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6" r:id="rId3"/>
    <p:sldId id="262" r:id="rId4"/>
    <p:sldId id="266" r:id="rId5"/>
    <p:sldId id="263" r:id="rId6"/>
    <p:sldId id="267" r:id="rId7"/>
    <p:sldId id="259" r:id="rId8"/>
    <p:sldId id="261" r:id="rId9"/>
    <p:sldId id="260" r:id="rId10"/>
    <p:sldId id="274" r:id="rId11"/>
    <p:sldId id="268" r:id="rId12"/>
    <p:sldId id="269" r:id="rId13"/>
    <p:sldId id="272" r:id="rId14"/>
    <p:sldId id="278" r:id="rId15"/>
    <p:sldId id="271" r:id="rId16"/>
    <p:sldId id="277" r:id="rId17"/>
    <p:sldId id="276" r:id="rId18"/>
    <p:sldId id="294" r:id="rId19"/>
    <p:sldId id="295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  <p:sldId id="291" r:id="rId29"/>
    <p:sldId id="292" r:id="rId30"/>
    <p:sldId id="299" r:id="rId31"/>
    <p:sldId id="297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3399"/>
    <a:srgbClr val="336699"/>
    <a:srgbClr val="008080"/>
    <a:srgbClr val="009999"/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614" autoAdjust="0"/>
    <p:restoredTop sz="90709" autoAdjust="0"/>
  </p:normalViewPr>
  <p:slideViewPr>
    <p:cSldViewPr>
      <p:cViewPr varScale="1">
        <p:scale>
          <a:sx n="45" d="100"/>
          <a:sy n="45" d="100"/>
        </p:scale>
        <p:origin x="-104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Bridges: 2003 Contest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F7F895A6-2AB9-4970-BF9F-1DB701901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D7322556-3D52-43DC-89FE-74B71207D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kumimoji="1" lang="en-US">
              <a:latin typeface="Times New Roman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49A1A47B-A034-4B97-BD5E-A75D84DB1226}" type="datetime1">
              <a:rPr lang="en-US"/>
              <a:pPr>
                <a:defRPr/>
              </a:pPr>
              <a:t>6/26/2014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13372-4F81-4DAB-B038-1BD35992D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726E9-D63A-4D3D-A8C6-CBCB3DDB2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7389-4147-4916-9DA2-F846785ED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8D4A5-7C1E-4160-9C55-8687DEC01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63505-5335-4AC4-B73E-8965039D1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EE3ED-57E5-4A63-9204-B35D19C98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33F1-4699-4164-841B-ABDE62D7C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956E7-B074-4F33-880F-6573EC9E8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9C19D-58F3-465F-98CC-0AE0C4FA9A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7D63D-BA6B-439A-A095-D2C491039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3E12D-8DDA-4BF9-A110-D39648B5C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142F45F5-6466-4CBD-AA8C-2123DFA3F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ridgecontest.usma.edu/" TargetMode="External"/><Relationship Id="rId2" Type="http://schemas.openxmlformats.org/officeDocument/2006/relationships/hyperlink" Target="http://www.jhu.edu/~virtlab/bridge/truss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ridgecontest.phys.iit.edu/public/international/2011/below_plate_figur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4ACD42C-B5C6-4E7C-9D84-0CD0A1FA9DA6}" type="datetime1">
              <a:rPr lang="en-US"/>
              <a:pPr>
                <a:defRPr/>
              </a:pPr>
              <a:t>6/26/2014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15690F-99E1-4161-8CA1-D14D8A267C77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 to Bridges</a:t>
            </a:r>
          </a:p>
        </p:txBody>
      </p:sp>
      <p:sp>
        <p:nvSpPr>
          <p:cNvPr id="410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1828800"/>
            <a:ext cx="4800600" cy="17526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Different Types of  Bridges And Examples of Structural Loading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14400"/>
          </a:xfrm>
        </p:spPr>
        <p:txBody>
          <a:bodyPr/>
          <a:lstStyle/>
          <a:p>
            <a:r>
              <a:rPr lang="en-US" dirty="0" smtClean="0"/>
              <a:t>Schedule for Bridge Building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EA8C34-3971-4533-83AD-A0C5789473F4}" type="datetime1">
              <a:rPr lang="en-US" smtClean="0"/>
              <a:pPr>
                <a:defRPr/>
              </a:pPr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(Liddle)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654BC46-1BF7-4B44-A169-29F78D959A9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838200"/>
          <a:ext cx="8534400" cy="4821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/>
                <a:gridCol w="1706880"/>
                <a:gridCol w="1706880"/>
                <a:gridCol w="1706880"/>
                <a:gridCol w="1706880"/>
              </a:tblGrid>
              <a:tr h="508729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Monday</a:t>
                      </a:r>
                      <a:endParaRPr lang="en-US" sz="2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Tuesday</a:t>
                      </a:r>
                      <a:endParaRPr lang="en-US" sz="2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Wednesday</a:t>
                      </a:r>
                      <a:endParaRPr lang="en-US" sz="2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Thursday</a:t>
                      </a:r>
                      <a:endParaRPr lang="en-US" sz="2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Friday</a:t>
                      </a:r>
                      <a:endParaRPr lang="en-US" sz="22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980294">
                <a:tc>
                  <a:txBody>
                    <a:bodyPr/>
                    <a:lstStyle/>
                    <a:p>
                      <a:endParaRPr lang="en-US" sz="3200" b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26) Intro;</a:t>
                      </a:r>
                    </a:p>
                    <a:p>
                      <a:r>
                        <a:rPr lang="en-US" sz="28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+mn-lt"/>
                        </a:rPr>
                        <a:t>Sketch</a:t>
                      </a:r>
                      <a:endParaRPr lang="en-US" sz="2800" b="1" dirty="0">
                        <a:ln>
                          <a:noFill/>
                        </a:ln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No school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No school</a:t>
                      </a:r>
                    </a:p>
                    <a:p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No school</a:t>
                      </a:r>
                      <a:endParaRPr lang="en-US" sz="20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980294">
                <a:tc>
                  <a:txBody>
                    <a:bodyPr/>
                    <a:lstStyle/>
                    <a:p>
                      <a:endParaRPr lang="en-US" sz="3200" b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03)</a:t>
                      </a:r>
                      <a:b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</a:br>
                      <a:r>
                        <a:rPr lang="en-US" sz="28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+mn-lt"/>
                        </a:rPr>
                        <a:t>Design</a:t>
                      </a:r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; Full scale</a:t>
                      </a:r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05)</a:t>
                      </a:r>
                    </a:p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Continue</a:t>
                      </a:r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06) </a:t>
                      </a:r>
                      <a:r>
                        <a:rPr lang="en-US" sz="2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C-day</a:t>
                      </a:r>
                    </a:p>
                    <a:p>
                      <a:r>
                        <a:rPr lang="en-US" sz="2800" b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Continue</a:t>
                      </a:r>
                      <a:endParaRPr lang="en-US" sz="2400" b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980294">
                <a:tc>
                  <a:txBody>
                    <a:bodyPr/>
                    <a:lstStyle/>
                    <a:p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10)</a:t>
                      </a:r>
                    </a:p>
                    <a:p>
                      <a:r>
                        <a:rPr lang="en-US" sz="28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+mn-lt"/>
                        </a:rPr>
                        <a:t>Build</a:t>
                      </a:r>
                      <a:endParaRPr lang="en-US" sz="2800" b="1" dirty="0">
                        <a:ln>
                          <a:noFill/>
                        </a:ln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12)</a:t>
                      </a:r>
                    </a:p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Build</a:t>
                      </a:r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13) </a:t>
                      </a:r>
                      <a:r>
                        <a:rPr lang="en-US" sz="2800" b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ER </a:t>
                      </a:r>
                    </a:p>
                    <a:p>
                      <a:r>
                        <a:rPr lang="en-US" sz="2800" b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Build</a:t>
                      </a:r>
                      <a:endParaRPr lang="en-US" sz="2800" b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980294">
                <a:tc>
                  <a:txBody>
                    <a:bodyPr/>
                    <a:lstStyle/>
                    <a:p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17) Build;</a:t>
                      </a:r>
                    </a:p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Certify</a:t>
                      </a:r>
                      <a:endParaRPr lang="en-US" sz="280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19)</a:t>
                      </a:r>
                    </a:p>
                    <a:p>
                      <a:r>
                        <a:rPr lang="en-US" sz="2800" b="1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+mn-lt"/>
                        </a:rPr>
                        <a:t>Break</a:t>
                      </a:r>
                      <a:endParaRPr lang="en-US" sz="2800" b="1" dirty="0">
                        <a:ln>
                          <a:noFill/>
                        </a:ln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20)</a:t>
                      </a:r>
                    </a:p>
                    <a:p>
                      <a:r>
                        <a:rPr lang="en-US" sz="2800" b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+mn-lt"/>
                        </a:rPr>
                        <a:t>Clean up</a:t>
                      </a:r>
                      <a:endParaRPr lang="en-US" sz="2800" b="0" dirty="0">
                        <a:ln>
                          <a:noFill/>
                        </a:ln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023EA58-8C24-4298-B9F5-E8D3F5633B29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512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71438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Forces on Bridges:</a:t>
            </a:r>
          </a:p>
        </p:txBody>
      </p:sp>
      <p:pic>
        <p:nvPicPr>
          <p:cNvPr id="5124" name="Picture 1029" descr="bridge-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038600"/>
            <a:ext cx="426720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030" descr="bridge-suspens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85800"/>
            <a:ext cx="73914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31" descr="bridge-ar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657600"/>
            <a:ext cx="3706813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31546FC-C51D-447B-BAB1-017EC3CB9555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1438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Example Truss Bridges:</a:t>
            </a:r>
          </a:p>
        </p:txBody>
      </p:sp>
      <p:pic>
        <p:nvPicPr>
          <p:cNvPr id="6148" name="Picture 6" descr="bridge-th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4788" y="274638"/>
            <a:ext cx="6069012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 descr="bridge-warr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8588" y="4079875"/>
            <a:ext cx="6069012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FB4E02-FB50-463A-A066-7B0C632951BE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1438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Example Truss Bridges:</a:t>
            </a:r>
          </a:p>
        </p:txBody>
      </p:sp>
      <p:pic>
        <p:nvPicPr>
          <p:cNvPr id="7172" name="Picture 6" descr="bridge-how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602038"/>
            <a:ext cx="604202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 descr="bridge-prat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714375"/>
            <a:ext cx="60515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9AC84C-3F92-4314-B86B-71ED1C7B2211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1438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Example Truss Bridges:</a:t>
            </a:r>
          </a:p>
        </p:txBody>
      </p:sp>
      <p:pic>
        <p:nvPicPr>
          <p:cNvPr id="8196" name="Picture 3" descr="bridge-de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533400"/>
            <a:ext cx="5943600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5210543-9B27-436B-B5B0-3627686C854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1438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dirty="0" smtClean="0"/>
              <a:t>Example Bridges:</a:t>
            </a:r>
          </a:p>
        </p:txBody>
      </p:sp>
      <p:pic>
        <p:nvPicPr>
          <p:cNvPr id="9220" name="Picture 16" descr="truss_whippl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0"/>
            <a:ext cx="5465763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8" descr="truss_whipp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2925" y="2819400"/>
            <a:ext cx="550227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B5C2C5-E952-458C-AE58-68D5A8055CD5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Examples: Structural Loads (truss depth)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6172200" y="11430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15mm deep</a:t>
            </a:r>
          </a:p>
        </p:txBody>
      </p:sp>
      <p:sp>
        <p:nvSpPr>
          <p:cNvPr id="10245" name="Text Box 10"/>
          <p:cNvSpPr txBox="1">
            <a:spLocks noChangeArrowheads="1"/>
          </p:cNvSpPr>
          <p:nvPr/>
        </p:nvSpPr>
        <p:spPr bwMode="auto">
          <a:xfrm>
            <a:off x="1219200" y="57150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30mm deep</a:t>
            </a:r>
          </a:p>
        </p:txBody>
      </p:sp>
      <p:pic>
        <p:nvPicPr>
          <p:cNvPr id="10246" name="Picture 12" descr="4 top--3 bottom--15mm de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5786438" cy="34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3" descr="4 top--3 bottom--30mm de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209925"/>
            <a:ext cx="58134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73290C-48C1-49DD-84ED-6CC88CA5ABBA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Examples: Structural Loads (load placement)</a:t>
            </a: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457200" y="685800"/>
          <a:ext cx="5402263" cy="3267075"/>
        </p:xfrm>
        <a:graphic>
          <a:graphicData uri="http://schemas.openxmlformats.org/presentationml/2006/ole">
            <p:oleObj spid="_x0000_s1026" name="HiJaak" r:id="rId3" imgW="1800000" imgH="1088280" progId="">
              <p:embed/>
            </p:oleObj>
          </a:graphicData>
        </a:graphic>
      </p:graphicFrame>
      <p:graphicFrame>
        <p:nvGraphicFramePr>
          <p:cNvPr id="1027" name="Object 10"/>
          <p:cNvGraphicFramePr>
            <a:graphicFrameLocks noChangeAspect="1"/>
          </p:cNvGraphicFramePr>
          <p:nvPr/>
        </p:nvGraphicFramePr>
        <p:xfrm>
          <a:off x="3276600" y="3124200"/>
          <a:ext cx="5402263" cy="3267075"/>
        </p:xfrm>
        <a:graphic>
          <a:graphicData uri="http://schemas.openxmlformats.org/presentationml/2006/ole">
            <p:oleObj spid="_x0000_s1027" name="HiJaak" r:id="rId4" imgW="1800000" imgH="1089000" progId="">
              <p:embed/>
            </p:oleObj>
          </a:graphicData>
        </a:graphic>
      </p:graphicFrame>
      <p:sp>
        <p:nvSpPr>
          <p:cNvPr id="1030" name="Text Box 11"/>
          <p:cNvSpPr txBox="1">
            <a:spLocks noChangeArrowheads="1"/>
          </p:cNvSpPr>
          <p:nvPr/>
        </p:nvSpPr>
        <p:spPr bwMode="auto">
          <a:xfrm>
            <a:off x="5943600" y="609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Center Load</a:t>
            </a:r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914400" y="60198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Off-center Load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A6D43F2-EF7A-4DA7-9DC4-70ADA5DBEBE9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377825" y="838200"/>
            <a:ext cx="838835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300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Virtual Bridge Designer:</a:t>
            </a:r>
          </a:p>
          <a:p>
            <a:pPr algn="ctr" eaLnBrk="0" hangingPunct="0"/>
            <a:endParaRPr lang="en-US" sz="900"/>
          </a:p>
          <a:p>
            <a:pPr algn="ctr" eaLnBrk="0" hangingPunct="0"/>
            <a:r>
              <a:rPr lang="en-US" sz="3000">
                <a:latin typeface="Arial Rounded MT Bold" pitchFamily="34" charset="0"/>
                <a:cs typeface="Times New Roman" pitchFamily="18" charset="0"/>
                <a:hlinkClick r:id="rId2"/>
              </a:rPr>
              <a:t>http://www.jhu.edu/~virtlab/bridge/truss.ht</a:t>
            </a:r>
            <a:r>
              <a:rPr lang="en-US" sz="3000" b="1">
                <a:latin typeface="Arial" charset="0"/>
                <a:ea typeface="Times New Roman" pitchFamily="18" charset="0"/>
                <a:cs typeface="Arial" charset="0"/>
                <a:hlinkClick r:id="rId2"/>
              </a:rPr>
              <a:t>m</a:t>
            </a:r>
            <a:endParaRPr lang="en-US" sz="3000" b="1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0" hangingPunct="0"/>
            <a:endParaRPr lang="en-US" sz="3000" b="1">
              <a:latin typeface="Arial" charset="0"/>
              <a:cs typeface="Arial" charset="0"/>
            </a:endParaRPr>
          </a:p>
          <a:p>
            <a:pPr algn="ctr" eaLnBrk="0" hangingPunct="0"/>
            <a:endParaRPr lang="en-US" sz="3000" b="1">
              <a:latin typeface="Arial" charset="0"/>
              <a:cs typeface="Arial" charset="0"/>
            </a:endParaRPr>
          </a:p>
          <a:p>
            <a:pPr algn="ctr" eaLnBrk="0" hangingPunct="0"/>
            <a:r>
              <a:rPr lang="en-US" sz="300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West Point Bridge Design Contest:</a:t>
            </a:r>
          </a:p>
          <a:p>
            <a:pPr algn="ctr" eaLnBrk="0" hangingPunct="0"/>
            <a:r>
              <a:rPr lang="en-US" sz="3000">
                <a:latin typeface="Arial Rounded MT Bold" pitchFamily="34" charset="0"/>
                <a:cs typeface="Times New Roman" pitchFamily="18" charset="0"/>
                <a:hlinkClick r:id="rId3"/>
              </a:rPr>
              <a:t>http://bridgecontest.usma.edu/</a:t>
            </a:r>
            <a:endParaRPr lang="en-US" sz="3000">
              <a:latin typeface="Arial Rounded MT Bold" pitchFamily="34" charset="0"/>
              <a:cs typeface="Times New Roman" pitchFamily="18" charset="0"/>
              <a:hlinkClick r:id="rId2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DB6A6C-124E-469B-B1FB-1D162CED43A1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Winning Bridges from 2006-07 State:</a:t>
            </a:r>
          </a:p>
        </p:txBody>
      </p:sp>
      <p:pic>
        <p:nvPicPr>
          <p:cNvPr id="12292" name="Picture 8" descr="1s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4064000" cy="3048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2293" name="Picture 9" descr="2n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86000"/>
            <a:ext cx="4064000" cy="3048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5D5922-A9A1-4869-9C05-04923D6B4A0A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Bridges from 2007-08 State:</a:t>
            </a:r>
          </a:p>
        </p:txBody>
      </p:sp>
      <p:pic>
        <p:nvPicPr>
          <p:cNvPr id="13316" name="Picture 2" descr="F:\___Thumb Drv_Current\2008-09\Physics\_Lesson Plans\1st Sem\g_Bridge building\State Contest\2007-08\03_place_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317" name="Picture 3" descr="F:\___Thumb Drv_Current\2008-09\Physics\_Lesson Plans\1st Sem\g_Bridge building\State Contest\2007-08\05_place_bridge-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685800"/>
            <a:ext cx="3581400" cy="26860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318" name="Picture 4" descr="F:\___Thumb Drv_Current\2008-09\Physics\_Lesson Plans\1st Sem\g_Bridge building\State Contest\2007-08\12_place_bridge-222_bla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7338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319" name="Picture 5" descr="F:\___Thumb Drv_Current\2008-09\Physics\_Lesson Plans\1st Sem\g_Bridge building\State Contest\2007-08\22_place_bridge-047_ric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7338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0A8D93A-4C4B-4182-962C-6F0D6CCD3A5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Bridges from 2008-09 State:</a:t>
            </a:r>
          </a:p>
        </p:txBody>
      </p:sp>
      <p:pic>
        <p:nvPicPr>
          <p:cNvPr id="29698" name="Picture 2" descr="http://projects.ch2m.com/ModelBridge/2008/Photos/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9700" name="Picture 4" descr="http://projects.ch2m.com/ModelBridge/2008/Photos/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8100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9702" name="Picture 6" descr="http://projects.ch2m.com/ModelBridge/2008/Photos/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9704" name="Picture 8" descr="http://projects.ch2m.com/ModelBridge/2008/Photos/2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685800"/>
            <a:ext cx="3657600" cy="2743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A78278-EE56-4902-953D-A01FDFA4A809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Specifications for 2013-14:</a:t>
            </a:r>
          </a:p>
        </p:txBody>
      </p:sp>
      <p:pic>
        <p:nvPicPr>
          <p:cNvPr id="15367" name="Picture 7" descr="http://bridgecontest.phys.iit.edu/images/2013/figure_1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68350" y="914400"/>
            <a:ext cx="5905500" cy="41148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524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345" name="Picture 9" descr="mhtml:file://L:\_2010-11\__Physics__Test%20Dec_1-2\_Lesson%20Plans\1st%20Sem_See-Do-Teach\g_Bridge%20building\__Rules%20and%20regulations\_2010-11%20contest\2011%20International%20Bridge%20Building%20Contest%20Rules.mht!http://bridgecontest.phys.iit.edu/images/2011/figure_2_below_small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96000" y="3717925"/>
            <a:ext cx="2438400" cy="24542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151F56-437D-4B56-9057-473524261885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4613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Half-size Sketch for 2013-14:</a:t>
            </a:r>
          </a:p>
        </p:txBody>
      </p:sp>
      <p:pic>
        <p:nvPicPr>
          <p:cNvPr id="2054" name="Picture 6" descr="L:\_2010-11\__Physics__Test Dec_1-2\_Lesson Plans\1st Sem_See-Do-Teach\g_Bridge building\Bridge drawings\_2010-11\Images\Bridge_2010-11__truss_80mm.bmp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90600" y="914400"/>
            <a:ext cx="7011988" cy="4191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9DF9A9-9433-4E2D-8221-EBC792AB3C70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4613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Full-size Drawing for 2013-14:</a:t>
            </a:r>
          </a:p>
        </p:txBody>
      </p:sp>
      <p:pic>
        <p:nvPicPr>
          <p:cNvPr id="2054" name="Picture 6" descr="L:\_2010-11\__Physics__Test Dec_1-2\_Lesson Plans\1st Sem_See-Do-Teach\g_Bridge building\Bridge drawings\_2010-11\Images\Bridge_2010-11__truss_80mm.bmp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1524000"/>
            <a:ext cx="7251700" cy="3124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0BD5FA-A28A-4DE6-89B1-3D11D8A1DA5A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4613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Design Example: Truss-Arch; 100mm tall</a:t>
            </a:r>
          </a:p>
        </p:txBody>
      </p:sp>
      <p:pic>
        <p:nvPicPr>
          <p:cNvPr id="2054" name="Picture 6" descr="L:\_2010-11\__Physics__Test Dec_1-2\_Lesson Plans\1st Sem_See-Do-Teach\g_Bridge building\Bridge drawings\_2010-11\Images\Bridge_2010-11__truss_80mm.bmp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1555750"/>
            <a:ext cx="7708900" cy="33210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7BBAD3-4EB8-4007-A5A0-4B36E513EA8E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Design Example: Simple Truss—100mm tall</a:t>
            </a:r>
          </a:p>
        </p:txBody>
      </p:sp>
      <p:pic>
        <p:nvPicPr>
          <p:cNvPr id="2054" name="Picture 6" descr="L:\_2010-11\__Physics__Test Dec_1-2\_Lesson Plans\1st Sem_See-Do-Teach\g_Bridge building\Bridge drawings\_2010-11\Images\Bridge_2010-11__truss_80mm.bmp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62000" y="1524000"/>
            <a:ext cx="7708900" cy="33210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6EA3966-D69E-41B6-AB5A-BF95F984393C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485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sz="3600" smtClean="0"/>
              <a:t>Design Example: 150mm tall Hybrid</a:t>
            </a:r>
          </a:p>
        </p:txBody>
      </p:sp>
      <p:pic>
        <p:nvPicPr>
          <p:cNvPr id="2054" name="Picture 6" descr="L:\_2010-11\__Physics__Test Dec_1-2\_Lesson Plans\1st Sem_See-Do-Teach\g_Bridge building\Bridge drawings\_2010-11\Images\Bridge_2010-11__truss_80mm.bmp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62000" y="1524000"/>
            <a:ext cx="7708900" cy="33210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Gather Materials</a:t>
            </a:r>
          </a:p>
        </p:txBody>
      </p:sp>
      <p:pic>
        <p:nvPicPr>
          <p:cNvPr id="3" name="Picture 2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265113"/>
            <a:ext cx="838200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4400" b="1" kern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Building a Bridge: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Tape Drawing to Box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Cover with Wax Paper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Cut sticks per drawing</a:t>
            </a:r>
          </a:p>
        </p:txBody>
      </p:sp>
      <p:pic>
        <p:nvPicPr>
          <p:cNvPr id="3" name="Picture 2" descr="4_DSCF0654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Pin 1</a:t>
            </a:r>
            <a:r>
              <a:rPr lang="en-US" sz="4000" baseline="30000" smtClean="0"/>
              <a:t>st</a:t>
            </a:r>
            <a:r>
              <a:rPr lang="en-US" sz="4000" smtClean="0"/>
              <a:t> layer of sticks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Glue next layer of sticks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1646238"/>
            <a:ext cx="633888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dirty="0" smtClean="0"/>
              <a:t>Use pins to clamp sticks…</a:t>
            </a:r>
            <a:br>
              <a:rPr lang="en-US" sz="4000" dirty="0" smtClean="0"/>
            </a:br>
            <a:r>
              <a:rPr lang="en-US" sz="4000" u="sng" dirty="0" smtClean="0"/>
              <a:t>Lap Joints </a:t>
            </a:r>
            <a:r>
              <a:rPr lang="en-US" sz="4000" dirty="0" smtClean="0"/>
              <a:t>much stronger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401763" y="2209800"/>
            <a:ext cx="6338887" cy="41910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Carefully Position Each Side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701800" y="1646238"/>
            <a:ext cx="5738813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086600" cy="1143000"/>
          </a:xfrm>
        </p:spPr>
        <p:txBody>
          <a:bodyPr/>
          <a:lstStyle/>
          <a:p>
            <a:r>
              <a:rPr lang="en-US" sz="4000" smtClean="0"/>
              <a:t>Attach Sides to Angles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701800" y="1676400"/>
            <a:ext cx="6484938" cy="41910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r>
              <a:rPr lang="en-US" sz="4000" smtClean="0"/>
              <a:t>Glue Cross Members Top and Bottom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931988" y="1646238"/>
            <a:ext cx="5278437" cy="475456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r>
              <a:rPr lang="en-US" sz="4000" dirty="0" smtClean="0"/>
              <a:t>Simple Bridge Testing System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371288" y="1600200"/>
            <a:ext cx="6820524" cy="49530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772400" cy="1143000"/>
          </a:xfrm>
        </p:spPr>
        <p:txBody>
          <a:bodyPr/>
          <a:lstStyle/>
          <a:p>
            <a:r>
              <a:rPr lang="en-US" sz="4000" dirty="0" smtClean="0"/>
              <a:t>New Bridge Testing System</a:t>
            </a:r>
          </a:p>
        </p:txBody>
      </p:sp>
      <p:pic>
        <p:nvPicPr>
          <p:cNvPr id="4" name="Picture 3" descr="1_DSCF0638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1066800" y="1600200"/>
            <a:ext cx="7429500" cy="49530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165100" dir="13500000" algn="br" rotWithShape="0">
              <a:schemeClr val="tx2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eneric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Office\Templates\1033\Generic.pot</Template>
  <TotalTime>1232</TotalTime>
  <Words>254</Words>
  <Application>Microsoft Office PowerPoint</Application>
  <PresentationFormat>On-screen Show (4:3)</PresentationFormat>
  <Paragraphs>93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Generic</vt:lpstr>
      <vt:lpstr>HiJaak</vt:lpstr>
      <vt:lpstr>Introduction to Bridges</vt:lpstr>
      <vt:lpstr>Schedule for Bridge Building</vt:lpstr>
      <vt:lpstr>Forces on Bridges:</vt:lpstr>
      <vt:lpstr>Example Truss Bridges:</vt:lpstr>
      <vt:lpstr>Example Truss Bridges:</vt:lpstr>
      <vt:lpstr>Example Truss Bridges:</vt:lpstr>
      <vt:lpstr>Example Bridges:</vt:lpstr>
      <vt:lpstr>Examples: Structural Loads (truss depth)</vt:lpstr>
      <vt:lpstr>Examples: Structural Loads (load placement)</vt:lpstr>
      <vt:lpstr>Slide 10</vt:lpstr>
      <vt:lpstr>Winning Bridges from 2006-07 State:</vt:lpstr>
      <vt:lpstr>Bridges from 2007-08 State:</vt:lpstr>
      <vt:lpstr>Bridges from 2008-09 State:</vt:lpstr>
      <vt:lpstr>Specifications for 2013-14:</vt:lpstr>
      <vt:lpstr>Half-size Sketch for 2013-14:</vt:lpstr>
      <vt:lpstr>Full-size Drawing for 2013-14:</vt:lpstr>
      <vt:lpstr>Design Example: Truss-Arch; 100mm tall</vt:lpstr>
      <vt:lpstr>Design Example: Simple Truss—100mm tall</vt:lpstr>
      <vt:lpstr>Design Example: 150mm tall Hybrid</vt:lpstr>
      <vt:lpstr>Gather Materials</vt:lpstr>
      <vt:lpstr>Tape Drawing to Box</vt:lpstr>
      <vt:lpstr>Cover with Wax Paper</vt:lpstr>
      <vt:lpstr>Cut sticks per drawing</vt:lpstr>
      <vt:lpstr>Pin 1st layer of sticks</vt:lpstr>
      <vt:lpstr>Glue next layer of sticks</vt:lpstr>
      <vt:lpstr>Use pins to clamp sticks… Lap Joints much stronger</vt:lpstr>
      <vt:lpstr>Carefully Position Each Side</vt:lpstr>
      <vt:lpstr>Attach Sides to Angles</vt:lpstr>
      <vt:lpstr>Glue Cross Members Top and Bottom</vt:lpstr>
      <vt:lpstr>Simple Bridge Testing System</vt:lpstr>
      <vt:lpstr>New Bridge Testing System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artliddle</dc:creator>
  <cp:lastModifiedBy>Art Liddle</cp:lastModifiedBy>
  <cp:revision>103</cp:revision>
  <cp:lastPrinted>1601-01-01T00:00:00Z</cp:lastPrinted>
  <dcterms:created xsi:type="dcterms:W3CDTF">1601-01-01T00:00:00Z</dcterms:created>
  <dcterms:modified xsi:type="dcterms:W3CDTF">2014-06-26T22:13:36Z</dcterms:modified>
</cp:coreProperties>
</file>