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967" r:id="rId2"/>
    <p:sldId id="881" r:id="rId3"/>
    <p:sldId id="975" r:id="rId4"/>
    <p:sldId id="959" r:id="rId5"/>
    <p:sldId id="973" r:id="rId6"/>
    <p:sldId id="963" r:id="rId7"/>
    <p:sldId id="976" r:id="rId8"/>
    <p:sldId id="964" r:id="rId9"/>
    <p:sldId id="965" r:id="rId10"/>
    <p:sldId id="979" r:id="rId11"/>
    <p:sldId id="977" r:id="rId12"/>
    <p:sldId id="978" r:id="rId13"/>
    <p:sldId id="980" r:id="rId14"/>
    <p:sldId id="98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007649C-47AE-4058-B564-57746822D215}">
          <p14:sldIdLst>
            <p14:sldId id="967"/>
            <p14:sldId id="881"/>
            <p14:sldId id="975"/>
            <p14:sldId id="959"/>
            <p14:sldId id="973"/>
            <p14:sldId id="963"/>
            <p14:sldId id="976"/>
            <p14:sldId id="964"/>
            <p14:sldId id="965"/>
            <p14:sldId id="979"/>
            <p14:sldId id="977"/>
            <p14:sldId id="978"/>
            <p14:sldId id="980"/>
            <p14:sldId id="98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FF"/>
    <a:srgbClr val="ABA7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26" autoAdjust="0"/>
    <p:restoredTop sz="91466" autoAdjust="0"/>
  </p:normalViewPr>
  <p:slideViewPr>
    <p:cSldViewPr snapToGrid="0">
      <p:cViewPr varScale="1">
        <p:scale>
          <a:sx n="66" d="100"/>
          <a:sy n="66" d="100"/>
        </p:scale>
        <p:origin x="90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erner, Allan" userId="1718a403-18ef-4782-b47d-6c568c3a166b" providerId="ADAL" clId="{F6CA217E-EBFB-4E80-A432-7FEA4A758ACA}"/>
    <pc:docChg chg="delSld modSld delSection modSection">
      <pc:chgData name="Lerner, Allan" userId="1718a403-18ef-4782-b47d-6c568c3a166b" providerId="ADAL" clId="{F6CA217E-EBFB-4E80-A432-7FEA4A758ACA}" dt="2023-08-31T00:18:28.421" v="16" actId="17851"/>
      <pc:docMkLst>
        <pc:docMk/>
      </pc:docMkLst>
      <pc:sldChg chg="del">
        <pc:chgData name="Lerner, Allan" userId="1718a403-18ef-4782-b47d-6c568c3a166b" providerId="ADAL" clId="{F6CA217E-EBFB-4E80-A432-7FEA4A758ACA}" dt="2023-08-31T00:18:16.297" v="14" actId="47"/>
        <pc:sldMkLst>
          <pc:docMk/>
          <pc:sldMk cId="3856951053" sldId="862"/>
        </pc:sldMkLst>
      </pc:sldChg>
      <pc:sldChg chg="modNotesTx">
        <pc:chgData name="Lerner, Allan" userId="1718a403-18ef-4782-b47d-6c568c3a166b" providerId="ADAL" clId="{F6CA217E-EBFB-4E80-A432-7FEA4A758ACA}" dt="2023-08-31T00:16:48.004" v="0" actId="6549"/>
        <pc:sldMkLst>
          <pc:docMk/>
          <pc:sldMk cId="1269964731" sldId="881"/>
        </pc:sldMkLst>
      </pc:sldChg>
      <pc:sldChg chg="modNotesTx">
        <pc:chgData name="Lerner, Allan" userId="1718a403-18ef-4782-b47d-6c568c3a166b" providerId="ADAL" clId="{F6CA217E-EBFB-4E80-A432-7FEA4A758ACA}" dt="2023-08-31T00:17:07.217" v="2" actId="6549"/>
        <pc:sldMkLst>
          <pc:docMk/>
          <pc:sldMk cId="999010759" sldId="963"/>
        </pc:sldMkLst>
      </pc:sldChg>
      <pc:sldChg chg="modNotesTx">
        <pc:chgData name="Lerner, Allan" userId="1718a403-18ef-4782-b47d-6c568c3a166b" providerId="ADAL" clId="{F6CA217E-EBFB-4E80-A432-7FEA4A758ACA}" dt="2023-08-31T00:17:16.349" v="5" actId="6549"/>
        <pc:sldMkLst>
          <pc:docMk/>
          <pc:sldMk cId="3291085629" sldId="964"/>
        </pc:sldMkLst>
      </pc:sldChg>
      <pc:sldChg chg="modNotesTx">
        <pc:chgData name="Lerner, Allan" userId="1718a403-18ef-4782-b47d-6c568c3a166b" providerId="ADAL" clId="{F6CA217E-EBFB-4E80-A432-7FEA4A758ACA}" dt="2023-08-31T00:17:20.837" v="6" actId="6549"/>
        <pc:sldMkLst>
          <pc:docMk/>
          <pc:sldMk cId="78567395" sldId="965"/>
        </pc:sldMkLst>
      </pc:sldChg>
      <pc:sldChg chg="del">
        <pc:chgData name="Lerner, Allan" userId="1718a403-18ef-4782-b47d-6c568c3a166b" providerId="ADAL" clId="{F6CA217E-EBFB-4E80-A432-7FEA4A758ACA}" dt="2023-08-31T00:18:16.297" v="14" actId="47"/>
        <pc:sldMkLst>
          <pc:docMk/>
          <pc:sldMk cId="2972288871" sldId="966"/>
        </pc:sldMkLst>
      </pc:sldChg>
      <pc:sldChg chg="del">
        <pc:chgData name="Lerner, Allan" userId="1718a403-18ef-4782-b47d-6c568c3a166b" providerId="ADAL" clId="{F6CA217E-EBFB-4E80-A432-7FEA4A758ACA}" dt="2023-08-31T00:18:16.297" v="14" actId="47"/>
        <pc:sldMkLst>
          <pc:docMk/>
          <pc:sldMk cId="3758566475" sldId="968"/>
        </pc:sldMkLst>
      </pc:sldChg>
      <pc:sldChg chg="del">
        <pc:chgData name="Lerner, Allan" userId="1718a403-18ef-4782-b47d-6c568c3a166b" providerId="ADAL" clId="{F6CA217E-EBFB-4E80-A432-7FEA4A758ACA}" dt="2023-08-31T00:18:16.297" v="14" actId="47"/>
        <pc:sldMkLst>
          <pc:docMk/>
          <pc:sldMk cId="4028026259" sldId="969"/>
        </pc:sldMkLst>
      </pc:sldChg>
      <pc:sldChg chg="del">
        <pc:chgData name="Lerner, Allan" userId="1718a403-18ef-4782-b47d-6c568c3a166b" providerId="ADAL" clId="{F6CA217E-EBFB-4E80-A432-7FEA4A758ACA}" dt="2023-08-31T00:18:16.297" v="14" actId="47"/>
        <pc:sldMkLst>
          <pc:docMk/>
          <pc:sldMk cId="4226610237" sldId="970"/>
        </pc:sldMkLst>
      </pc:sldChg>
      <pc:sldChg chg="del">
        <pc:chgData name="Lerner, Allan" userId="1718a403-18ef-4782-b47d-6c568c3a166b" providerId="ADAL" clId="{F6CA217E-EBFB-4E80-A432-7FEA4A758ACA}" dt="2023-08-31T00:18:16.297" v="14" actId="47"/>
        <pc:sldMkLst>
          <pc:docMk/>
          <pc:sldMk cId="427898668" sldId="971"/>
        </pc:sldMkLst>
      </pc:sldChg>
      <pc:sldChg chg="del">
        <pc:chgData name="Lerner, Allan" userId="1718a403-18ef-4782-b47d-6c568c3a166b" providerId="ADAL" clId="{F6CA217E-EBFB-4E80-A432-7FEA4A758ACA}" dt="2023-08-31T00:18:16.297" v="14" actId="47"/>
        <pc:sldMkLst>
          <pc:docMk/>
          <pc:sldMk cId="181832231" sldId="972"/>
        </pc:sldMkLst>
      </pc:sldChg>
      <pc:sldChg chg="del">
        <pc:chgData name="Lerner, Allan" userId="1718a403-18ef-4782-b47d-6c568c3a166b" providerId="ADAL" clId="{F6CA217E-EBFB-4E80-A432-7FEA4A758ACA}" dt="2023-08-31T00:18:16.297" v="14" actId="47"/>
        <pc:sldMkLst>
          <pc:docMk/>
          <pc:sldMk cId="80697468" sldId="974"/>
        </pc:sldMkLst>
      </pc:sldChg>
      <pc:sldChg chg="modNotesTx">
        <pc:chgData name="Lerner, Allan" userId="1718a403-18ef-4782-b47d-6c568c3a166b" providerId="ADAL" clId="{F6CA217E-EBFB-4E80-A432-7FEA4A758ACA}" dt="2023-08-31T00:16:53.834" v="1" actId="6549"/>
        <pc:sldMkLst>
          <pc:docMk/>
          <pc:sldMk cId="1894335967" sldId="975"/>
        </pc:sldMkLst>
      </pc:sldChg>
      <pc:sldChg chg="modNotesTx">
        <pc:chgData name="Lerner, Allan" userId="1718a403-18ef-4782-b47d-6c568c3a166b" providerId="ADAL" clId="{F6CA217E-EBFB-4E80-A432-7FEA4A758ACA}" dt="2023-08-31T00:17:26.223" v="7" actId="6549"/>
        <pc:sldMkLst>
          <pc:docMk/>
          <pc:sldMk cId="374366068" sldId="976"/>
        </pc:sldMkLst>
      </pc:sldChg>
      <pc:sldChg chg="modNotesTx">
        <pc:chgData name="Lerner, Allan" userId="1718a403-18ef-4782-b47d-6c568c3a166b" providerId="ADAL" clId="{F6CA217E-EBFB-4E80-A432-7FEA4A758ACA}" dt="2023-08-31T00:18:01.469" v="10" actId="6549"/>
        <pc:sldMkLst>
          <pc:docMk/>
          <pc:sldMk cId="2255683727" sldId="977"/>
        </pc:sldMkLst>
      </pc:sldChg>
      <pc:sldChg chg="modNotesTx">
        <pc:chgData name="Lerner, Allan" userId="1718a403-18ef-4782-b47d-6c568c3a166b" providerId="ADAL" clId="{F6CA217E-EBFB-4E80-A432-7FEA4A758ACA}" dt="2023-08-31T00:18:05.261" v="11" actId="6549"/>
        <pc:sldMkLst>
          <pc:docMk/>
          <pc:sldMk cId="3827688099" sldId="978"/>
        </pc:sldMkLst>
      </pc:sldChg>
      <pc:sldChg chg="modNotesTx">
        <pc:chgData name="Lerner, Allan" userId="1718a403-18ef-4782-b47d-6c568c3a166b" providerId="ADAL" clId="{F6CA217E-EBFB-4E80-A432-7FEA4A758ACA}" dt="2023-08-31T00:17:57.633" v="9" actId="5793"/>
        <pc:sldMkLst>
          <pc:docMk/>
          <pc:sldMk cId="3140625714" sldId="979"/>
        </pc:sldMkLst>
      </pc:sldChg>
      <pc:sldChg chg="modNotesTx">
        <pc:chgData name="Lerner, Allan" userId="1718a403-18ef-4782-b47d-6c568c3a166b" providerId="ADAL" clId="{F6CA217E-EBFB-4E80-A432-7FEA4A758ACA}" dt="2023-08-31T00:18:08.421" v="12" actId="6549"/>
        <pc:sldMkLst>
          <pc:docMk/>
          <pc:sldMk cId="133977658" sldId="980"/>
        </pc:sldMkLst>
      </pc:sldChg>
      <pc:sldChg chg="del">
        <pc:chgData name="Lerner, Allan" userId="1718a403-18ef-4782-b47d-6c568c3a166b" providerId="ADAL" clId="{F6CA217E-EBFB-4E80-A432-7FEA4A758ACA}" dt="2023-08-31T00:18:16.297" v="14" actId="47"/>
        <pc:sldMkLst>
          <pc:docMk/>
          <pc:sldMk cId="1984744994" sldId="981"/>
        </pc:sldMkLst>
      </pc:sldChg>
      <pc:sldChg chg="modNotesTx">
        <pc:chgData name="Lerner, Allan" userId="1718a403-18ef-4782-b47d-6c568c3a166b" providerId="ADAL" clId="{F6CA217E-EBFB-4E80-A432-7FEA4A758ACA}" dt="2023-08-31T00:18:12.246" v="13" actId="6549"/>
        <pc:sldMkLst>
          <pc:docMk/>
          <pc:sldMk cId="2755233455" sldId="982"/>
        </pc:sldMkLst>
      </pc:sldChg>
      <pc:sldChg chg="del">
        <pc:chgData name="Lerner, Allan" userId="1718a403-18ef-4782-b47d-6c568c3a166b" providerId="ADAL" clId="{F6CA217E-EBFB-4E80-A432-7FEA4A758ACA}" dt="2023-08-31T00:18:16.297" v="14" actId="47"/>
        <pc:sldMkLst>
          <pc:docMk/>
          <pc:sldMk cId="3925657900" sldId="983"/>
        </pc:sldMkLst>
      </pc:sldChg>
      <pc:sldChg chg="del">
        <pc:chgData name="Lerner, Allan" userId="1718a403-18ef-4782-b47d-6c568c3a166b" providerId="ADAL" clId="{F6CA217E-EBFB-4E80-A432-7FEA4A758ACA}" dt="2023-08-31T00:18:16.297" v="14" actId="47"/>
        <pc:sldMkLst>
          <pc:docMk/>
          <pc:sldMk cId="3933156259" sldId="98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D02CC-3E76-44AF-A9B9-B908BA62EE0B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5CF2A-A003-4766-8279-7416AD0637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3662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5CF2A-A003-4766-8279-7416AD0637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289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9C51F-B17B-426F-A15F-0656C414EA0A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797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9C51F-B17B-426F-A15F-0656C414EA0A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2404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5CF2A-A003-4766-8279-7416AD06376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584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5CF2A-A003-4766-8279-7416AD06376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655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5CF2A-A003-4766-8279-7416AD06376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196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5CF2A-A003-4766-8279-7416AD06376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671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algn="l">
              <a:buFont typeface="Arial" panose="020B0604020202020204" pitchFamily="34" charset="0"/>
              <a:buNone/>
            </a:pPr>
            <a:endParaRPr lang="en-US" sz="1200" b="0" dirty="0">
              <a:solidFill>
                <a:srgbClr val="242424"/>
              </a:solidFill>
              <a:effectLst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5CF2A-A003-4766-8279-7416AD06376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6399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5CF2A-A003-4766-8279-7416AD06376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5807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5CF2A-A003-4766-8279-7416AD06376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8988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5CF2A-A003-4766-8279-7416AD06376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01533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F5CF2A-A003-4766-8279-7416AD06376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65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6144C-FC2B-599F-76CE-F33C25F275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E8D2A5-89C5-5A27-E28B-FBD97BE87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0C9E15-240C-FE5B-1472-10DA8459B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6D47-7A7E-4802-9A6E-F1A8ED5B7653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8A711E-11ED-48BD-334B-EAA8DCF9F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E638CE-83E3-AE88-C551-7F694E2AC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2D086-9776-4B3F-94C2-EC405FE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321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CC11-9893-051A-87DF-9B2C3732E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F6563-CE8F-9BE0-73B2-E8B343C86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C3B0D-86EB-927B-35B0-10DE77952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6D47-7A7E-4802-9A6E-F1A8ED5B7653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247E86-3861-B65F-CCB7-A712A0523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88E58C-A2B2-8CBE-5AF9-D0B6EE728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2D086-9776-4B3F-94C2-EC405FE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547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93AE3-9ED3-B858-9459-4C314306D5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9338C1-B501-741D-6CBE-E3DE587F8E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7856DD-08F1-0839-2280-98A09B6E41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6D47-7A7E-4802-9A6E-F1A8ED5B7653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23176-0264-E8AA-F4DA-22CCF0AA3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AFDB61-E4B4-7BB7-648B-7C8BA8A7A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2D086-9776-4B3F-94C2-EC405FE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595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A95CD-7CF9-6E43-18AF-57FBC5A54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EB6D1-B1C9-28FA-4E19-76A2BEE1E2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7F2C1C-A423-D278-1235-682834BFB3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A3D8B5-637C-4938-6241-6712653E7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6D47-7A7E-4802-9A6E-F1A8ED5B7653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8816C3-71C0-9241-5422-FF4DC9D3F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44C42-0688-A571-A3EA-71E3B0F78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2D086-9776-4B3F-94C2-EC405FE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7558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0CACE-5435-2AFD-853A-C8435BCF2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909B0-006A-FD08-0AD2-47CDE3E142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BF33DD-A812-E9E1-A61B-24CB883C09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863999-21A0-E478-60D9-A7E498F809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BB8749-1D70-CD2B-BFB7-BE42F94B29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F96646-8A13-B3A3-461B-0DA6804BC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6D47-7A7E-4802-9A6E-F1A8ED5B7653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C56CBF-9734-D3EC-216B-BBD79CDDE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724CE91-FD7E-EFF3-33BF-05ED65A42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2D086-9776-4B3F-94C2-EC405FE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9191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2106A0-AAD3-3AE4-406B-7ED154791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288289E-2509-8FDA-57D3-E479F5FBE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6D47-7A7E-4802-9A6E-F1A8ED5B7653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587FD-805C-8104-6627-28E82EB1D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33E116-6D23-3857-ABC8-0D8BB1EA7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2D086-9776-4B3F-94C2-EC405FE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92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85A7E9-BA3B-B403-F4F2-3A961F013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6D47-7A7E-4802-9A6E-F1A8ED5B7653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4278EB-25C6-9877-106C-7458CE7CE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D3A97E-5D23-FE9D-EDAF-C00E87558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2D086-9776-4B3F-94C2-EC405FE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6126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E7EFD-375F-D55F-F422-0AFE479541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D39F37-E8E5-CBF6-F47A-53812625A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375DC-AF80-B3D1-9156-FB483D94D1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67A734-5397-5E7D-E286-76BAC6DEC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6D47-7A7E-4802-9A6E-F1A8ED5B7653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D12E1C-7201-0CBC-FA71-C8F53FBCD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138749-37F0-E127-3787-BCB0F5865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2D086-9776-4B3F-94C2-EC405FE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452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E6A1A-52BC-CEBC-12B9-9D9D757B0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530AA9-94BE-AA79-FA28-F3D50CF012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25248-3ACF-6E9C-3B58-C3A20E5B71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4F5FF4-5BB4-9A20-2BB3-DA90F83FC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6D47-7A7E-4802-9A6E-F1A8ED5B7653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2BCD32-DA20-3B20-CDCE-D47AFDA0B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BEF8AB-5FCC-8970-902D-FC77FD0F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2D086-9776-4B3F-94C2-EC405FE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599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F1D76-F2F9-AB62-AC0A-68162EDF2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1EC1D4-A748-7225-5EB5-04C2B51950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DA1774-BCD3-4B27-0D57-D3090D1D2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6D47-7A7E-4802-9A6E-F1A8ED5B7653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0C345D-90BF-6DEF-2DF6-326C4C582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C8CFBC-21BE-89B2-9747-4B9637CEE5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2D086-9776-4B3F-94C2-EC405FE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6251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470D1D-ADE5-A539-E8F5-57E9FC9E3A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CDD418-4833-446D-E123-B7A3CFC531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90D40-9F8C-C232-8C2B-3A1B84F5B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26D47-7A7E-4802-9A6E-F1A8ED5B7653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988EC-45A9-209F-E510-742A7E3AFE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FDE971-3B68-D88D-57F3-8C9F683D3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52D086-9776-4B3F-94C2-EC405FE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2414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no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88780"/>
            <a:ext cx="12192000" cy="59436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3788711"/>
      </p:ext>
    </p:extLst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C9338B-1ECD-8772-8C6D-5F40743BA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20AAC9-24D7-F6EB-FA8F-3ABA3AD257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985E50-80AE-EC1E-A35A-B9EEDEB593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26D47-7A7E-4802-9A6E-F1A8ED5B7653}" type="datetimeFigureOut">
              <a:rPr lang="en-US" smtClean="0"/>
              <a:t>8/30/2023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E52F32-5326-0B9C-DD7A-594097763D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7D3082-2904-315B-3704-B0C653F0E0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52D086-9776-4B3F-94C2-EC405FEC47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837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tif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.tif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jpeg"/><Relationship Id="rId5" Type="http://schemas.openxmlformats.org/officeDocument/2006/relationships/image" Target="../media/image6.tif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5" Type="http://schemas.openxmlformats.org/officeDocument/2006/relationships/image" Target="../media/image18.png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7F17821-6AA8-F38A-3853-3BD780D5E7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902" b="9888"/>
          <a:stretch/>
        </p:blipFill>
        <p:spPr>
          <a:xfrm>
            <a:off x="1" y="0"/>
            <a:ext cx="12192000" cy="69231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F96FAF-E241-E719-B79D-6E9CDAE00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1049" y="12287"/>
            <a:ext cx="10909902" cy="1397122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Progress in modeling volcanic gas scrubbing in volcanic lakes using gas-water-rock reactions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751DD5C-6D7C-8440-BA0C-5256CC2A95EB}"/>
              </a:ext>
            </a:extLst>
          </p:cNvPr>
          <p:cNvSpPr txBox="1"/>
          <p:nvPr/>
        </p:nvSpPr>
        <p:spPr>
          <a:xfrm>
            <a:off x="520474" y="1569326"/>
            <a:ext cx="1115105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Allan Lerner</a:t>
            </a:r>
            <a:r>
              <a:rPr lang="en-US" sz="2800" baseline="30000" dirty="0">
                <a:solidFill>
                  <a:schemeClr val="bg1"/>
                </a:solidFill>
              </a:rPr>
              <a:t>1</a:t>
            </a:r>
            <a:r>
              <a:rPr lang="en-US" sz="2800" dirty="0">
                <a:solidFill>
                  <a:schemeClr val="bg1"/>
                </a:solidFill>
              </a:rPr>
              <a:t>, Jim Palandri</a:t>
            </a:r>
            <a:r>
              <a:rPr lang="en-US" sz="2800" baseline="30000" dirty="0">
                <a:solidFill>
                  <a:schemeClr val="bg1"/>
                </a:solidFill>
              </a:rPr>
              <a:t>2</a:t>
            </a:r>
            <a:r>
              <a:rPr lang="en-US" sz="2800" dirty="0">
                <a:solidFill>
                  <a:schemeClr val="bg1"/>
                </a:solidFill>
              </a:rPr>
              <a:t>, Mark Reed</a:t>
            </a:r>
            <a:r>
              <a:rPr lang="en-US" sz="2800" baseline="30000" dirty="0">
                <a:solidFill>
                  <a:schemeClr val="bg1"/>
                </a:solidFill>
              </a:rPr>
              <a:t>2</a:t>
            </a:r>
            <a:r>
              <a:rPr lang="en-US" sz="2800" dirty="0">
                <a:solidFill>
                  <a:schemeClr val="bg1"/>
                </a:solidFill>
              </a:rPr>
              <a:t>, Peter Kelly</a:t>
            </a:r>
            <a:r>
              <a:rPr lang="en-US" sz="2800" baseline="30000" dirty="0">
                <a:solidFill>
                  <a:schemeClr val="bg1"/>
                </a:solidFill>
              </a:rPr>
              <a:t>1</a:t>
            </a:r>
            <a:endParaRPr lang="en-US" sz="2800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marL="457200" indent="-457200" algn="ctr">
              <a:buAutoNum type="arabicParenR"/>
            </a:pPr>
            <a:r>
              <a:rPr lang="en-US" sz="2400" i="1" dirty="0">
                <a:solidFill>
                  <a:schemeClr val="bg1"/>
                </a:solidFill>
              </a:rPr>
              <a:t>Volcano Disaster Assistance Program (VDAP), USGS Cascades Volcano Observatory</a:t>
            </a:r>
          </a:p>
          <a:p>
            <a:pPr algn="ctr"/>
            <a:r>
              <a:rPr lang="en-US" sz="2400" i="1" dirty="0">
                <a:solidFill>
                  <a:schemeClr val="bg1"/>
                </a:solidFill>
              </a:rPr>
              <a:t>2) Department of Earth Sciences, University of Oregon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C269C6-683A-E4A8-37A2-03355E7E0D08}"/>
              </a:ext>
            </a:extLst>
          </p:cNvPr>
          <p:cNvSpPr txBox="1"/>
          <p:nvPr/>
        </p:nvSpPr>
        <p:spPr>
          <a:xfrm>
            <a:off x="-118607" y="6509240"/>
            <a:ext cx="2789942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kern="0" dirty="0">
                <a:solidFill>
                  <a:schemeClr val="bg1">
                    <a:lumMod val="95000"/>
                  </a:schemeClr>
                </a:solidFill>
                <a:latin typeface="Arial" pitchFamily="34" charset="0"/>
                <a:ea typeface="Osaka"/>
                <a:cs typeface="Arial" panose="020B0604020202020204" pitchFamily="34" charset="0"/>
              </a:rPr>
              <a:t>Santa Ana, El Salvador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58CDCC9-908E-8938-AEC2-A0029CABF21D}"/>
              </a:ext>
            </a:extLst>
          </p:cNvPr>
          <p:cNvGrpSpPr/>
          <p:nvPr/>
        </p:nvGrpSpPr>
        <p:grpSpPr>
          <a:xfrm>
            <a:off x="6857407" y="5967632"/>
            <a:ext cx="5303520" cy="914400"/>
            <a:chOff x="6927747" y="5981700"/>
            <a:chExt cx="5303520" cy="91440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DF71C43F-B579-0FAC-0AC0-BDDFEEF758C5}"/>
                </a:ext>
              </a:extLst>
            </p:cNvPr>
            <p:cNvGrpSpPr/>
            <p:nvPr/>
          </p:nvGrpSpPr>
          <p:grpSpPr>
            <a:xfrm>
              <a:off x="6927747" y="5981700"/>
              <a:ext cx="5303520" cy="914400"/>
              <a:chOff x="6927747" y="5981700"/>
              <a:chExt cx="5303520" cy="914400"/>
            </a:xfrm>
          </p:grpSpPr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5462DA98-CAB7-5B2D-2510-10B21C85AF1E}"/>
                  </a:ext>
                </a:extLst>
              </p:cNvPr>
              <p:cNvSpPr/>
              <p:nvPr/>
            </p:nvSpPr>
            <p:spPr>
              <a:xfrm>
                <a:off x="6927747" y="5981700"/>
                <a:ext cx="5303520" cy="914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" name="officeArt object">
                <a:extLst>
                  <a:ext uri="{FF2B5EF4-FFF2-40B4-BE49-F238E27FC236}">
                    <a16:creationId xmlns:a16="http://schemas.microsoft.com/office/drawing/2014/main" id="{BFF59E92-467C-3D32-319D-6C3182D24413}"/>
                  </a:ext>
                </a:extLst>
              </p:cNvPr>
              <p:cNvPicPr/>
              <p:nvPr/>
            </p:nvPicPr>
            <p:blipFill rotWithShape="1">
              <a:blip r:embed="rId5"/>
              <a:srcRect l="38782" t="-1" b="-2763"/>
              <a:stretch/>
            </p:blipFill>
            <p:spPr>
              <a:xfrm>
                <a:off x="8401050" y="6015818"/>
                <a:ext cx="3638550" cy="880282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3074" name="Picture 2" descr=" ">
              <a:extLst>
                <a:ext uri="{FF2B5EF4-FFF2-40B4-BE49-F238E27FC236}">
                  <a16:creationId xmlns:a16="http://schemas.microsoft.com/office/drawing/2014/main" id="{63FC3E92-5A1A-1795-3C85-4882886D496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662" y="6101615"/>
              <a:ext cx="886026" cy="7086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2475E91A-5650-7DBD-A8A0-DE450D78C326}"/>
              </a:ext>
            </a:extLst>
          </p:cNvPr>
          <p:cNvSpPr txBox="1"/>
          <p:nvPr/>
        </p:nvSpPr>
        <p:spPr>
          <a:xfrm>
            <a:off x="9391649" y="5339196"/>
            <a:ext cx="280035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kern="0" dirty="0">
                <a:solidFill>
                  <a:schemeClr val="bg1"/>
                </a:solidFill>
                <a:latin typeface="Arial" pitchFamily="34" charset="0"/>
                <a:ea typeface="Osaka"/>
                <a:cs typeface="Arial" panose="020B0604020202020204" pitchFamily="34" charset="0"/>
              </a:rPr>
              <a:t>IAVCEI-CVL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7CA1C1-E351-A1CF-8890-BDB312ACCC8A}"/>
              </a:ext>
            </a:extLst>
          </p:cNvPr>
          <p:cNvSpPr txBox="1"/>
          <p:nvPr/>
        </p:nvSpPr>
        <p:spPr>
          <a:xfrm>
            <a:off x="9411282" y="4792218"/>
            <a:ext cx="2819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>
                <a:solidFill>
                  <a:schemeClr val="bg1"/>
                </a:solidFill>
              </a:rPr>
              <a:t>alerner@usgs.gov</a:t>
            </a:r>
            <a:endParaRPr lang="en-US" sz="2000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1173857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727C826-88D3-2E73-4848-4EA97D85A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8780"/>
            <a:ext cx="12192000" cy="11429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Motivation: Understanding Volcanic Processes and Hazards through Measurements of Gases and Waters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B984D9-093C-89F3-22C3-E0A0AAB5E06A}"/>
              </a:ext>
            </a:extLst>
          </p:cNvPr>
          <p:cNvSpPr txBox="1"/>
          <p:nvPr/>
        </p:nvSpPr>
        <p:spPr>
          <a:xfrm>
            <a:off x="112543" y="1556607"/>
            <a:ext cx="6780626" cy="38472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42424"/>
                </a:solidFill>
                <a:effectLst/>
              </a:rPr>
              <a:t>Gases as indicators of magmatic activity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Gases drive eruptions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Gas composition </a:t>
            </a:r>
            <a:r>
              <a:rPr lang="en-US" sz="2400" dirty="0"/>
              <a:t>is linked to magma pressure, temperature, and composition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Gas emission rate </a:t>
            </a:r>
            <a:r>
              <a:rPr lang="en-US" sz="2400" dirty="0"/>
              <a:t>is linked to amount of magma at saturation pressure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B911432-1216-5DFA-AFCF-D763FBC06BFD}"/>
              </a:ext>
            </a:extLst>
          </p:cNvPr>
          <p:cNvGrpSpPr/>
          <p:nvPr/>
        </p:nvGrpSpPr>
        <p:grpSpPr>
          <a:xfrm>
            <a:off x="7848227" y="1134940"/>
            <a:ext cx="4231230" cy="5683062"/>
            <a:chOff x="7812776" y="771328"/>
            <a:chExt cx="4231230" cy="5683062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7785651-1AB3-4FB8-90C0-6B018ABB3E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3214" t="40894" r="2929" b="13530"/>
            <a:stretch/>
          </p:blipFill>
          <p:spPr>
            <a:xfrm>
              <a:off x="7812776" y="771328"/>
              <a:ext cx="4208517" cy="5401652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AA86C22-C911-5223-55A7-A3002194DF56}"/>
                </a:ext>
              </a:extLst>
            </p:cNvPr>
            <p:cNvSpPr txBox="1"/>
            <p:nvPr/>
          </p:nvSpPr>
          <p:spPr>
            <a:xfrm>
              <a:off x="10063977" y="6177391"/>
              <a:ext cx="19800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 err="1">
                  <a:latin typeface="Univers Condensed" panose="020B0506020202050204" pitchFamily="34" charset="0"/>
                </a:rPr>
                <a:t>Gonnerman</a:t>
              </a:r>
              <a:r>
                <a:rPr lang="en-US" sz="1200" i="1" dirty="0">
                  <a:latin typeface="Univers Condensed" panose="020B0506020202050204" pitchFamily="34" charset="0"/>
                </a:rPr>
                <a:t> and Manga, 2007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C9BD85D-1BA7-B35D-B75C-3B52AC913787}"/>
              </a:ext>
            </a:extLst>
          </p:cNvPr>
          <p:cNvGrpSpPr/>
          <p:nvPr/>
        </p:nvGrpSpPr>
        <p:grpSpPr>
          <a:xfrm>
            <a:off x="7848228" y="1602375"/>
            <a:ext cx="3893735" cy="1638112"/>
            <a:chOff x="7848228" y="1602375"/>
            <a:chExt cx="3893735" cy="1638112"/>
          </a:xfrm>
        </p:grpSpPr>
        <p:sp>
          <p:nvSpPr>
            <p:cNvPr id="34" name="Explosion: 14 Points 33">
              <a:extLst>
                <a:ext uri="{FF2B5EF4-FFF2-40B4-BE49-F238E27FC236}">
                  <a16:creationId xmlns:a16="http://schemas.microsoft.com/office/drawing/2014/main" id="{CC752859-096D-45ED-237B-A959C5AB98EA}"/>
                </a:ext>
              </a:extLst>
            </p:cNvPr>
            <p:cNvSpPr/>
            <p:nvPr/>
          </p:nvSpPr>
          <p:spPr>
            <a:xfrm rot="946208">
              <a:off x="9601510" y="2194971"/>
              <a:ext cx="2140453" cy="1045516"/>
            </a:xfrm>
            <a:prstGeom prst="irregularSeal2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4ED673B-C191-4AE7-0C72-2903E244D9D5}"/>
                </a:ext>
              </a:extLst>
            </p:cNvPr>
            <p:cNvSpPr txBox="1"/>
            <p:nvPr/>
          </p:nvSpPr>
          <p:spPr>
            <a:xfrm>
              <a:off x="7848228" y="1602375"/>
              <a:ext cx="162877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H</a:t>
              </a:r>
              <a:r>
                <a:rPr lang="en-US" sz="2400" baseline="-250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2</a:t>
              </a:r>
              <a:r>
                <a:rPr lang="en-US" sz="24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O, CO</a:t>
              </a:r>
              <a:r>
                <a:rPr lang="en-US" sz="2400" baseline="-250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2</a:t>
              </a:r>
              <a:r>
                <a:rPr lang="en-US" sz="24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, SO</a:t>
              </a:r>
              <a:r>
                <a:rPr lang="en-US" sz="2400" baseline="-250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2</a:t>
              </a:r>
              <a:r>
                <a:rPr lang="en-US" sz="24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, H</a:t>
              </a:r>
              <a:r>
                <a:rPr lang="en-US" sz="2400" baseline="-250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2</a:t>
              </a:r>
              <a:r>
                <a:rPr lang="en-US" sz="24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S,</a:t>
              </a:r>
            </a:p>
            <a:p>
              <a:r>
                <a:rPr lang="en-US" sz="24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HCl, HF, HBr…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81202A61-00F1-22FD-23AC-59C39121395A}"/>
              </a:ext>
            </a:extLst>
          </p:cNvPr>
          <p:cNvGrpSpPr/>
          <p:nvPr/>
        </p:nvGrpSpPr>
        <p:grpSpPr>
          <a:xfrm>
            <a:off x="7435516" y="2071092"/>
            <a:ext cx="4712736" cy="3237287"/>
            <a:chOff x="6782128" y="3476517"/>
            <a:chExt cx="4712736" cy="3237287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07B73757-75F2-D1F8-7A17-55C80AC779E7}"/>
                </a:ext>
              </a:extLst>
            </p:cNvPr>
            <p:cNvGrpSpPr/>
            <p:nvPr/>
          </p:nvGrpSpPr>
          <p:grpSpPr>
            <a:xfrm>
              <a:off x="6782128" y="3476517"/>
              <a:ext cx="4712736" cy="3237287"/>
              <a:chOff x="228600" y="2553913"/>
              <a:chExt cx="4712736" cy="3237287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C338BB0-7FF7-95B6-C45A-92094D65DDC7}"/>
                  </a:ext>
                </a:extLst>
              </p:cNvPr>
              <p:cNvGrpSpPr/>
              <p:nvPr/>
            </p:nvGrpSpPr>
            <p:grpSpPr>
              <a:xfrm>
                <a:off x="228600" y="2553913"/>
                <a:ext cx="4712736" cy="3237287"/>
                <a:chOff x="228600" y="2553913"/>
                <a:chExt cx="4712736" cy="3237287"/>
              </a:xfrm>
            </p:grpSpPr>
            <p:pic>
              <p:nvPicPr>
                <p:cNvPr id="7" name="Picture 6">
                  <a:extLst>
                    <a:ext uri="{FF2B5EF4-FFF2-40B4-BE49-F238E27FC236}">
                      <a16:creationId xmlns:a16="http://schemas.microsoft.com/office/drawing/2014/main" id="{C2F66DAE-6D1D-584E-3AE1-3DDDF3393F2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5896" r="11602"/>
                <a:stretch/>
              </p:blipFill>
              <p:spPr>
                <a:xfrm>
                  <a:off x="228600" y="2895600"/>
                  <a:ext cx="4560336" cy="28956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562216D7-EA9C-C3E5-06B4-86AE74A16965}"/>
                    </a:ext>
                  </a:extLst>
                </p:cNvPr>
                <p:cNvSpPr txBox="1"/>
                <p:nvPr/>
              </p:nvSpPr>
              <p:spPr>
                <a:xfrm>
                  <a:off x="2045736" y="2978810"/>
                  <a:ext cx="2895600" cy="86177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800" b="1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Multi-GAS</a:t>
                  </a:r>
                  <a:r>
                    <a:rPr lang="en-US" sz="180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 </a:t>
                  </a:r>
                </a:p>
                <a:p>
                  <a:pPr algn="ctr"/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continuous analyzer</a:t>
                  </a:r>
                </a:p>
                <a:p>
                  <a:pPr algn="ctr"/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SO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 / H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S / CO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 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/ H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O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F2AD835-C599-B37E-1170-A7580D58447E}"/>
                    </a:ext>
                  </a:extLst>
                </p:cNvPr>
                <p:cNvSpPr txBox="1"/>
                <p:nvPr/>
              </p:nvSpPr>
              <p:spPr>
                <a:xfrm>
                  <a:off x="794267" y="2553913"/>
                  <a:ext cx="3429001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kern="0" dirty="0"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Measuring Gas Composition</a:t>
                  </a:r>
                  <a:endParaRPr lang="en-US" sz="1600" b="0" kern="0" dirty="0">
                    <a:latin typeface="Arial" pitchFamily="34" charset="0"/>
                    <a:ea typeface="Osak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6" name="Bent Arrow 5">
                <a:extLst>
                  <a:ext uri="{FF2B5EF4-FFF2-40B4-BE49-F238E27FC236}">
                    <a16:creationId xmlns:a16="http://schemas.microsoft.com/office/drawing/2014/main" id="{F97014B1-A54D-AD55-1665-DEC2EF236FBF}"/>
                  </a:ext>
                </a:extLst>
              </p:cNvPr>
              <p:cNvSpPr/>
              <p:nvPr/>
            </p:nvSpPr>
            <p:spPr bwMode="auto">
              <a:xfrm rot="10800000">
                <a:off x="2971801" y="3962400"/>
                <a:ext cx="533400" cy="1600200"/>
              </a:xfrm>
              <a:prstGeom prst="bentArrow">
                <a:avLst>
                  <a:gd name="adj1" fmla="val 4008"/>
                  <a:gd name="adj2" fmla="val 20791"/>
                  <a:gd name="adj3" fmla="val 39286"/>
                  <a:gd name="adj4" fmla="val 43750"/>
                </a:avLst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itchFamily="80" charset="0"/>
                  <a:ea typeface="Osaka" pitchFamily="80" charset="-128"/>
                </a:endParaRP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F616034-F369-C654-6C2E-18369B67A482}"/>
                </a:ext>
              </a:extLst>
            </p:cNvPr>
            <p:cNvSpPr txBox="1"/>
            <p:nvPr/>
          </p:nvSpPr>
          <p:spPr>
            <a:xfrm>
              <a:off x="10064058" y="6190584"/>
              <a:ext cx="1263157" cy="523220"/>
            </a:xfrm>
            <a:prstGeom prst="rect">
              <a:avLst/>
            </a:prstGeom>
            <a:solidFill>
              <a:srgbClr val="000000">
                <a:alpha val="30196"/>
              </a:srgb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kern="0" dirty="0">
                  <a:solidFill>
                    <a:schemeClr val="bg1"/>
                  </a:solidFill>
                  <a:latin typeface="Arial" pitchFamily="34" charset="0"/>
                  <a:ea typeface="Osaka"/>
                  <a:cs typeface="Arial" panose="020B0604020202020204" pitchFamily="34" charset="0"/>
                </a:rPr>
                <a:t>Kawah Ijen</a:t>
              </a:r>
            </a:p>
            <a:p>
              <a:pPr algn="ctr"/>
              <a:r>
                <a:rPr lang="en-US" sz="1400" kern="0" dirty="0">
                  <a:solidFill>
                    <a:schemeClr val="bg1"/>
                  </a:solidFill>
                  <a:latin typeface="Arial" pitchFamily="34" charset="0"/>
                  <a:ea typeface="Osaka"/>
                  <a:cs typeface="Arial" panose="020B0604020202020204" pitchFamily="34" charset="0"/>
                </a:rPr>
                <a:t>(Sep. 2015)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FB1AF33-8FD3-7EB1-3FD8-966731D50EE4}"/>
              </a:ext>
            </a:extLst>
          </p:cNvPr>
          <p:cNvGrpSpPr/>
          <p:nvPr/>
        </p:nvGrpSpPr>
        <p:grpSpPr>
          <a:xfrm>
            <a:off x="7435516" y="2189545"/>
            <a:ext cx="4545087" cy="3220046"/>
            <a:chOff x="6782128" y="37397"/>
            <a:chExt cx="4545087" cy="3220046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4D2A7F4C-F6DF-C252-9262-2472D6D95B75}"/>
                </a:ext>
              </a:extLst>
            </p:cNvPr>
            <p:cNvGrpSpPr/>
            <p:nvPr/>
          </p:nvGrpSpPr>
          <p:grpSpPr>
            <a:xfrm>
              <a:off x="6782128" y="373785"/>
              <a:ext cx="4545087" cy="2883658"/>
              <a:chOff x="10926" y="3027512"/>
              <a:chExt cx="4545087" cy="2883658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0855BF4-93E4-64A9-288A-D3E92041EB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353"/>
              <a:stretch/>
            </p:blipFill>
            <p:spPr>
              <a:xfrm>
                <a:off x="10926" y="3027512"/>
                <a:ext cx="4545087" cy="288365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B0FADCDC-7D89-9DBD-706F-AC367F9D7612}"/>
                  </a:ext>
                </a:extLst>
              </p:cNvPr>
              <p:cNvGrpSpPr/>
              <p:nvPr/>
            </p:nvGrpSpPr>
            <p:grpSpPr>
              <a:xfrm>
                <a:off x="1140535" y="3376020"/>
                <a:ext cx="3394898" cy="2528980"/>
                <a:chOff x="6636664" y="2730011"/>
                <a:chExt cx="3394898" cy="2528980"/>
              </a:xfrm>
            </p:grpSpPr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6295D9A-EB09-24AB-3119-899893354D12}"/>
                    </a:ext>
                  </a:extLst>
                </p:cNvPr>
                <p:cNvSpPr txBox="1"/>
                <p:nvPr/>
              </p:nvSpPr>
              <p:spPr>
                <a:xfrm>
                  <a:off x="7332270" y="4951214"/>
                  <a:ext cx="2699292" cy="307777"/>
                </a:xfrm>
                <a:prstGeom prst="rect">
                  <a:avLst/>
                </a:prstGeom>
                <a:solidFill>
                  <a:srgbClr val="000000">
                    <a:alpha val="30196"/>
                  </a:srgbClr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Sinabung Volcano   (Aug. 2016)</a:t>
                  </a:r>
                </a:p>
              </p:txBody>
            </p:sp>
            <p:sp>
              <p:nvSpPr>
                <p:cNvPr id="18" name="TextBox 17">
                  <a:extLst>
                    <a:ext uri="{FF2B5EF4-FFF2-40B4-BE49-F238E27FC236}">
                      <a16:creationId xmlns:a16="http://schemas.microsoft.com/office/drawing/2014/main" id="{D4339A66-E6C0-64F7-FB4F-4828B73DF82B}"/>
                    </a:ext>
                  </a:extLst>
                </p:cNvPr>
                <p:cNvSpPr txBox="1"/>
                <p:nvPr/>
              </p:nvSpPr>
              <p:spPr>
                <a:xfrm>
                  <a:off x="6636664" y="3392445"/>
                  <a:ext cx="2045252" cy="861774"/>
                </a:xfrm>
                <a:prstGeom prst="rect">
                  <a:avLst/>
                </a:prstGeom>
                <a:solidFill>
                  <a:srgbClr val="000000">
                    <a:alpha val="30196"/>
                  </a:srgbClr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800" b="1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NOVAC - DOAS</a:t>
                  </a:r>
                </a:p>
                <a:p>
                  <a:pPr algn="ctr"/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continuous scanning SO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 emission rates</a:t>
                  </a:r>
                </a:p>
              </p:txBody>
            </p:sp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A0D0E088-3485-2E81-7F86-4CC96DFFFF25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 flipV="1">
                  <a:off x="6686822" y="2730011"/>
                  <a:ext cx="637369" cy="656264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</p:cxnSp>
          </p:grpSp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95D2BD2-1CE7-4BF7-66EE-A43DFC5FE10A}"/>
                </a:ext>
              </a:extLst>
            </p:cNvPr>
            <p:cNvSpPr txBox="1"/>
            <p:nvPr/>
          </p:nvSpPr>
          <p:spPr>
            <a:xfrm>
              <a:off x="7340171" y="37397"/>
              <a:ext cx="342900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kern="0" dirty="0">
                  <a:latin typeface="Arial" pitchFamily="34" charset="0"/>
                  <a:ea typeface="Osaka"/>
                  <a:cs typeface="Arial" panose="020B0604020202020204" pitchFamily="34" charset="0"/>
                </a:rPr>
                <a:t>Gas emission rates</a:t>
              </a:r>
              <a:endParaRPr lang="en-US" sz="1600" b="0" kern="0" dirty="0">
                <a:latin typeface="Arial" pitchFamily="34" charset="0"/>
                <a:ea typeface="Osaka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6996473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A727C826-88D3-2E73-4848-4EA97D85A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8780"/>
            <a:ext cx="12192000" cy="11429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Motivation: Understanding Volcanic Processes and Hazards through Measurements of Gases and Waters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2B984D9-093C-89F3-22C3-E0A0AAB5E06A}"/>
              </a:ext>
            </a:extLst>
          </p:cNvPr>
          <p:cNvSpPr txBox="1"/>
          <p:nvPr/>
        </p:nvSpPr>
        <p:spPr>
          <a:xfrm>
            <a:off x="112543" y="1556607"/>
            <a:ext cx="6780626" cy="4585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242424"/>
                </a:solidFill>
                <a:effectLst/>
              </a:rPr>
              <a:t>Gases as indicators of magmatic activity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Gases drive eruptions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Gas composition </a:t>
            </a:r>
            <a:r>
              <a:rPr lang="en-US" sz="2400" dirty="0"/>
              <a:t>is linked to magma pressure, temperature, and composition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Gas emission rate </a:t>
            </a:r>
            <a:r>
              <a:rPr lang="en-US" sz="2400" dirty="0"/>
              <a:t>is linked to amount of magma at saturation pressure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/>
              <a:t>Elevated gas emissions and changing C/S ratios can be among earliest </a:t>
            </a:r>
            <a:r>
              <a:rPr lang="en-US" sz="2400" b="1" dirty="0"/>
              <a:t>warning signs for eruption</a:t>
            </a:r>
            <a:endParaRPr lang="en-US" sz="2400" b="1" dirty="0">
              <a:solidFill>
                <a:srgbClr val="242424"/>
              </a:solidFill>
              <a:effectLst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6AE4C37-239D-BEDA-A2CB-C76F7DC54DED}"/>
              </a:ext>
            </a:extLst>
          </p:cNvPr>
          <p:cNvSpPr txBox="1"/>
          <p:nvPr/>
        </p:nvSpPr>
        <p:spPr>
          <a:xfrm>
            <a:off x="112543" y="6307555"/>
            <a:ext cx="7146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dirty="0">
                <a:solidFill>
                  <a:srgbClr val="C00000"/>
                </a:solidFill>
                <a:effectLst/>
              </a:rPr>
              <a:t>Volcanic Gases as “Telegrams from the Earth’s Interior”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2B911432-1216-5DFA-AFCF-D763FBC06BFD}"/>
              </a:ext>
            </a:extLst>
          </p:cNvPr>
          <p:cNvGrpSpPr/>
          <p:nvPr/>
        </p:nvGrpSpPr>
        <p:grpSpPr>
          <a:xfrm>
            <a:off x="7848227" y="1134940"/>
            <a:ext cx="4231230" cy="5683062"/>
            <a:chOff x="7812776" y="771328"/>
            <a:chExt cx="4231230" cy="5683062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7785651-1AB3-4FB8-90C0-6B018ABB3E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83214" t="40894" r="2929" b="13530"/>
            <a:stretch/>
          </p:blipFill>
          <p:spPr>
            <a:xfrm>
              <a:off x="7812776" y="771328"/>
              <a:ext cx="4208517" cy="5401652"/>
            </a:xfrm>
            <a:prstGeom prst="rect">
              <a:avLst/>
            </a:prstGeom>
            <a:effectLst>
              <a:softEdge rad="31750"/>
            </a:effectLst>
          </p:spPr>
        </p:pic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AA86C22-C911-5223-55A7-A3002194DF56}"/>
                </a:ext>
              </a:extLst>
            </p:cNvPr>
            <p:cNvSpPr txBox="1"/>
            <p:nvPr/>
          </p:nvSpPr>
          <p:spPr>
            <a:xfrm>
              <a:off x="10063977" y="6177391"/>
              <a:ext cx="198002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 err="1">
                  <a:latin typeface="Univers Condensed" panose="020B0506020202050204" pitchFamily="34" charset="0"/>
                </a:rPr>
                <a:t>Gonnerman</a:t>
              </a:r>
              <a:r>
                <a:rPr lang="en-US" sz="1200" i="1" dirty="0">
                  <a:latin typeface="Univers Condensed" panose="020B0506020202050204" pitchFamily="34" charset="0"/>
                </a:rPr>
                <a:t> and Manga, 2007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9C9BD85D-1BA7-B35D-B75C-3B52AC913787}"/>
              </a:ext>
            </a:extLst>
          </p:cNvPr>
          <p:cNvGrpSpPr/>
          <p:nvPr/>
        </p:nvGrpSpPr>
        <p:grpSpPr>
          <a:xfrm>
            <a:off x="7848228" y="1602375"/>
            <a:ext cx="3893735" cy="1638112"/>
            <a:chOff x="7848228" y="1602375"/>
            <a:chExt cx="3893735" cy="1638112"/>
          </a:xfrm>
        </p:grpSpPr>
        <p:sp>
          <p:nvSpPr>
            <p:cNvPr id="34" name="Explosion: 14 Points 33">
              <a:extLst>
                <a:ext uri="{FF2B5EF4-FFF2-40B4-BE49-F238E27FC236}">
                  <a16:creationId xmlns:a16="http://schemas.microsoft.com/office/drawing/2014/main" id="{CC752859-096D-45ED-237B-A959C5AB98EA}"/>
                </a:ext>
              </a:extLst>
            </p:cNvPr>
            <p:cNvSpPr/>
            <p:nvPr/>
          </p:nvSpPr>
          <p:spPr>
            <a:xfrm rot="946208">
              <a:off x="9601510" y="2194971"/>
              <a:ext cx="2140453" cy="1045516"/>
            </a:xfrm>
            <a:prstGeom prst="irregularSeal2">
              <a:avLst/>
            </a:prstGeom>
            <a:noFill/>
            <a:ln w="635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84ED673B-C191-4AE7-0C72-2903E244D9D5}"/>
                </a:ext>
              </a:extLst>
            </p:cNvPr>
            <p:cNvSpPr txBox="1"/>
            <p:nvPr/>
          </p:nvSpPr>
          <p:spPr>
            <a:xfrm>
              <a:off x="7848228" y="1602375"/>
              <a:ext cx="1628778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H</a:t>
              </a:r>
              <a:r>
                <a:rPr lang="en-US" sz="2400" baseline="-250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2</a:t>
              </a:r>
              <a:r>
                <a:rPr lang="en-US" sz="24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O, CO</a:t>
              </a:r>
              <a:r>
                <a:rPr lang="en-US" sz="2400" baseline="-250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2</a:t>
              </a:r>
              <a:r>
                <a:rPr lang="en-US" sz="24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, SO</a:t>
              </a:r>
              <a:r>
                <a:rPr lang="en-US" sz="2400" baseline="-250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2</a:t>
              </a:r>
              <a:r>
                <a:rPr lang="en-US" sz="24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, H</a:t>
              </a:r>
              <a:r>
                <a:rPr lang="en-US" sz="2400" baseline="-250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2</a:t>
              </a:r>
              <a:r>
                <a:rPr lang="en-US" sz="24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S,</a:t>
              </a:r>
            </a:p>
            <a:p>
              <a:r>
                <a:rPr lang="en-US" sz="2400" dirty="0">
                  <a:solidFill>
                    <a:srgbClr val="FF0000"/>
                  </a:solidFill>
                  <a:latin typeface="Univers Condensed" panose="020B0506020202050204" pitchFamily="34" charset="0"/>
                </a:rPr>
                <a:t>HCl, HF, HBr…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BFE0AFC0-6F6A-B0DB-7676-F3E42660EE61}"/>
              </a:ext>
            </a:extLst>
          </p:cNvPr>
          <p:cNvSpPr txBox="1"/>
          <p:nvPr/>
        </p:nvSpPr>
        <p:spPr>
          <a:xfrm>
            <a:off x="7258928" y="6024494"/>
            <a:ext cx="2194319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Deeply exsolving CO</a:t>
            </a:r>
            <a:r>
              <a:rPr lang="en-US" b="1" baseline="-25000" dirty="0"/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46ADD3C-0AC7-B4B8-B9BF-1BA5E6BDCEFB}"/>
              </a:ext>
            </a:extLst>
          </p:cNvPr>
          <p:cNvSpPr txBox="1"/>
          <p:nvPr/>
        </p:nvSpPr>
        <p:spPr>
          <a:xfrm>
            <a:off x="7258928" y="4778607"/>
            <a:ext cx="2280496" cy="369332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b="1" dirty="0"/>
              <a:t>Shallowly exsolving S</a:t>
            </a:r>
            <a:endParaRPr lang="en-US" b="1" baseline="-25000" dirty="0"/>
          </a:p>
        </p:txBody>
      </p:sp>
      <p:sp>
        <p:nvSpPr>
          <p:cNvPr id="23" name="Arrow: Striped Right 22">
            <a:extLst>
              <a:ext uri="{FF2B5EF4-FFF2-40B4-BE49-F238E27FC236}">
                <a16:creationId xmlns:a16="http://schemas.microsoft.com/office/drawing/2014/main" id="{7E9AD748-FD3C-938D-FE70-E81500944CE5}"/>
              </a:ext>
            </a:extLst>
          </p:cNvPr>
          <p:cNvSpPr/>
          <p:nvPr/>
        </p:nvSpPr>
        <p:spPr>
          <a:xfrm rot="16200000">
            <a:off x="7232719" y="5296011"/>
            <a:ext cx="655894" cy="575121"/>
          </a:xfrm>
          <a:prstGeom prst="stripedRightArrow">
            <a:avLst>
              <a:gd name="adj1" fmla="val 40216"/>
              <a:gd name="adj2" fmla="val 50000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33596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0" grpId="0" animBg="1"/>
      <p:bldP spid="21" grpId="0" animBg="1"/>
      <p:bldP spid="2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96FAF-E241-E719-B79D-6E9CDAE00C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From Petrology to Degassing Models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0561580-60E4-D3E7-C50D-823914DBD2D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100"/>
          <a:stretch/>
        </p:blipFill>
        <p:spPr>
          <a:xfrm>
            <a:off x="2268615" y="1215422"/>
            <a:ext cx="4471398" cy="524510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22C834A0-596B-C513-1821-A06922754902}"/>
              </a:ext>
            </a:extLst>
          </p:cNvPr>
          <p:cNvGrpSpPr/>
          <p:nvPr/>
        </p:nvGrpSpPr>
        <p:grpSpPr>
          <a:xfrm>
            <a:off x="76477" y="3694397"/>
            <a:ext cx="2192138" cy="2272665"/>
            <a:chOff x="257452" y="1647276"/>
            <a:chExt cx="1828800" cy="1895980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7B31FDD-1E76-D2C4-B460-099188FB07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728" t="6006" r="9984" b="7875"/>
            <a:stretch/>
          </p:blipFill>
          <p:spPr>
            <a:xfrm>
              <a:off x="257452" y="1647276"/>
              <a:ext cx="1828800" cy="1895980"/>
            </a:xfrm>
            <a:prstGeom prst="rect">
              <a:avLst/>
            </a:prstGeom>
          </p:spPr>
        </p:pic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C338C129-B8EC-AFBB-6470-763D6F33E73D}"/>
                </a:ext>
              </a:extLst>
            </p:cNvPr>
            <p:cNvSpPr/>
            <p:nvPr/>
          </p:nvSpPr>
          <p:spPr>
            <a:xfrm>
              <a:off x="798990" y="2562742"/>
              <a:ext cx="301840" cy="17755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5EE0ED31-849D-04D3-0D1B-5ADF61519F64}"/>
              </a:ext>
            </a:extLst>
          </p:cNvPr>
          <p:cNvSpPr txBox="1"/>
          <p:nvPr/>
        </p:nvSpPr>
        <p:spPr>
          <a:xfrm>
            <a:off x="2953027" y="915010"/>
            <a:ext cx="280959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</a:t>
            </a:r>
            <a:r>
              <a:rPr kumimoji="0" lang="en-US" b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-H</a:t>
            </a:r>
            <a:r>
              <a:rPr kumimoji="0" lang="en-US" b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O-SO</a:t>
            </a:r>
            <a:r>
              <a:rPr kumimoji="0" lang="en-US" b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degassing model for Kīlauea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678E175-C184-756A-952E-1B2E21920B38}"/>
              </a:ext>
            </a:extLst>
          </p:cNvPr>
          <p:cNvSpPr txBox="1"/>
          <p:nvPr/>
        </p:nvSpPr>
        <p:spPr>
          <a:xfrm>
            <a:off x="165971" y="6051531"/>
            <a:ext cx="16498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  = Melt inclusion </a:t>
            </a:r>
          </a:p>
          <a:p>
            <a:pPr algn="ctr"/>
            <a:r>
              <a:rPr lang="en-US" sz="1600" dirty="0"/>
              <a:t>measurements</a:t>
            </a:r>
          </a:p>
          <a:p>
            <a:pPr algn="ctr"/>
            <a:r>
              <a:rPr lang="en-US" sz="1600" dirty="0"/>
              <a:t>as model inputs</a:t>
            </a:r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22647828-167E-E95D-58D5-FE6AEAE66386}"/>
              </a:ext>
            </a:extLst>
          </p:cNvPr>
          <p:cNvSpPr/>
          <p:nvPr/>
        </p:nvSpPr>
        <p:spPr>
          <a:xfrm>
            <a:off x="2337159" y="5797271"/>
            <a:ext cx="365760" cy="188842"/>
          </a:xfrm>
          <a:prstGeom prst="rightArrow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9152E66-48E9-E053-2EAD-9F00B3E055E3}"/>
              </a:ext>
            </a:extLst>
          </p:cNvPr>
          <p:cNvSpPr txBox="1"/>
          <p:nvPr/>
        </p:nvSpPr>
        <p:spPr>
          <a:xfrm>
            <a:off x="423045" y="1528620"/>
            <a:ext cx="1535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1600" dirty="0"/>
              <a:t>Matrix glass </a:t>
            </a:r>
          </a:p>
          <a:p>
            <a:pPr algn="ctr"/>
            <a:r>
              <a:rPr lang="en-US" sz="1600" dirty="0"/>
              <a:t>measurements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E17CC288-B4A8-DA36-289A-A5FBD270887E}"/>
              </a:ext>
            </a:extLst>
          </p:cNvPr>
          <p:cNvSpPr/>
          <p:nvPr/>
        </p:nvSpPr>
        <p:spPr>
          <a:xfrm>
            <a:off x="2001915" y="1726587"/>
            <a:ext cx="487440" cy="188842"/>
          </a:xfrm>
          <a:prstGeom prst="rightArrow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D3A15F2-757C-1EDA-8D7C-BB4BA9743393}"/>
              </a:ext>
            </a:extLst>
          </p:cNvPr>
          <p:cNvSpPr/>
          <p:nvPr/>
        </p:nvSpPr>
        <p:spPr>
          <a:xfrm>
            <a:off x="152677" y="6153277"/>
            <a:ext cx="137160" cy="1371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02E0EE-234C-491D-042B-FE86439E8F58}"/>
              </a:ext>
            </a:extLst>
          </p:cNvPr>
          <p:cNvSpPr/>
          <p:nvPr/>
        </p:nvSpPr>
        <p:spPr>
          <a:xfrm>
            <a:off x="6002593" y="1915429"/>
            <a:ext cx="884903" cy="1979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113F993-1D00-2D29-CA6A-C1B8B3932EB7}"/>
              </a:ext>
            </a:extLst>
          </p:cNvPr>
          <p:cNvSpPr txBox="1"/>
          <p:nvPr/>
        </p:nvSpPr>
        <p:spPr>
          <a:xfrm>
            <a:off x="4504314" y="6507864"/>
            <a:ext cx="1547860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Lerner et al. 2021a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235BE6-9614-B631-A56D-BF0EBF51B755}"/>
              </a:ext>
            </a:extLst>
          </p:cNvPr>
          <p:cNvSpPr/>
          <p:nvPr/>
        </p:nvSpPr>
        <p:spPr>
          <a:xfrm>
            <a:off x="2337159" y="1284342"/>
            <a:ext cx="365760" cy="357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9517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 animBg="1"/>
      <p:bldP spid="39" grpId="0"/>
      <p:bldP spid="40" grpId="0" animBg="1"/>
      <p:bldP spid="44" grpId="0" animBg="1"/>
      <p:bldP spid="3" grpId="0" animBg="1"/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96FAF-E241-E719-B79D-6E9CDAE00CD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/>
              <a:t>From Petrology to Degassing Models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0561580-60E4-D3E7-C50D-823914DBD2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8615" y="1215422"/>
            <a:ext cx="9144000" cy="5245100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EE0ED31-849D-04D3-0D1B-5ADF61519F64}"/>
              </a:ext>
            </a:extLst>
          </p:cNvPr>
          <p:cNvSpPr txBox="1"/>
          <p:nvPr/>
        </p:nvSpPr>
        <p:spPr>
          <a:xfrm>
            <a:off x="2953027" y="915010"/>
            <a:ext cx="2809598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CO</a:t>
            </a:r>
            <a:r>
              <a:rPr kumimoji="0" lang="en-US" b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-H</a:t>
            </a:r>
            <a:r>
              <a:rPr kumimoji="0" lang="en-US" b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O-SO</a:t>
            </a:r>
            <a:r>
              <a:rPr kumimoji="0" lang="en-US" b="0" u="none" strike="noStrike" kern="1200" cap="none" spc="0" normalizeH="0" baseline="-25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</a:t>
            </a:r>
            <a:r>
              <a:rPr kumimoji="0" lang="en-US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degassing model for Kīlauea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678E175-C184-756A-952E-1B2E21920B38}"/>
              </a:ext>
            </a:extLst>
          </p:cNvPr>
          <p:cNvSpPr txBox="1"/>
          <p:nvPr/>
        </p:nvSpPr>
        <p:spPr>
          <a:xfrm>
            <a:off x="165971" y="6051531"/>
            <a:ext cx="16498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/>
              <a:t>  = Melt inclusion </a:t>
            </a:r>
          </a:p>
          <a:p>
            <a:pPr algn="ctr"/>
            <a:r>
              <a:rPr lang="en-US" sz="1600" dirty="0"/>
              <a:t>measurements</a:t>
            </a:r>
          </a:p>
          <a:p>
            <a:pPr algn="ctr"/>
            <a:r>
              <a:rPr lang="en-US" sz="1600" dirty="0"/>
              <a:t>as model inputs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09152E66-48E9-E053-2EAD-9F00B3E055E3}"/>
              </a:ext>
            </a:extLst>
          </p:cNvPr>
          <p:cNvSpPr txBox="1"/>
          <p:nvPr/>
        </p:nvSpPr>
        <p:spPr>
          <a:xfrm>
            <a:off x="423045" y="1528620"/>
            <a:ext cx="153567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1600" dirty="0">
                <a:latin typeface="Calibri" panose="020F0502020204030204" pitchFamily="34" charset="0"/>
                <a:cs typeface="Calibri" panose="020F0502020204030204" pitchFamily="34" charset="0"/>
              </a:rPr>
              <a:t>Δ</a:t>
            </a:r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= </a:t>
            </a:r>
            <a:r>
              <a:rPr lang="en-US" sz="1600" dirty="0"/>
              <a:t>Matrix glass </a:t>
            </a:r>
          </a:p>
          <a:p>
            <a:pPr algn="ctr"/>
            <a:r>
              <a:rPr lang="en-US" sz="1600" dirty="0"/>
              <a:t>measurements</a:t>
            </a:r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E17CC288-B4A8-DA36-289A-A5FBD270887E}"/>
              </a:ext>
            </a:extLst>
          </p:cNvPr>
          <p:cNvSpPr/>
          <p:nvPr/>
        </p:nvSpPr>
        <p:spPr>
          <a:xfrm>
            <a:off x="2001915" y="1726587"/>
            <a:ext cx="487440" cy="188842"/>
          </a:xfrm>
          <a:prstGeom prst="rightArrow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6EB8B4A-9AB3-C4BE-1542-941CCA12138A}"/>
              </a:ext>
            </a:extLst>
          </p:cNvPr>
          <p:cNvSpPr txBox="1"/>
          <p:nvPr/>
        </p:nvSpPr>
        <p:spPr>
          <a:xfrm>
            <a:off x="7199073" y="915010"/>
            <a:ext cx="373518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Modeled exsolved gas composition</a:t>
            </a:r>
            <a:endParaRPr kumimoji="0" lang="en-US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6118A6E-F5D2-C17E-5745-7C0FF4F6397A}"/>
              </a:ext>
            </a:extLst>
          </p:cNvPr>
          <p:cNvSpPr txBox="1"/>
          <p:nvPr/>
        </p:nvSpPr>
        <p:spPr>
          <a:xfrm>
            <a:off x="10822045" y="1575416"/>
            <a:ext cx="14287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    = </a:t>
            </a:r>
            <a:r>
              <a:rPr lang="en-US" sz="1600" dirty="0"/>
              <a:t>MultiGAS</a:t>
            </a:r>
          </a:p>
          <a:p>
            <a:pPr algn="ctr"/>
            <a:r>
              <a:rPr lang="en-US" sz="1600" dirty="0"/>
              <a:t>measurements</a:t>
            </a:r>
          </a:p>
        </p:txBody>
      </p:sp>
      <p:sp>
        <p:nvSpPr>
          <p:cNvPr id="43" name="Star: 5 Points 42">
            <a:extLst>
              <a:ext uri="{FF2B5EF4-FFF2-40B4-BE49-F238E27FC236}">
                <a16:creationId xmlns:a16="http://schemas.microsoft.com/office/drawing/2014/main" id="{0A3CB4B6-A058-06F4-67C5-952B0FB36D34}"/>
              </a:ext>
            </a:extLst>
          </p:cNvPr>
          <p:cNvSpPr/>
          <p:nvPr/>
        </p:nvSpPr>
        <p:spPr>
          <a:xfrm>
            <a:off x="10906125" y="1641690"/>
            <a:ext cx="200025" cy="188842"/>
          </a:xfrm>
          <a:prstGeom prst="star5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D3A15F2-757C-1EDA-8D7C-BB4BA9743393}"/>
              </a:ext>
            </a:extLst>
          </p:cNvPr>
          <p:cNvSpPr/>
          <p:nvPr/>
        </p:nvSpPr>
        <p:spPr>
          <a:xfrm>
            <a:off x="152677" y="6153277"/>
            <a:ext cx="137160" cy="137160"/>
          </a:xfrm>
          <a:prstGeom prst="ellipse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92085DA-7965-05E5-6D7B-6C6947DF4307}"/>
              </a:ext>
            </a:extLst>
          </p:cNvPr>
          <p:cNvGrpSpPr/>
          <p:nvPr/>
        </p:nvGrpSpPr>
        <p:grpSpPr>
          <a:xfrm>
            <a:off x="76477" y="3694397"/>
            <a:ext cx="2192138" cy="2272665"/>
            <a:chOff x="257452" y="1647276"/>
            <a:chExt cx="1828800" cy="189598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6BD3673B-760C-9A27-74A6-A0A0C725DA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728" t="6006" r="9984" b="7875"/>
            <a:stretch/>
          </p:blipFill>
          <p:spPr>
            <a:xfrm>
              <a:off x="257452" y="1647276"/>
              <a:ext cx="1828800" cy="1895980"/>
            </a:xfrm>
            <a:prstGeom prst="rect">
              <a:avLst/>
            </a:prstGeom>
          </p:spPr>
        </p:pic>
        <p:sp>
          <p:nvSpPr>
            <p:cNvPr id="6" name="Arrow: Right 5">
              <a:extLst>
                <a:ext uri="{FF2B5EF4-FFF2-40B4-BE49-F238E27FC236}">
                  <a16:creationId xmlns:a16="http://schemas.microsoft.com/office/drawing/2014/main" id="{8F3BE6FE-FF2C-E3A4-A766-2B9B2025AA3A}"/>
                </a:ext>
              </a:extLst>
            </p:cNvPr>
            <p:cNvSpPr/>
            <p:nvPr/>
          </p:nvSpPr>
          <p:spPr>
            <a:xfrm>
              <a:off x="798990" y="2562742"/>
              <a:ext cx="301840" cy="177553"/>
            </a:xfrm>
            <a:prstGeom prst="right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Arrow: Right 6">
            <a:extLst>
              <a:ext uri="{FF2B5EF4-FFF2-40B4-BE49-F238E27FC236}">
                <a16:creationId xmlns:a16="http://schemas.microsoft.com/office/drawing/2014/main" id="{A6C5B461-19F5-E8A5-DDC5-9B51F5D18F3A}"/>
              </a:ext>
            </a:extLst>
          </p:cNvPr>
          <p:cNvSpPr/>
          <p:nvPr/>
        </p:nvSpPr>
        <p:spPr>
          <a:xfrm>
            <a:off x="2337159" y="5797271"/>
            <a:ext cx="365760" cy="188842"/>
          </a:xfrm>
          <a:prstGeom prst="rightArrow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698B53-17C2-41D6-95E8-2907C532966A}"/>
              </a:ext>
            </a:extLst>
          </p:cNvPr>
          <p:cNvSpPr/>
          <p:nvPr/>
        </p:nvSpPr>
        <p:spPr>
          <a:xfrm>
            <a:off x="2337159" y="1284342"/>
            <a:ext cx="307567" cy="357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CD5E49-66FB-1395-2585-110107745FA3}"/>
              </a:ext>
            </a:extLst>
          </p:cNvPr>
          <p:cNvSpPr/>
          <p:nvPr/>
        </p:nvSpPr>
        <p:spPr>
          <a:xfrm>
            <a:off x="6943827" y="1289545"/>
            <a:ext cx="365760" cy="35734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E52AC8-AA89-1D7F-9852-7772A65DC395}"/>
              </a:ext>
            </a:extLst>
          </p:cNvPr>
          <p:cNvSpPr txBox="1"/>
          <p:nvPr/>
        </p:nvSpPr>
        <p:spPr>
          <a:xfrm>
            <a:off x="4504314" y="6507864"/>
            <a:ext cx="1547860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Lerner et al. 2021a</a:t>
            </a:r>
          </a:p>
        </p:txBody>
      </p:sp>
    </p:spTree>
    <p:extLst>
      <p:ext uri="{BB962C8B-B14F-4D97-AF65-F5344CB8AC3E}">
        <p14:creationId xmlns:p14="http://schemas.microsoft.com/office/powerpoint/2010/main" val="3884287255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00E97554-7E7E-99C3-7205-3478715D69D9}"/>
              </a:ext>
            </a:extLst>
          </p:cNvPr>
          <p:cNvGrpSpPr/>
          <p:nvPr/>
        </p:nvGrpSpPr>
        <p:grpSpPr>
          <a:xfrm>
            <a:off x="7084262" y="46922"/>
            <a:ext cx="4712736" cy="3237287"/>
            <a:chOff x="6782128" y="3476517"/>
            <a:chExt cx="4712736" cy="323728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680CB1D-0A7F-90ED-C0EB-34A1C8ABFB01}"/>
                </a:ext>
              </a:extLst>
            </p:cNvPr>
            <p:cNvGrpSpPr/>
            <p:nvPr/>
          </p:nvGrpSpPr>
          <p:grpSpPr>
            <a:xfrm>
              <a:off x="6782128" y="3476517"/>
              <a:ext cx="4712736" cy="3237287"/>
              <a:chOff x="228600" y="2553913"/>
              <a:chExt cx="4712736" cy="323728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A612415-25A7-EC66-E86A-4AA01D498933}"/>
                  </a:ext>
                </a:extLst>
              </p:cNvPr>
              <p:cNvGrpSpPr/>
              <p:nvPr/>
            </p:nvGrpSpPr>
            <p:grpSpPr>
              <a:xfrm>
                <a:off x="228600" y="2553913"/>
                <a:ext cx="4712736" cy="3237287"/>
                <a:chOff x="228600" y="2553913"/>
                <a:chExt cx="4712736" cy="3237287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92E89E1B-FB89-AE28-073B-BCF7A69217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5896" r="11602"/>
                <a:stretch/>
              </p:blipFill>
              <p:spPr>
                <a:xfrm>
                  <a:off x="228600" y="2895600"/>
                  <a:ext cx="4560336" cy="28956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27040F9-39B4-E6F9-E738-3C6CCE1A608E}"/>
                    </a:ext>
                  </a:extLst>
                </p:cNvPr>
                <p:cNvSpPr txBox="1"/>
                <p:nvPr/>
              </p:nvSpPr>
              <p:spPr>
                <a:xfrm>
                  <a:off x="2045736" y="2978810"/>
                  <a:ext cx="2895600" cy="61555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800" b="1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Multi-GAS</a:t>
                  </a:r>
                  <a:r>
                    <a:rPr lang="en-US" sz="180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 </a:t>
                  </a:r>
                </a:p>
                <a:p>
                  <a:pPr algn="ctr"/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SO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 / H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S / CO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 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/ H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O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9461F9C-722F-4921-39C8-DD0D97964073}"/>
                    </a:ext>
                  </a:extLst>
                </p:cNvPr>
                <p:cNvSpPr txBox="1"/>
                <p:nvPr/>
              </p:nvSpPr>
              <p:spPr>
                <a:xfrm>
                  <a:off x="794267" y="2553913"/>
                  <a:ext cx="3429001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kern="0" dirty="0"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Gas compositions</a:t>
                  </a:r>
                  <a:endParaRPr lang="en-US" sz="1600" b="0" kern="0" dirty="0">
                    <a:latin typeface="Arial" pitchFamily="34" charset="0"/>
                    <a:ea typeface="Osak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9" name="Bent Arrow 5">
                <a:extLst>
                  <a:ext uri="{FF2B5EF4-FFF2-40B4-BE49-F238E27FC236}">
                    <a16:creationId xmlns:a16="http://schemas.microsoft.com/office/drawing/2014/main" id="{534B7AB0-8A6E-8186-5140-1313E3167E96}"/>
                  </a:ext>
                </a:extLst>
              </p:cNvPr>
              <p:cNvSpPr/>
              <p:nvPr/>
            </p:nvSpPr>
            <p:spPr bwMode="auto">
              <a:xfrm rot="10800000">
                <a:off x="2971801" y="3962400"/>
                <a:ext cx="533400" cy="1600200"/>
              </a:xfrm>
              <a:prstGeom prst="bentArrow">
                <a:avLst>
                  <a:gd name="adj1" fmla="val 4008"/>
                  <a:gd name="adj2" fmla="val 20791"/>
                  <a:gd name="adj3" fmla="val 39286"/>
                  <a:gd name="adj4" fmla="val 43750"/>
                </a:avLst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itchFamily="80" charset="0"/>
                  <a:ea typeface="Osaka" pitchFamily="80" charset="-128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1827CEA-B224-97D7-8D13-8F0FA7674F6B}"/>
                </a:ext>
              </a:extLst>
            </p:cNvPr>
            <p:cNvSpPr txBox="1"/>
            <p:nvPr/>
          </p:nvSpPr>
          <p:spPr>
            <a:xfrm>
              <a:off x="10064058" y="6190584"/>
              <a:ext cx="1263157" cy="523220"/>
            </a:xfrm>
            <a:prstGeom prst="rect">
              <a:avLst/>
            </a:prstGeom>
            <a:solidFill>
              <a:srgbClr val="000000">
                <a:alpha val="30196"/>
              </a:srgb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kern="0" dirty="0">
                  <a:solidFill>
                    <a:schemeClr val="bg1"/>
                  </a:solidFill>
                  <a:latin typeface="Arial" pitchFamily="34" charset="0"/>
                  <a:ea typeface="Osaka"/>
                  <a:cs typeface="Arial" panose="020B0604020202020204" pitchFamily="34" charset="0"/>
                </a:rPr>
                <a:t>Kawah Ijen</a:t>
              </a:r>
            </a:p>
            <a:p>
              <a:pPr algn="ctr"/>
              <a:r>
                <a:rPr lang="en-US" sz="1400" kern="0" dirty="0">
                  <a:solidFill>
                    <a:schemeClr val="bg1"/>
                  </a:solidFill>
                  <a:latin typeface="Arial" pitchFamily="34" charset="0"/>
                  <a:ea typeface="Osaka"/>
                  <a:cs typeface="Arial" panose="020B0604020202020204" pitchFamily="34" charset="0"/>
                </a:rPr>
                <a:t>(Sep. 2015)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F96FAF-E241-E719-B79D-6E9CDAE00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315" y="88780"/>
            <a:ext cx="6119915" cy="110628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Degassing Models vs </a:t>
            </a:r>
            <a:br>
              <a:rPr lang="en-US" dirty="0"/>
            </a:br>
            <a:r>
              <a:rPr lang="en-US" dirty="0"/>
              <a:t>Real-world Measurements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AE3B3A-2F31-7076-7CD6-DA7B5171A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14" y="1709336"/>
            <a:ext cx="4457641" cy="522180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3E67E97-6DC7-831F-A142-AEABD383ADDD}"/>
              </a:ext>
            </a:extLst>
          </p:cNvPr>
          <p:cNvGrpSpPr/>
          <p:nvPr/>
        </p:nvGrpSpPr>
        <p:grpSpPr>
          <a:xfrm>
            <a:off x="5358427" y="3047918"/>
            <a:ext cx="1386471" cy="807149"/>
            <a:chOff x="4824818" y="2937084"/>
            <a:chExt cx="1664228" cy="807149"/>
          </a:xfrm>
        </p:grpSpPr>
        <p:sp>
          <p:nvSpPr>
            <p:cNvPr id="6" name="Arrow: Left-Right 5">
              <a:extLst>
                <a:ext uri="{FF2B5EF4-FFF2-40B4-BE49-F238E27FC236}">
                  <a16:creationId xmlns:a16="http://schemas.microsoft.com/office/drawing/2014/main" id="{5E0E01E8-5799-FAAA-7FAF-00794D61B659}"/>
                </a:ext>
              </a:extLst>
            </p:cNvPr>
            <p:cNvSpPr/>
            <p:nvPr/>
          </p:nvSpPr>
          <p:spPr>
            <a:xfrm>
              <a:off x="4824818" y="2937084"/>
              <a:ext cx="1664228" cy="807149"/>
            </a:xfrm>
            <a:prstGeom prst="leftRightArrow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36BE41B-ABF2-E293-5275-70D424FF2BA7}"/>
                </a:ext>
              </a:extLst>
            </p:cNvPr>
            <p:cNvSpPr txBox="1"/>
            <p:nvPr/>
          </p:nvSpPr>
          <p:spPr>
            <a:xfrm>
              <a:off x="5452009" y="3063659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21E54BF-B14D-DEC7-2788-6261FEA1D3C5}"/>
              </a:ext>
            </a:extLst>
          </p:cNvPr>
          <p:cNvGrpSpPr/>
          <p:nvPr/>
        </p:nvGrpSpPr>
        <p:grpSpPr>
          <a:xfrm>
            <a:off x="7084262" y="3595674"/>
            <a:ext cx="4545087" cy="3220046"/>
            <a:chOff x="6782128" y="37397"/>
            <a:chExt cx="4545087" cy="322004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25C78BC-CB6F-27F7-BCD7-0F4BF04E1B3B}"/>
                </a:ext>
              </a:extLst>
            </p:cNvPr>
            <p:cNvGrpSpPr/>
            <p:nvPr/>
          </p:nvGrpSpPr>
          <p:grpSpPr>
            <a:xfrm>
              <a:off x="6782128" y="373785"/>
              <a:ext cx="4545087" cy="2883658"/>
              <a:chOff x="10926" y="3027512"/>
              <a:chExt cx="4545087" cy="2883658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160E2208-EEE1-8F22-4ED8-7DB386E6C4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353"/>
              <a:stretch/>
            </p:blipFill>
            <p:spPr>
              <a:xfrm>
                <a:off x="10926" y="3027512"/>
                <a:ext cx="4545087" cy="288365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5DDB6B7-9FBD-4869-2579-38675724B0BE}"/>
                  </a:ext>
                </a:extLst>
              </p:cNvPr>
              <p:cNvGrpSpPr/>
              <p:nvPr/>
            </p:nvGrpSpPr>
            <p:grpSpPr>
              <a:xfrm>
                <a:off x="1140535" y="3376020"/>
                <a:ext cx="3394898" cy="2528980"/>
                <a:chOff x="6636664" y="2730011"/>
                <a:chExt cx="3394898" cy="252898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ABEB83E-3CD4-8660-D5C1-FDC5BA2ED75F}"/>
                    </a:ext>
                  </a:extLst>
                </p:cNvPr>
                <p:cNvSpPr txBox="1"/>
                <p:nvPr/>
              </p:nvSpPr>
              <p:spPr>
                <a:xfrm>
                  <a:off x="7332270" y="4951214"/>
                  <a:ext cx="2699292" cy="307777"/>
                </a:xfrm>
                <a:prstGeom prst="rect">
                  <a:avLst/>
                </a:prstGeom>
                <a:solidFill>
                  <a:srgbClr val="000000">
                    <a:alpha val="30196"/>
                  </a:srgbClr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Sinabung Volcano   (Aug. 2016)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5B1E8E4-82B9-47CB-C075-2DFDB5DDFE84}"/>
                    </a:ext>
                  </a:extLst>
                </p:cNvPr>
                <p:cNvSpPr txBox="1"/>
                <p:nvPr/>
              </p:nvSpPr>
              <p:spPr>
                <a:xfrm>
                  <a:off x="6636664" y="3392445"/>
                  <a:ext cx="2045252" cy="615553"/>
                </a:xfrm>
                <a:prstGeom prst="rect">
                  <a:avLst/>
                </a:prstGeom>
                <a:solidFill>
                  <a:srgbClr val="000000">
                    <a:alpha val="30196"/>
                  </a:srgbClr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800" b="1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NOVAC - DOAS</a:t>
                  </a:r>
                </a:p>
                <a:p>
                  <a:pPr algn="ctr"/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SO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 emission rates</a:t>
                  </a:r>
                </a:p>
              </p:txBody>
            </p: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03FF2C7F-1502-58E0-5770-08C854B9A49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 flipV="1">
                  <a:off x="6686822" y="2730011"/>
                  <a:ext cx="637369" cy="656264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</p:cxnSp>
          </p:grp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62F7295-6DC6-0BBC-CC6F-D1CC93642B8C}"/>
                </a:ext>
              </a:extLst>
            </p:cNvPr>
            <p:cNvSpPr txBox="1"/>
            <p:nvPr/>
          </p:nvSpPr>
          <p:spPr>
            <a:xfrm>
              <a:off x="7340171" y="37397"/>
              <a:ext cx="342900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kern="0" dirty="0">
                  <a:latin typeface="Arial" pitchFamily="34" charset="0"/>
                  <a:ea typeface="Osaka"/>
                  <a:cs typeface="Arial" panose="020B0604020202020204" pitchFamily="34" charset="0"/>
                </a:rPr>
                <a:t>Gas emission rates</a:t>
              </a:r>
              <a:endParaRPr lang="en-US" sz="1600" b="0" kern="0" dirty="0">
                <a:latin typeface="Arial" pitchFamily="34" charset="0"/>
                <a:ea typeface="Osaka"/>
                <a:cs typeface="Arial" panose="020B0604020202020204" pitchFamily="34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91DE80E-12ED-FECC-2906-6E8602A0C305}"/>
              </a:ext>
            </a:extLst>
          </p:cNvPr>
          <p:cNvSpPr txBox="1"/>
          <p:nvPr/>
        </p:nvSpPr>
        <p:spPr>
          <a:xfrm>
            <a:off x="1229673" y="1302814"/>
            <a:ext cx="358592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Modeled exsolved gas composition</a:t>
            </a:r>
            <a:endParaRPr kumimoji="0" lang="en-US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01075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00E97554-7E7E-99C3-7205-3478715D69D9}"/>
              </a:ext>
            </a:extLst>
          </p:cNvPr>
          <p:cNvGrpSpPr/>
          <p:nvPr/>
        </p:nvGrpSpPr>
        <p:grpSpPr>
          <a:xfrm>
            <a:off x="7084262" y="46922"/>
            <a:ext cx="4712736" cy="3237287"/>
            <a:chOff x="6782128" y="3476517"/>
            <a:chExt cx="4712736" cy="323728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680CB1D-0A7F-90ED-C0EB-34A1C8ABFB01}"/>
                </a:ext>
              </a:extLst>
            </p:cNvPr>
            <p:cNvGrpSpPr/>
            <p:nvPr/>
          </p:nvGrpSpPr>
          <p:grpSpPr>
            <a:xfrm>
              <a:off x="6782128" y="3476517"/>
              <a:ext cx="4712736" cy="3237287"/>
              <a:chOff x="228600" y="2553913"/>
              <a:chExt cx="4712736" cy="3237287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7A612415-25A7-EC66-E86A-4AA01D498933}"/>
                  </a:ext>
                </a:extLst>
              </p:cNvPr>
              <p:cNvGrpSpPr/>
              <p:nvPr/>
            </p:nvGrpSpPr>
            <p:grpSpPr>
              <a:xfrm>
                <a:off x="228600" y="2553913"/>
                <a:ext cx="4712736" cy="3237287"/>
                <a:chOff x="228600" y="2553913"/>
                <a:chExt cx="4712736" cy="3237287"/>
              </a:xfrm>
            </p:grpSpPr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92E89E1B-FB89-AE28-073B-BCF7A69217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t="15896" r="11602"/>
                <a:stretch/>
              </p:blipFill>
              <p:spPr>
                <a:xfrm>
                  <a:off x="228600" y="2895600"/>
                  <a:ext cx="4560336" cy="289560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E27040F9-39B4-E6F9-E738-3C6CCE1A608E}"/>
                    </a:ext>
                  </a:extLst>
                </p:cNvPr>
                <p:cNvSpPr txBox="1"/>
                <p:nvPr/>
              </p:nvSpPr>
              <p:spPr>
                <a:xfrm>
                  <a:off x="2045736" y="2978810"/>
                  <a:ext cx="2895600" cy="615553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800" b="1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Multi-GAS</a:t>
                  </a:r>
                  <a:r>
                    <a:rPr lang="en-US" sz="180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 </a:t>
                  </a:r>
                </a:p>
                <a:p>
                  <a:pPr algn="ctr"/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SO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 / H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S / CO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 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/ H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O</a:t>
                  </a:r>
                </a:p>
              </p:txBody>
            </p:sp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99461F9C-722F-4921-39C8-DD0D97964073}"/>
                    </a:ext>
                  </a:extLst>
                </p:cNvPr>
                <p:cNvSpPr txBox="1"/>
                <p:nvPr/>
              </p:nvSpPr>
              <p:spPr>
                <a:xfrm>
                  <a:off x="794267" y="2553913"/>
                  <a:ext cx="3429001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600" b="1" kern="0" dirty="0"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Gas compositions</a:t>
                  </a:r>
                  <a:endParaRPr lang="en-US" sz="1600" b="0" kern="0" dirty="0">
                    <a:latin typeface="Arial" pitchFamily="34" charset="0"/>
                    <a:ea typeface="Osak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9" name="Bent Arrow 5">
                <a:extLst>
                  <a:ext uri="{FF2B5EF4-FFF2-40B4-BE49-F238E27FC236}">
                    <a16:creationId xmlns:a16="http://schemas.microsoft.com/office/drawing/2014/main" id="{534B7AB0-8A6E-8186-5140-1313E3167E96}"/>
                  </a:ext>
                </a:extLst>
              </p:cNvPr>
              <p:cNvSpPr/>
              <p:nvPr/>
            </p:nvSpPr>
            <p:spPr bwMode="auto">
              <a:xfrm rot="10800000">
                <a:off x="2971801" y="3962400"/>
                <a:ext cx="533400" cy="1600200"/>
              </a:xfrm>
              <a:prstGeom prst="bentArrow">
                <a:avLst>
                  <a:gd name="adj1" fmla="val 4008"/>
                  <a:gd name="adj2" fmla="val 20791"/>
                  <a:gd name="adj3" fmla="val 39286"/>
                  <a:gd name="adj4" fmla="val 43750"/>
                </a:avLst>
              </a:prstGeom>
              <a:solidFill>
                <a:schemeClr val="bg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1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Century" pitchFamily="80" charset="0"/>
                  <a:ea typeface="Osaka" pitchFamily="80" charset="-128"/>
                </a:endParaRPr>
              </a:p>
            </p:txBody>
          </p: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31827CEA-B224-97D7-8D13-8F0FA7674F6B}"/>
                </a:ext>
              </a:extLst>
            </p:cNvPr>
            <p:cNvSpPr txBox="1"/>
            <p:nvPr/>
          </p:nvSpPr>
          <p:spPr>
            <a:xfrm>
              <a:off x="10064058" y="6190584"/>
              <a:ext cx="1263157" cy="523220"/>
            </a:xfrm>
            <a:prstGeom prst="rect">
              <a:avLst/>
            </a:prstGeom>
            <a:solidFill>
              <a:srgbClr val="000000">
                <a:alpha val="30196"/>
              </a:srgbClr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kern="0" dirty="0">
                  <a:solidFill>
                    <a:schemeClr val="bg1"/>
                  </a:solidFill>
                  <a:latin typeface="Arial" pitchFamily="34" charset="0"/>
                  <a:ea typeface="Osaka"/>
                  <a:cs typeface="Arial" panose="020B0604020202020204" pitchFamily="34" charset="0"/>
                </a:rPr>
                <a:t>Kawah Ijen</a:t>
              </a:r>
            </a:p>
            <a:p>
              <a:pPr algn="ctr"/>
              <a:r>
                <a:rPr lang="en-US" sz="1400" kern="0" dirty="0">
                  <a:solidFill>
                    <a:schemeClr val="bg1"/>
                  </a:solidFill>
                  <a:latin typeface="Arial" pitchFamily="34" charset="0"/>
                  <a:ea typeface="Osaka"/>
                  <a:cs typeface="Arial" panose="020B0604020202020204" pitchFamily="34" charset="0"/>
                </a:rPr>
                <a:t>(Sep. 2015)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F96FAF-E241-E719-B79D-6E9CDAE00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7315" y="88780"/>
            <a:ext cx="6119915" cy="110628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Degassing Models vs </a:t>
            </a:r>
            <a:br>
              <a:rPr lang="en-US" dirty="0"/>
            </a:br>
            <a:r>
              <a:rPr lang="en-US" dirty="0"/>
              <a:t>Real-world Measurements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AE3B3A-2F31-7076-7CD6-DA7B5171AB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814" y="1709336"/>
            <a:ext cx="4457641" cy="5221809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3E67E97-6DC7-831F-A142-AEABD383ADDD}"/>
              </a:ext>
            </a:extLst>
          </p:cNvPr>
          <p:cNvGrpSpPr/>
          <p:nvPr/>
        </p:nvGrpSpPr>
        <p:grpSpPr>
          <a:xfrm>
            <a:off x="5358427" y="3047918"/>
            <a:ext cx="1386471" cy="807149"/>
            <a:chOff x="4824818" y="2937084"/>
            <a:chExt cx="1664228" cy="807149"/>
          </a:xfrm>
        </p:grpSpPr>
        <p:sp>
          <p:nvSpPr>
            <p:cNvPr id="6" name="Arrow: Left-Right 5">
              <a:extLst>
                <a:ext uri="{FF2B5EF4-FFF2-40B4-BE49-F238E27FC236}">
                  <a16:creationId xmlns:a16="http://schemas.microsoft.com/office/drawing/2014/main" id="{5E0E01E8-5799-FAAA-7FAF-00794D61B659}"/>
                </a:ext>
              </a:extLst>
            </p:cNvPr>
            <p:cNvSpPr/>
            <p:nvPr/>
          </p:nvSpPr>
          <p:spPr>
            <a:xfrm>
              <a:off x="4824818" y="2937084"/>
              <a:ext cx="1664228" cy="807149"/>
            </a:xfrm>
            <a:prstGeom prst="leftRightArrow">
              <a:avLst/>
            </a:prstGeom>
            <a:solidFill>
              <a:schemeClr val="bg1"/>
            </a:solidFill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36BE41B-ABF2-E293-5275-70D424FF2BA7}"/>
                </a:ext>
              </a:extLst>
            </p:cNvPr>
            <p:cNvSpPr txBox="1"/>
            <p:nvPr/>
          </p:nvSpPr>
          <p:spPr>
            <a:xfrm>
              <a:off x="5452009" y="3063659"/>
              <a:ext cx="3754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21E54BF-B14D-DEC7-2788-6261FEA1D3C5}"/>
              </a:ext>
            </a:extLst>
          </p:cNvPr>
          <p:cNvGrpSpPr/>
          <p:nvPr/>
        </p:nvGrpSpPr>
        <p:grpSpPr>
          <a:xfrm>
            <a:off x="7084262" y="3595674"/>
            <a:ext cx="4545087" cy="3220046"/>
            <a:chOff x="6782128" y="37397"/>
            <a:chExt cx="4545087" cy="3220046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E25C78BC-CB6F-27F7-BCD7-0F4BF04E1B3B}"/>
                </a:ext>
              </a:extLst>
            </p:cNvPr>
            <p:cNvGrpSpPr/>
            <p:nvPr/>
          </p:nvGrpSpPr>
          <p:grpSpPr>
            <a:xfrm>
              <a:off x="6782128" y="373785"/>
              <a:ext cx="4545087" cy="2883658"/>
              <a:chOff x="10926" y="3027512"/>
              <a:chExt cx="4545087" cy="2883658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160E2208-EEE1-8F22-4ED8-7DB386E6C4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353"/>
              <a:stretch/>
            </p:blipFill>
            <p:spPr>
              <a:xfrm>
                <a:off x="10926" y="3027512"/>
                <a:ext cx="4545087" cy="2883658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25DDB6B7-9FBD-4869-2579-38675724B0BE}"/>
                  </a:ext>
                </a:extLst>
              </p:cNvPr>
              <p:cNvGrpSpPr/>
              <p:nvPr/>
            </p:nvGrpSpPr>
            <p:grpSpPr>
              <a:xfrm>
                <a:off x="1140535" y="3376020"/>
                <a:ext cx="3394898" cy="2528980"/>
                <a:chOff x="6636664" y="2730011"/>
                <a:chExt cx="3394898" cy="2528980"/>
              </a:xfrm>
            </p:grpSpPr>
            <p:sp>
              <p:nvSpPr>
                <p:cNvPr id="16" name="TextBox 15">
                  <a:extLst>
                    <a:ext uri="{FF2B5EF4-FFF2-40B4-BE49-F238E27FC236}">
                      <a16:creationId xmlns:a16="http://schemas.microsoft.com/office/drawing/2014/main" id="{3ABEB83E-3CD4-8660-D5C1-FDC5BA2ED75F}"/>
                    </a:ext>
                  </a:extLst>
                </p:cNvPr>
                <p:cNvSpPr txBox="1"/>
                <p:nvPr/>
              </p:nvSpPr>
              <p:spPr>
                <a:xfrm>
                  <a:off x="7332270" y="4951214"/>
                  <a:ext cx="2699292" cy="307777"/>
                </a:xfrm>
                <a:prstGeom prst="rect">
                  <a:avLst/>
                </a:prstGeom>
                <a:solidFill>
                  <a:srgbClr val="000000">
                    <a:alpha val="30196"/>
                  </a:srgbClr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40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Sinabung Volcano   (Aug. 2016)</a:t>
                  </a:r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65B1E8E4-82B9-47CB-C075-2DFDB5DDFE84}"/>
                    </a:ext>
                  </a:extLst>
                </p:cNvPr>
                <p:cNvSpPr txBox="1"/>
                <p:nvPr/>
              </p:nvSpPr>
              <p:spPr>
                <a:xfrm>
                  <a:off x="6636664" y="3392445"/>
                  <a:ext cx="2045252" cy="615553"/>
                </a:xfrm>
                <a:prstGeom prst="rect">
                  <a:avLst/>
                </a:prstGeom>
                <a:solidFill>
                  <a:srgbClr val="000000">
                    <a:alpha val="30196"/>
                  </a:srgbClr>
                </a:solidFill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sz="1800" b="1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NOVAC - DOAS</a:t>
                  </a:r>
                </a:p>
                <a:p>
                  <a:pPr algn="ctr"/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SO</a:t>
                  </a:r>
                  <a:r>
                    <a:rPr lang="en-US" sz="1600" b="0" kern="0" baseline="-2500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2</a:t>
                  </a:r>
                  <a:r>
                    <a:rPr lang="en-US" sz="1600" b="0" kern="0" dirty="0">
                      <a:solidFill>
                        <a:schemeClr val="bg1"/>
                      </a:solidFill>
                      <a:latin typeface="Arial" pitchFamily="34" charset="0"/>
                      <a:ea typeface="Osaka"/>
                      <a:cs typeface="Arial" panose="020B0604020202020204" pitchFamily="34" charset="0"/>
                    </a:rPr>
                    <a:t> emission rates</a:t>
                  </a:r>
                </a:p>
              </p:txBody>
            </p:sp>
            <p:cxnSp>
              <p:nvCxnSpPr>
                <p:cNvPr id="18" name="Straight Arrow Connector 17">
                  <a:extLst>
                    <a:ext uri="{FF2B5EF4-FFF2-40B4-BE49-F238E27FC236}">
                      <a16:creationId xmlns:a16="http://schemas.microsoft.com/office/drawing/2014/main" id="{03FF2C7F-1502-58E0-5770-08C854B9A497}"/>
                    </a:ext>
                  </a:extLst>
                </p:cNvPr>
                <p:cNvCxnSpPr>
                  <a:cxnSpLocks/>
                </p:cNvCxnSpPr>
                <p:nvPr/>
              </p:nvCxnSpPr>
              <p:spPr bwMode="auto">
                <a:xfrm flipH="1" flipV="1">
                  <a:off x="6686822" y="2730011"/>
                  <a:ext cx="637369" cy="656264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triangle" w="lg" len="lg"/>
                </a:ln>
                <a:effectLst/>
              </p:spPr>
            </p:cxnSp>
          </p:grp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62F7295-6DC6-0BBC-CC6F-D1CC93642B8C}"/>
                </a:ext>
              </a:extLst>
            </p:cNvPr>
            <p:cNvSpPr txBox="1"/>
            <p:nvPr/>
          </p:nvSpPr>
          <p:spPr>
            <a:xfrm>
              <a:off x="7340171" y="37397"/>
              <a:ext cx="3429001" cy="338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kern="0" dirty="0">
                  <a:latin typeface="Arial" pitchFamily="34" charset="0"/>
                  <a:ea typeface="Osaka"/>
                  <a:cs typeface="Arial" panose="020B0604020202020204" pitchFamily="34" charset="0"/>
                </a:rPr>
                <a:t>Gas emission rates</a:t>
              </a:r>
              <a:endParaRPr lang="en-US" sz="1600" b="0" kern="0" dirty="0">
                <a:latin typeface="Arial" pitchFamily="34" charset="0"/>
                <a:ea typeface="Osaka"/>
                <a:cs typeface="Arial" panose="020B0604020202020204" pitchFamily="34" charset="0"/>
              </a:endParaRPr>
            </a:p>
          </p:txBody>
        </p: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291DE80E-12ED-FECC-2906-6E8602A0C305}"/>
              </a:ext>
            </a:extLst>
          </p:cNvPr>
          <p:cNvSpPr txBox="1"/>
          <p:nvPr/>
        </p:nvSpPr>
        <p:spPr>
          <a:xfrm>
            <a:off x="1229673" y="1302814"/>
            <a:ext cx="3585921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Modeled exsolved gas composition</a:t>
            </a:r>
            <a:endParaRPr kumimoji="0" lang="en-US" b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4C3C918-8A23-53F4-7749-1AC1CAC62C46}"/>
              </a:ext>
            </a:extLst>
          </p:cNvPr>
          <p:cNvSpPr/>
          <p:nvPr/>
        </p:nvSpPr>
        <p:spPr>
          <a:xfrm>
            <a:off x="2465734" y="1646420"/>
            <a:ext cx="7260531" cy="516201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rank, you need to chill out - FunSubstance">
            <a:extLst>
              <a:ext uri="{FF2B5EF4-FFF2-40B4-BE49-F238E27FC236}">
                <a16:creationId xmlns:a16="http://schemas.microsoft.com/office/drawing/2014/main" id="{3F3A8078-D2C4-DB3D-4C61-BC5C99CC6E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986" b="5602"/>
          <a:stretch/>
        </p:blipFill>
        <p:spPr bwMode="auto">
          <a:xfrm>
            <a:off x="3184797" y="2934728"/>
            <a:ext cx="5822405" cy="383782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00602C2-520C-D1EA-5780-C8064DFC472E}"/>
              </a:ext>
            </a:extLst>
          </p:cNvPr>
          <p:cNvSpPr txBox="1"/>
          <p:nvPr/>
        </p:nvSpPr>
        <p:spPr>
          <a:xfrm>
            <a:off x="2522806" y="1742365"/>
            <a:ext cx="7146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0" dirty="0">
                <a:solidFill>
                  <a:srgbClr val="C00000"/>
                </a:solidFill>
                <a:effectLst/>
              </a:rPr>
              <a:t>Volcanic Gases as “Telegrams from the Earth’s Interior”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C19041F-527B-3BA7-D87E-9CD709DD2928}"/>
              </a:ext>
            </a:extLst>
          </p:cNvPr>
          <p:cNvSpPr txBox="1"/>
          <p:nvPr/>
        </p:nvSpPr>
        <p:spPr>
          <a:xfrm>
            <a:off x="2522806" y="2294273"/>
            <a:ext cx="71463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/>
              <a:t>b</a:t>
            </a:r>
            <a:r>
              <a:rPr lang="en-US" sz="2400" i="0" dirty="0">
                <a:effectLst/>
              </a:rPr>
              <a:t>ut sometimes telegrams are difficult to handle…</a:t>
            </a:r>
          </a:p>
        </p:txBody>
      </p:sp>
    </p:spTree>
    <p:extLst>
      <p:ext uri="{BB962C8B-B14F-4D97-AF65-F5344CB8AC3E}">
        <p14:creationId xmlns:p14="http://schemas.microsoft.com/office/powerpoint/2010/main" val="37436606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62">
            <a:extLst>
              <a:ext uri="{FF2B5EF4-FFF2-40B4-BE49-F238E27FC236}">
                <a16:creationId xmlns:a16="http://schemas.microsoft.com/office/drawing/2014/main" id="{B3052001-005A-D916-15B8-3E00460C6650}"/>
              </a:ext>
            </a:extLst>
          </p:cNvPr>
          <p:cNvGrpSpPr/>
          <p:nvPr/>
        </p:nvGrpSpPr>
        <p:grpSpPr>
          <a:xfrm>
            <a:off x="7332432" y="341247"/>
            <a:ext cx="4114800" cy="3062441"/>
            <a:chOff x="7332432" y="341247"/>
            <a:chExt cx="4114800" cy="3062441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69F60659-15CE-A900-1E94-255BEB28AFDD}"/>
                </a:ext>
              </a:extLst>
            </p:cNvPr>
            <p:cNvGrpSpPr/>
            <p:nvPr/>
          </p:nvGrpSpPr>
          <p:grpSpPr>
            <a:xfrm>
              <a:off x="7332432" y="341247"/>
              <a:ext cx="4114800" cy="3062441"/>
              <a:chOff x="7332432" y="341247"/>
              <a:chExt cx="4114800" cy="3062441"/>
            </a:xfrm>
          </p:grpSpPr>
          <p:pic>
            <p:nvPicPr>
              <p:cNvPr id="39" name="Picture 38">
                <a:extLst>
                  <a:ext uri="{FF2B5EF4-FFF2-40B4-BE49-F238E27FC236}">
                    <a16:creationId xmlns:a16="http://schemas.microsoft.com/office/drawing/2014/main" id="{6A7CD695-DA58-2C4C-C78D-877F1E4B78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32432" y="657582"/>
                <a:ext cx="4114800" cy="2746106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2FEA348A-D4A0-E62A-D27E-CB1F0EEC6B87}"/>
                  </a:ext>
                </a:extLst>
              </p:cNvPr>
              <p:cNvSpPr txBox="1"/>
              <p:nvPr/>
            </p:nvSpPr>
            <p:spPr>
              <a:xfrm>
                <a:off x="7810985" y="341247"/>
                <a:ext cx="3157694" cy="369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b="1" kern="0" dirty="0" err="1">
                    <a:latin typeface="Arial" pitchFamily="34" charset="0"/>
                    <a:ea typeface="Osaka"/>
                    <a:cs typeface="Arial" panose="020B0604020202020204" pitchFamily="34" charset="0"/>
                  </a:rPr>
                  <a:t>Kawah</a:t>
                </a:r>
                <a:r>
                  <a:rPr lang="en-US" b="1" kern="0" dirty="0">
                    <a:latin typeface="Arial" pitchFamily="34" charset="0"/>
                    <a:ea typeface="Osaka"/>
                    <a:cs typeface="Arial" panose="020B0604020202020204" pitchFamily="34" charset="0"/>
                  </a:rPr>
                  <a:t> </a:t>
                </a:r>
                <a:r>
                  <a:rPr lang="en-US" b="1" kern="0" dirty="0" err="1">
                    <a:latin typeface="Arial" pitchFamily="34" charset="0"/>
                    <a:ea typeface="Osaka"/>
                    <a:cs typeface="Arial" panose="020B0604020202020204" pitchFamily="34" charset="0"/>
                  </a:rPr>
                  <a:t>Ijen</a:t>
                </a:r>
                <a:r>
                  <a:rPr lang="en-US" b="1" kern="0" dirty="0">
                    <a:latin typeface="Arial" pitchFamily="34" charset="0"/>
                    <a:ea typeface="Osaka"/>
                    <a:cs typeface="Arial" panose="020B0604020202020204" pitchFamily="34" charset="0"/>
                  </a:rPr>
                  <a:t>, Indonesia</a:t>
                </a:r>
                <a:endParaRPr lang="en-US" kern="0" dirty="0">
                  <a:latin typeface="Arial" pitchFamily="34" charset="0"/>
                  <a:ea typeface="Osaka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BEFD6F5-6704-952D-105B-1EC328083991}"/>
                </a:ext>
              </a:extLst>
            </p:cNvPr>
            <p:cNvSpPr txBox="1"/>
            <p:nvPr/>
          </p:nvSpPr>
          <p:spPr>
            <a:xfrm>
              <a:off x="9189623" y="3089984"/>
              <a:ext cx="1512784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kern="0" dirty="0">
                  <a:solidFill>
                    <a:srgbClr val="FFFF00"/>
                  </a:solidFill>
                  <a:latin typeface="Arial" pitchFamily="34" charset="0"/>
                  <a:ea typeface="Osaka"/>
                  <a:cs typeface="Arial" panose="020B0604020202020204" pitchFamily="34" charset="0"/>
                </a:rPr>
                <a:t>Sulfur globules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1FFEEDB1-CD1B-845F-33A4-5E63FCB4013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472940" y="3157874"/>
              <a:ext cx="159615" cy="70609"/>
            </a:xfrm>
            <a:prstGeom prst="straightConnector1">
              <a:avLst/>
            </a:prstGeom>
            <a:ln>
              <a:solidFill>
                <a:schemeClr val="bg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F96FAF-E241-E719-B79D-6E9CDAE00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191" y="88780"/>
            <a:ext cx="5303800" cy="110628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Gas reactions </a:t>
            </a:r>
            <a:r>
              <a:rPr lang="en-US" dirty="0" err="1"/>
              <a:t>en</a:t>
            </a:r>
            <a:r>
              <a:rPr lang="en-US" dirty="0"/>
              <a:t>-route to the surface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7DD94A3-6D0B-3EE8-8525-A89B029E1EEE}"/>
              </a:ext>
            </a:extLst>
          </p:cNvPr>
          <p:cNvGrpSpPr/>
          <p:nvPr/>
        </p:nvGrpSpPr>
        <p:grpSpPr>
          <a:xfrm>
            <a:off x="272082" y="1383846"/>
            <a:ext cx="4046300" cy="2502356"/>
            <a:chOff x="0" y="1751320"/>
            <a:chExt cx="4572000" cy="2827465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C3B15BB-1A2B-6414-C178-F1B1AF8F302D}"/>
                </a:ext>
              </a:extLst>
            </p:cNvPr>
            <p:cNvGrpSpPr/>
            <p:nvPr/>
          </p:nvGrpSpPr>
          <p:grpSpPr>
            <a:xfrm>
              <a:off x="0" y="1751320"/>
              <a:ext cx="4572000" cy="2827465"/>
              <a:chOff x="0" y="1751320"/>
              <a:chExt cx="4572000" cy="2827465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74B864F2-F65F-F517-2608-F0EA0DBA893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524" b="5234"/>
              <a:stretch/>
            </p:blipFill>
            <p:spPr>
              <a:xfrm>
                <a:off x="0" y="1751320"/>
                <a:ext cx="4572000" cy="2827465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9D31FD7A-4C3B-56D6-91CF-06E3DAF6DA4F}"/>
                  </a:ext>
                </a:extLst>
              </p:cNvPr>
              <p:cNvSpPr txBox="1"/>
              <p:nvPr/>
            </p:nvSpPr>
            <p:spPr>
              <a:xfrm>
                <a:off x="3439408" y="4283186"/>
                <a:ext cx="1093004" cy="2955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100" b="0" i="1" kern="0" dirty="0">
                    <a:solidFill>
                      <a:schemeClr val="bg1"/>
                    </a:solidFill>
                    <a:latin typeface="Arial" pitchFamily="34" charset="0"/>
                    <a:ea typeface="Osaka"/>
                    <a:cs typeface="Arial" panose="020B0604020202020204" pitchFamily="34" charset="0"/>
                  </a:rPr>
                  <a:t>USGS photo</a:t>
                </a:r>
              </a:p>
            </p:txBody>
          </p: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7BD95E5-650B-A7A4-6721-DFB6AC994D2E}"/>
                </a:ext>
              </a:extLst>
            </p:cNvPr>
            <p:cNvSpPr txBox="1"/>
            <p:nvPr/>
          </p:nvSpPr>
          <p:spPr>
            <a:xfrm>
              <a:off x="0" y="1761163"/>
              <a:ext cx="4544994" cy="104329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800" b="1" kern="0" dirty="0">
                  <a:solidFill>
                    <a:schemeClr val="bg1"/>
                  </a:solidFill>
                  <a:latin typeface="Calibri" panose="020F0502020204030204" pitchFamily="34" charset="0"/>
                  <a:ea typeface="Osaka"/>
                  <a:cs typeface="Calibri" panose="020F0502020204030204" pitchFamily="34" charset="0"/>
                </a:rPr>
                <a:t>Kīlauea, Hawaii</a:t>
              </a:r>
            </a:p>
            <a:p>
              <a:r>
                <a:rPr lang="en-US" sz="1800" kern="0" dirty="0">
                  <a:solidFill>
                    <a:schemeClr val="bg1"/>
                  </a:solidFill>
                  <a:latin typeface="Calibri" panose="020F0502020204030204" pitchFamily="34" charset="0"/>
                  <a:ea typeface="Osaka"/>
                  <a:cs typeface="Calibri" panose="020F0502020204030204" pitchFamily="34" charset="0"/>
                </a:rPr>
                <a:t>Halemaʻumaʻu lava lake, </a:t>
              </a:r>
              <a:r>
                <a:rPr lang="en-US" sz="18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Kīlauea Caldera</a:t>
              </a:r>
              <a:r>
                <a:rPr lang="en-US" sz="1800" kern="0" dirty="0">
                  <a:solidFill>
                    <a:schemeClr val="bg1"/>
                  </a:solidFill>
                  <a:latin typeface="Calibri" panose="020F0502020204030204" pitchFamily="34" charset="0"/>
                  <a:ea typeface="Osaka"/>
                  <a:cs typeface="Calibri" panose="020F0502020204030204" pitchFamily="34" charset="0"/>
                </a:rPr>
                <a:t> 2008 – 2018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9C4FBA59-8643-EF22-F9D0-8E91108EB2CD}"/>
              </a:ext>
            </a:extLst>
          </p:cNvPr>
          <p:cNvGrpSpPr/>
          <p:nvPr/>
        </p:nvGrpSpPr>
        <p:grpSpPr>
          <a:xfrm>
            <a:off x="276494" y="4256601"/>
            <a:ext cx="4079296" cy="2480993"/>
            <a:chOff x="6087359" y="2083368"/>
            <a:chExt cx="6005669" cy="3652597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6BCA3B0-4C24-350F-A6C7-45FDF5B9F07D}"/>
                </a:ext>
              </a:extLst>
            </p:cNvPr>
            <p:cNvGrpSpPr/>
            <p:nvPr/>
          </p:nvGrpSpPr>
          <p:grpSpPr>
            <a:xfrm>
              <a:off x="6087359" y="2135648"/>
              <a:ext cx="6005669" cy="3600317"/>
              <a:chOff x="6087359" y="2135648"/>
              <a:chExt cx="6005669" cy="3600317"/>
            </a:xfrm>
          </p:grpSpPr>
          <p:grpSp>
            <p:nvGrpSpPr>
              <p:cNvPr id="32" name="Group 31">
                <a:extLst>
                  <a:ext uri="{FF2B5EF4-FFF2-40B4-BE49-F238E27FC236}">
                    <a16:creationId xmlns:a16="http://schemas.microsoft.com/office/drawing/2014/main" id="{AD56034B-4F8D-EC3B-7B44-1DD9A0D809E8}"/>
                  </a:ext>
                </a:extLst>
              </p:cNvPr>
              <p:cNvGrpSpPr/>
              <p:nvPr/>
            </p:nvGrpSpPr>
            <p:grpSpPr>
              <a:xfrm>
                <a:off x="6087359" y="2135648"/>
                <a:ext cx="5944767" cy="3600316"/>
                <a:chOff x="-1" y="1018752"/>
                <a:chExt cx="8591989" cy="5203547"/>
              </a:xfrm>
            </p:grpSpPr>
            <p:pic>
              <p:nvPicPr>
                <p:cNvPr id="34" name="Picture 33">
                  <a:extLst>
                    <a:ext uri="{FF2B5EF4-FFF2-40B4-BE49-F238E27FC236}">
                      <a16:creationId xmlns:a16="http://schemas.microsoft.com/office/drawing/2014/main" id="{4D31B688-D148-7804-4A61-E6F62751EF7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t="3898" b="5236"/>
                <a:stretch/>
              </p:blipFill>
              <p:spPr>
                <a:xfrm>
                  <a:off x="-1" y="1018752"/>
                  <a:ext cx="8591989" cy="5203547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cxnSp>
              <p:nvCxnSpPr>
                <p:cNvPr id="35" name="Straight Arrow Connector 34">
                  <a:extLst>
                    <a:ext uri="{FF2B5EF4-FFF2-40B4-BE49-F238E27FC236}">
                      <a16:creationId xmlns:a16="http://schemas.microsoft.com/office/drawing/2014/main" id="{56876784-567C-0762-BA3C-394F4F8D29AE}"/>
                    </a:ext>
                  </a:extLst>
                </p:cNvPr>
                <p:cNvCxnSpPr/>
                <p:nvPr/>
              </p:nvCxnSpPr>
              <p:spPr bwMode="auto">
                <a:xfrm flipH="1">
                  <a:off x="4471870" y="4614785"/>
                  <a:ext cx="230326" cy="420213"/>
                </a:xfrm>
                <a:prstGeom prst="straightConnector1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chemeClr val="bg1"/>
                  </a:solidFill>
                  <a:prstDash val="solid"/>
                  <a:round/>
                  <a:headEnd type="none" w="med" len="med"/>
                  <a:tailEnd type="triangle"/>
                </a:ln>
                <a:effectLst/>
              </p:spPr>
            </p:cxnSp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F893E562-1F07-9CC2-908B-FC5945EAABBB}"/>
                    </a:ext>
                  </a:extLst>
                </p:cNvPr>
                <p:cNvSpPr txBox="1"/>
                <p:nvPr/>
              </p:nvSpPr>
              <p:spPr>
                <a:xfrm>
                  <a:off x="4094858" y="3930031"/>
                  <a:ext cx="2653644" cy="72038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600"/>
                    </a:spcAft>
                  </a:pPr>
                  <a:r>
                    <a:rPr kumimoji="0" lang="en-US" sz="1600" b="0" i="1" u="none" strike="noStrike" kern="1200" cap="none" spc="0" normalizeH="0" baseline="0" noProof="0" dirty="0">
                      <a:ln>
                        <a:noFill/>
                      </a:ln>
                      <a:solidFill>
                        <a:schemeClr val="bg1"/>
                      </a:solidFill>
                      <a:effectLst/>
                      <a:uLnTx/>
                      <a:uFillTx/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water lake</a:t>
                  </a:r>
                </a:p>
              </p:txBody>
            </p:sp>
          </p:grp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935F74C-71EC-2926-16CA-DD9E6108F6CC}"/>
                  </a:ext>
                </a:extLst>
              </p:cNvPr>
              <p:cNvSpPr txBox="1"/>
              <p:nvPr/>
            </p:nvSpPr>
            <p:spPr>
              <a:xfrm>
                <a:off x="10626211" y="5350814"/>
                <a:ext cx="1466817" cy="38515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600"/>
                  </a:spcAft>
                </a:pPr>
                <a:r>
                  <a:rPr kumimoji="0" lang="en-US" sz="1100" b="0" i="1" u="none" strike="noStrike" kern="1200" cap="none" spc="0" normalizeH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cs typeface="Arial" panose="020B0604020202020204" pitchFamily="34" charset="0"/>
                  </a:rPr>
                  <a:t>USGS photo</a:t>
                </a:r>
              </a:p>
            </p:txBody>
          </p:sp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3D53611-E6A8-FC43-A929-6BDB6CD9860C}"/>
                </a:ext>
              </a:extLst>
            </p:cNvPr>
            <p:cNvSpPr txBox="1"/>
            <p:nvPr/>
          </p:nvSpPr>
          <p:spPr>
            <a:xfrm>
              <a:off x="6145388" y="2083368"/>
              <a:ext cx="4416854" cy="54374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</a:pPr>
              <a:r>
                <a:rPr kumimoji="0" lang="en-US" sz="1800" b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Kīlauea Caldera   2019 – 2020</a:t>
              </a:r>
            </a:p>
          </p:txBody>
        </p:sp>
      </p:grpSp>
      <p:sp>
        <p:nvSpPr>
          <p:cNvPr id="37" name="Down Arrow 26">
            <a:extLst>
              <a:ext uri="{FF2B5EF4-FFF2-40B4-BE49-F238E27FC236}">
                <a16:creationId xmlns:a16="http://schemas.microsoft.com/office/drawing/2014/main" id="{20BA13D9-6373-4D93-F738-099E70055E1B}"/>
              </a:ext>
            </a:extLst>
          </p:cNvPr>
          <p:cNvSpPr/>
          <p:nvPr/>
        </p:nvSpPr>
        <p:spPr bwMode="auto">
          <a:xfrm>
            <a:off x="1000138" y="3735253"/>
            <a:ext cx="398102" cy="454973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" pitchFamily="80" charset="0"/>
              <a:ea typeface="Osaka" pitchFamily="80" charset="-128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66B4C89-2778-2936-47B2-600BE9F21315}"/>
              </a:ext>
            </a:extLst>
          </p:cNvPr>
          <p:cNvSpPr txBox="1"/>
          <p:nvPr/>
        </p:nvSpPr>
        <p:spPr>
          <a:xfrm>
            <a:off x="4352240" y="1310683"/>
            <a:ext cx="208127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C00000"/>
                </a:solidFill>
              </a:rPr>
              <a:t>“Dry”</a:t>
            </a:r>
          </a:p>
          <a:p>
            <a:pPr algn="ctr"/>
            <a:r>
              <a:rPr lang="en-US" sz="2000" dirty="0"/>
              <a:t>Magma Degassing </a:t>
            </a:r>
          </a:p>
          <a:p>
            <a:pPr algn="ctr"/>
            <a:r>
              <a:rPr lang="en-US" sz="1600" dirty="0"/>
              <a:t>↓</a:t>
            </a:r>
          </a:p>
          <a:p>
            <a:pPr algn="ctr"/>
            <a:r>
              <a:rPr lang="en-US" sz="2000" dirty="0"/>
              <a:t>Surface</a:t>
            </a:r>
          </a:p>
          <a:p>
            <a:pPr algn="ctr"/>
            <a:r>
              <a:rPr lang="en-US" sz="1600" dirty="0"/>
              <a:t>↓</a:t>
            </a:r>
          </a:p>
          <a:p>
            <a:pPr algn="ctr"/>
            <a:r>
              <a:rPr lang="en-US" sz="2000" dirty="0"/>
              <a:t>Instruments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729DA2A-75E8-EE34-240A-58F29EC2BB40}"/>
              </a:ext>
            </a:extLst>
          </p:cNvPr>
          <p:cNvSpPr txBox="1"/>
          <p:nvPr/>
        </p:nvSpPr>
        <p:spPr>
          <a:xfrm>
            <a:off x="4283345" y="3631837"/>
            <a:ext cx="2413081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002060"/>
                </a:solidFill>
              </a:rPr>
              <a:t>“Wet”</a:t>
            </a:r>
          </a:p>
          <a:p>
            <a:pPr algn="ctr"/>
            <a:r>
              <a:rPr lang="en-US" sz="2000" dirty="0"/>
              <a:t>Magma Degassing</a:t>
            </a:r>
          </a:p>
          <a:p>
            <a:pPr algn="ctr"/>
            <a:r>
              <a:rPr lang="en-US" sz="1600" dirty="0"/>
              <a:t>↓</a:t>
            </a:r>
          </a:p>
          <a:p>
            <a:pPr algn="ctr"/>
            <a:r>
              <a:rPr lang="en-US" sz="2000" dirty="0"/>
              <a:t>Wall rock reactions</a:t>
            </a:r>
          </a:p>
          <a:p>
            <a:pPr algn="ctr"/>
            <a:r>
              <a:rPr lang="en-US" sz="1600" dirty="0"/>
              <a:t>↓</a:t>
            </a:r>
          </a:p>
          <a:p>
            <a:pPr algn="ctr"/>
            <a:r>
              <a:rPr lang="en-US" sz="2000" dirty="0"/>
              <a:t>Water </a:t>
            </a:r>
          </a:p>
          <a:p>
            <a:pPr algn="ctr"/>
            <a:r>
              <a:rPr lang="en-US" i="1" dirty="0"/>
              <a:t>(lake, groundwater)</a:t>
            </a:r>
          </a:p>
          <a:p>
            <a:pPr algn="ctr"/>
            <a:r>
              <a:rPr lang="en-US" sz="1600" dirty="0"/>
              <a:t>↓</a:t>
            </a:r>
          </a:p>
          <a:p>
            <a:pPr algn="ctr"/>
            <a:r>
              <a:rPr lang="en-US" sz="2000" dirty="0"/>
              <a:t>Surface</a:t>
            </a:r>
          </a:p>
          <a:p>
            <a:pPr algn="ctr"/>
            <a:r>
              <a:rPr lang="en-US" sz="1600" dirty="0"/>
              <a:t>↓</a:t>
            </a:r>
          </a:p>
          <a:p>
            <a:pPr algn="ctr"/>
            <a:r>
              <a:rPr lang="en-US" sz="2000" dirty="0"/>
              <a:t>Instruments</a:t>
            </a:r>
          </a:p>
        </p:txBody>
      </p:sp>
      <p:sp>
        <p:nvSpPr>
          <p:cNvPr id="47" name="Down Arrow 26">
            <a:extLst>
              <a:ext uri="{FF2B5EF4-FFF2-40B4-BE49-F238E27FC236}">
                <a16:creationId xmlns:a16="http://schemas.microsoft.com/office/drawing/2014/main" id="{E86B2D0F-3F5B-B634-214C-0FF32770328D}"/>
              </a:ext>
            </a:extLst>
          </p:cNvPr>
          <p:cNvSpPr/>
          <p:nvPr/>
        </p:nvSpPr>
        <p:spPr bwMode="auto">
          <a:xfrm rot="5400000">
            <a:off x="9414230" y="2095938"/>
            <a:ext cx="195187" cy="227486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" pitchFamily="80" charset="0"/>
              <a:ea typeface="Osaka" pitchFamily="80" charset="-128"/>
            </a:endParaRPr>
          </a:p>
        </p:txBody>
      </p:sp>
      <p:sp>
        <p:nvSpPr>
          <p:cNvPr id="48" name="Down Arrow 26">
            <a:extLst>
              <a:ext uri="{FF2B5EF4-FFF2-40B4-BE49-F238E27FC236}">
                <a16:creationId xmlns:a16="http://schemas.microsoft.com/office/drawing/2014/main" id="{700940D1-EDFE-4324-F42F-21B549C20BD3}"/>
              </a:ext>
            </a:extLst>
          </p:cNvPr>
          <p:cNvSpPr/>
          <p:nvPr/>
        </p:nvSpPr>
        <p:spPr bwMode="auto">
          <a:xfrm rot="14930292">
            <a:off x="7951462" y="2424346"/>
            <a:ext cx="195187" cy="227486"/>
          </a:xfrm>
          <a:prstGeom prst="downArrow">
            <a:avLst/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entury" pitchFamily="80" charset="0"/>
              <a:ea typeface="Osaka" pitchFamily="80" charset="-128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885BD52-A7E2-BF41-003F-CBFF408D30F0}"/>
              </a:ext>
            </a:extLst>
          </p:cNvPr>
          <p:cNvSpPr txBox="1"/>
          <p:nvPr/>
        </p:nvSpPr>
        <p:spPr>
          <a:xfrm>
            <a:off x="7112260" y="6428248"/>
            <a:ext cx="4572000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0" dirty="0">
                <a:latin typeface="Arial" pitchFamily="34" charset="0"/>
                <a:ea typeface="Osaka"/>
                <a:cs typeface="Arial" panose="020B0604020202020204" pitchFamily="34" charset="0"/>
              </a:rPr>
              <a:t>Gas cooling + interaction with snow &amp; groundwater</a:t>
            </a:r>
            <a:endParaRPr lang="en-US" sz="1400" kern="0" dirty="0">
              <a:latin typeface="Arial" pitchFamily="34" charset="0"/>
              <a:ea typeface="Osaka"/>
              <a:cs typeface="Arial" panose="020B0604020202020204" pitchFamily="34" charset="0"/>
            </a:endParaRP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A66AAF0-2DC4-0D05-C625-76B3E1C7C7E4}"/>
              </a:ext>
            </a:extLst>
          </p:cNvPr>
          <p:cNvGrpSpPr/>
          <p:nvPr/>
        </p:nvGrpSpPr>
        <p:grpSpPr>
          <a:xfrm>
            <a:off x="6655060" y="3892298"/>
            <a:ext cx="5486400" cy="2531579"/>
            <a:chOff x="6655060" y="3892298"/>
            <a:chExt cx="5486400" cy="2531579"/>
          </a:xfrm>
        </p:grpSpPr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047AB651-9532-FC2F-9501-D5D120765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5060" y="4199244"/>
              <a:ext cx="5486400" cy="2224633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E4C72E2C-381B-66F7-0630-D8BBFB86C508}"/>
                </a:ext>
              </a:extLst>
            </p:cNvPr>
            <p:cNvSpPr txBox="1"/>
            <p:nvPr/>
          </p:nvSpPr>
          <p:spPr>
            <a:xfrm>
              <a:off x="7819413" y="3892298"/>
              <a:ext cx="3157694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kern="0" dirty="0">
                  <a:latin typeface="Arial" pitchFamily="34" charset="0"/>
                  <a:ea typeface="Osaka"/>
                  <a:cs typeface="Arial" panose="020B0604020202020204" pitchFamily="34" charset="0"/>
                </a:rPr>
                <a:t>Cotopaxi Volcano, Ecuador</a:t>
              </a:r>
              <a:endParaRPr lang="en-US" kern="0" dirty="0">
                <a:latin typeface="Arial" pitchFamily="34" charset="0"/>
                <a:ea typeface="Osaka"/>
                <a:cs typeface="Arial" panose="020B0604020202020204" pitchFamily="34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2A04862-CF36-B120-D2BF-B3115A36BF0E}"/>
                </a:ext>
              </a:extLst>
            </p:cNvPr>
            <p:cNvSpPr txBox="1"/>
            <p:nvPr/>
          </p:nvSpPr>
          <p:spPr>
            <a:xfrm>
              <a:off x="11073599" y="5969439"/>
              <a:ext cx="1067861" cy="43088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</a:pPr>
              <a:r>
                <a:rPr lang="en-US" sz="1100" i="1" kern="0" dirty="0">
                  <a:solidFill>
                    <a:schemeClr val="bg1"/>
                  </a:solidFill>
                  <a:latin typeface="Arial" pitchFamily="34" charset="0"/>
                  <a:ea typeface="Osaka"/>
                  <a:cs typeface="Arial" panose="020B0604020202020204" pitchFamily="34" charset="0"/>
                </a:rPr>
                <a:t>Feb. 2, 2023</a:t>
              </a:r>
            </a:p>
            <a:p>
              <a:pPr algn="ctr"/>
              <a:r>
                <a:rPr kumimoji="0" lang="en-US" sz="1100" b="0" i="1" u="none" strike="noStrike" kern="1200" cap="none" spc="0" normalizeH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cs typeface="Arial" panose="020B0604020202020204" pitchFamily="34" charset="0"/>
                </a:rPr>
                <a:t>IG photos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96DF4B81-B861-AD86-5B07-F9463E6532B5}"/>
              </a:ext>
            </a:extLst>
          </p:cNvPr>
          <p:cNvSpPr txBox="1"/>
          <p:nvPr/>
        </p:nvSpPr>
        <p:spPr>
          <a:xfrm>
            <a:off x="7266120" y="2984731"/>
            <a:ext cx="1067861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</a:pPr>
            <a:r>
              <a:rPr lang="en-US" sz="1100" i="1" kern="0" dirty="0">
                <a:solidFill>
                  <a:schemeClr val="bg1"/>
                </a:solidFill>
                <a:latin typeface="Arial" pitchFamily="34" charset="0"/>
                <a:ea typeface="Osaka"/>
                <a:cs typeface="Arial" panose="020B0604020202020204" pitchFamily="34" charset="0"/>
              </a:rPr>
              <a:t>Sep. 2015</a:t>
            </a:r>
          </a:p>
          <a:p>
            <a:pPr algn="ctr"/>
            <a:r>
              <a:rPr kumimoji="0" lang="en-US" sz="1100" b="0" i="1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USGS photo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2492E3F-6336-DF75-60E1-6BE48673986B}"/>
              </a:ext>
            </a:extLst>
          </p:cNvPr>
          <p:cNvSpPr txBox="1"/>
          <p:nvPr/>
        </p:nvSpPr>
        <p:spPr>
          <a:xfrm>
            <a:off x="7487303" y="2613761"/>
            <a:ext cx="221355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0" dirty="0">
                <a:solidFill>
                  <a:schemeClr val="bg1"/>
                </a:solidFill>
                <a:latin typeface="Arial" pitchFamily="34" charset="0"/>
                <a:ea typeface="Osaka"/>
                <a:cs typeface="Arial" panose="020B0604020202020204" pitchFamily="34" charset="0"/>
              </a:rPr>
              <a:t>Degassing through lake</a:t>
            </a:r>
            <a:endParaRPr lang="en-US" sz="1400" b="0" kern="0" dirty="0">
              <a:solidFill>
                <a:schemeClr val="bg1"/>
              </a:solidFill>
              <a:latin typeface="Arial" pitchFamily="34" charset="0"/>
              <a:ea typeface="Osaka"/>
              <a:cs typeface="Arial" panose="020B060402020202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E964DE4-588C-E3A4-B028-F5F63072496C}"/>
              </a:ext>
            </a:extLst>
          </p:cNvPr>
          <p:cNvSpPr txBox="1"/>
          <p:nvPr/>
        </p:nvSpPr>
        <p:spPr>
          <a:xfrm>
            <a:off x="9539842" y="1859122"/>
            <a:ext cx="1692256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400" b="1" kern="0" dirty="0">
                <a:solidFill>
                  <a:schemeClr val="bg1"/>
                </a:solidFill>
                <a:latin typeface="Arial" pitchFamily="34" charset="0"/>
                <a:ea typeface="Osaka"/>
                <a:cs typeface="Arial" panose="020B0604020202020204" pitchFamily="34" charset="0"/>
              </a:rPr>
              <a:t>Degassing from fumaroles</a:t>
            </a:r>
            <a:endParaRPr lang="en-US" sz="1400" b="0" kern="0" dirty="0">
              <a:solidFill>
                <a:schemeClr val="bg1"/>
              </a:solidFill>
              <a:latin typeface="Arial" pitchFamily="34" charset="0"/>
              <a:ea typeface="Osak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08562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4" grpId="0"/>
      <p:bldP spid="46" grpId="0"/>
      <p:bldP spid="47" grpId="0" animBg="1"/>
      <p:bldP spid="48" grpId="0" animBg="1"/>
      <p:bldP spid="55" grpId="0"/>
      <p:bldP spid="64" grpId="0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67">
            <a:extLst>
              <a:ext uri="{FF2B5EF4-FFF2-40B4-BE49-F238E27FC236}">
                <a16:creationId xmlns:a16="http://schemas.microsoft.com/office/drawing/2014/main" id="{A8A92132-607B-DD2D-C484-3A83B0E612A3}"/>
              </a:ext>
            </a:extLst>
          </p:cNvPr>
          <p:cNvGrpSpPr/>
          <p:nvPr/>
        </p:nvGrpSpPr>
        <p:grpSpPr>
          <a:xfrm>
            <a:off x="6244253" y="1981593"/>
            <a:ext cx="4551337" cy="4298399"/>
            <a:chOff x="6244253" y="2449061"/>
            <a:chExt cx="4551337" cy="4298399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9091F0D6-FEEF-D16C-7BEE-34D05FB3D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2827" y="2449061"/>
              <a:ext cx="4472763" cy="3992599"/>
            </a:xfrm>
            <a:prstGeom prst="rect">
              <a:avLst/>
            </a:prstGeom>
          </p:spPr>
        </p:pic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D0FA362-03BF-F463-F375-9B4BC42CE1E0}"/>
                </a:ext>
              </a:extLst>
            </p:cNvPr>
            <p:cNvSpPr txBox="1"/>
            <p:nvPr/>
          </p:nvSpPr>
          <p:spPr>
            <a:xfrm>
              <a:off x="8266666" y="6439683"/>
              <a:ext cx="1309718" cy="307777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cs typeface="Helvetica" panose="020B0604020202020204" pitchFamily="34" charset="0"/>
                </a:rPr>
                <a:t>kg Gas Added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B969A06-7911-8B5F-90B1-335E16FBF214}"/>
                </a:ext>
              </a:extLst>
            </p:cNvPr>
            <p:cNvSpPr txBox="1"/>
            <p:nvPr/>
          </p:nvSpPr>
          <p:spPr>
            <a:xfrm rot="16200000">
              <a:off x="5518734" y="4221410"/>
              <a:ext cx="1758815" cy="3077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 panose="020B0604020202020204" pitchFamily="34" charset="0"/>
                  <a:cs typeface="Helvetica" panose="020B0604020202020204" pitchFamily="34" charset="0"/>
                </a:rPr>
                <a:t>Mol% in Gas </a:t>
              </a:r>
              <a:r>
                <a:rPr lang="en-US" sz="1400" dirty="0">
                  <a:solidFill>
                    <a:prstClr val="black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Phase</a:t>
              </a:r>
              <a:endParaRPr kumimoji="0" lang="en-US" sz="1400" b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 panose="020B0604020202020204" pitchFamily="34" charset="0"/>
                <a:cs typeface="Helvetica" panose="020B0604020202020204" pitchFamily="34" charset="0"/>
              </a:endParaRP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821FA0FA-D5CB-9919-EEDC-B72353C7AFA7}"/>
                </a:ext>
              </a:extLst>
            </p:cNvPr>
            <p:cNvSpPr/>
            <p:nvPr/>
          </p:nvSpPr>
          <p:spPr>
            <a:xfrm>
              <a:off x="7239000" y="2857500"/>
              <a:ext cx="542925" cy="67627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C1735693-1712-A380-0376-3F04A24DD77E}"/>
                </a:ext>
              </a:extLst>
            </p:cNvPr>
            <p:cNvSpPr/>
            <p:nvPr/>
          </p:nvSpPr>
          <p:spPr>
            <a:xfrm>
              <a:off x="6453961" y="4040373"/>
              <a:ext cx="335256" cy="6804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F96FAF-E241-E719-B79D-6E9CDAE00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88778"/>
            <a:ext cx="12192000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Thermodynamic Modeling of Gas-Water-Rock Reactions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CAA56A-DE3D-C559-7A21-D95D10BBE2C5}"/>
              </a:ext>
            </a:extLst>
          </p:cNvPr>
          <p:cNvSpPr txBox="1"/>
          <p:nvPr/>
        </p:nvSpPr>
        <p:spPr>
          <a:xfrm>
            <a:off x="6853391" y="1441125"/>
            <a:ext cx="41003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Gas dissolution into water</a:t>
            </a:r>
          </a:p>
          <a:p>
            <a:pPr algn="ctr"/>
            <a:r>
              <a:rPr lang="en-US" b="1" dirty="0"/>
              <a:t>“SCRUBBING”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A401C1-A902-3BF6-B2E9-2743EFF57E30}"/>
              </a:ext>
            </a:extLst>
          </p:cNvPr>
          <p:cNvSpPr txBox="1"/>
          <p:nvPr/>
        </p:nvSpPr>
        <p:spPr>
          <a:xfrm>
            <a:off x="520996" y="1455448"/>
            <a:ext cx="5170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Degassing through a hydrothermal system</a:t>
            </a:r>
          </a:p>
          <a:p>
            <a:pPr algn="ctr"/>
            <a:r>
              <a:rPr lang="en-US" dirty="0"/>
              <a:t> </a:t>
            </a:r>
            <a:r>
              <a:rPr lang="en-US" i="1" dirty="0"/>
              <a:t>(gas-water-rock reactions)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5A4E0C-9725-21C5-E31C-4946C4185D21}"/>
              </a:ext>
            </a:extLst>
          </p:cNvPr>
          <p:cNvSpPr txBox="1"/>
          <p:nvPr/>
        </p:nvSpPr>
        <p:spPr>
          <a:xfrm>
            <a:off x="4075832" y="6013369"/>
            <a:ext cx="1689950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Symonds et al. 2001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6F291D51-95CB-7BBB-DC19-5194C9E4C5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620" y="2101779"/>
            <a:ext cx="5384657" cy="3925456"/>
          </a:xfrm>
          <a:prstGeom prst="rect">
            <a:avLst/>
          </a:prstGeom>
        </p:spPr>
      </p:pic>
      <p:sp>
        <p:nvSpPr>
          <p:cNvPr id="25" name="Arc 24">
            <a:extLst>
              <a:ext uri="{FF2B5EF4-FFF2-40B4-BE49-F238E27FC236}">
                <a16:creationId xmlns:a16="http://schemas.microsoft.com/office/drawing/2014/main" id="{F02CB49D-BB24-652E-E41B-70FC6315784D}"/>
              </a:ext>
            </a:extLst>
          </p:cNvPr>
          <p:cNvSpPr/>
          <p:nvPr/>
        </p:nvSpPr>
        <p:spPr>
          <a:xfrm flipH="1">
            <a:off x="9090837" y="3434038"/>
            <a:ext cx="1434081" cy="2148886"/>
          </a:xfrm>
          <a:custGeom>
            <a:avLst/>
            <a:gdLst>
              <a:gd name="connsiteX0" fmla="*/ 1268808 w 2702889"/>
              <a:gd name="connsiteY0" fmla="*/ 3830 h 4093535"/>
              <a:gd name="connsiteX1" fmla="*/ 2487462 w 2702889"/>
              <a:gd name="connsiteY1" fmla="*/ 938107 h 4093535"/>
              <a:gd name="connsiteX2" fmla="*/ 2701650 w 2702889"/>
              <a:gd name="connsiteY2" fmla="*/ 2134386 h 4093535"/>
              <a:gd name="connsiteX3" fmla="*/ 1351445 w 2702889"/>
              <a:gd name="connsiteY3" fmla="*/ 2046768 h 4093535"/>
              <a:gd name="connsiteX4" fmla="*/ 1268808 w 2702889"/>
              <a:gd name="connsiteY4" fmla="*/ 3830 h 4093535"/>
              <a:gd name="connsiteX0" fmla="*/ 1268808 w 2702889"/>
              <a:gd name="connsiteY0" fmla="*/ 3830 h 4093535"/>
              <a:gd name="connsiteX1" fmla="*/ 2487462 w 2702889"/>
              <a:gd name="connsiteY1" fmla="*/ 938107 h 4093535"/>
              <a:gd name="connsiteX2" fmla="*/ 2701650 w 2702889"/>
              <a:gd name="connsiteY2" fmla="*/ 2134386 h 4093535"/>
              <a:gd name="connsiteX0" fmla="*/ 0 w 1434081"/>
              <a:gd name="connsiteY0" fmla="*/ 43330 h 2173886"/>
              <a:gd name="connsiteX1" fmla="*/ 1218654 w 1434081"/>
              <a:gd name="connsiteY1" fmla="*/ 977607 h 2173886"/>
              <a:gd name="connsiteX2" fmla="*/ 1432842 w 1434081"/>
              <a:gd name="connsiteY2" fmla="*/ 2173886 h 2173886"/>
              <a:gd name="connsiteX3" fmla="*/ 82637 w 1434081"/>
              <a:gd name="connsiteY3" fmla="*/ 2086268 h 2173886"/>
              <a:gd name="connsiteX4" fmla="*/ 0 w 1434081"/>
              <a:gd name="connsiteY4" fmla="*/ 43330 h 2173886"/>
              <a:gd name="connsiteX0" fmla="*/ 0 w 1434081"/>
              <a:gd name="connsiteY0" fmla="*/ 43330 h 2173886"/>
              <a:gd name="connsiteX1" fmla="*/ 1165491 w 1434081"/>
              <a:gd name="connsiteY1" fmla="*/ 488509 h 2173886"/>
              <a:gd name="connsiteX2" fmla="*/ 1432842 w 1434081"/>
              <a:gd name="connsiteY2" fmla="*/ 2173886 h 2173886"/>
              <a:gd name="connsiteX0" fmla="*/ 0 w 1434081"/>
              <a:gd name="connsiteY0" fmla="*/ 8489 h 2139045"/>
              <a:gd name="connsiteX1" fmla="*/ 1218654 w 1434081"/>
              <a:gd name="connsiteY1" fmla="*/ 942766 h 2139045"/>
              <a:gd name="connsiteX2" fmla="*/ 1432842 w 1434081"/>
              <a:gd name="connsiteY2" fmla="*/ 2139045 h 2139045"/>
              <a:gd name="connsiteX3" fmla="*/ 82637 w 1434081"/>
              <a:gd name="connsiteY3" fmla="*/ 2051427 h 2139045"/>
              <a:gd name="connsiteX4" fmla="*/ 0 w 1434081"/>
              <a:gd name="connsiteY4" fmla="*/ 8489 h 2139045"/>
              <a:gd name="connsiteX0" fmla="*/ 0 w 1434081"/>
              <a:gd name="connsiteY0" fmla="*/ 8489 h 2139045"/>
              <a:gd name="connsiteX1" fmla="*/ 1165491 w 1434081"/>
              <a:gd name="connsiteY1" fmla="*/ 453668 h 2139045"/>
              <a:gd name="connsiteX2" fmla="*/ 1432842 w 1434081"/>
              <a:gd name="connsiteY2" fmla="*/ 2139045 h 2139045"/>
              <a:gd name="connsiteX0" fmla="*/ 0 w 1434081"/>
              <a:gd name="connsiteY0" fmla="*/ 8489 h 2149677"/>
              <a:gd name="connsiteX1" fmla="*/ 1218654 w 1434081"/>
              <a:gd name="connsiteY1" fmla="*/ 942766 h 2149677"/>
              <a:gd name="connsiteX2" fmla="*/ 1432842 w 1434081"/>
              <a:gd name="connsiteY2" fmla="*/ 2139045 h 2149677"/>
              <a:gd name="connsiteX3" fmla="*/ 82637 w 1434081"/>
              <a:gd name="connsiteY3" fmla="*/ 2051427 h 2149677"/>
              <a:gd name="connsiteX4" fmla="*/ 0 w 1434081"/>
              <a:gd name="connsiteY4" fmla="*/ 8489 h 2149677"/>
              <a:gd name="connsiteX0" fmla="*/ 0 w 1434081"/>
              <a:gd name="connsiteY0" fmla="*/ 8489 h 2149677"/>
              <a:gd name="connsiteX1" fmla="*/ 1165491 w 1434081"/>
              <a:gd name="connsiteY1" fmla="*/ 453668 h 2149677"/>
              <a:gd name="connsiteX2" fmla="*/ 1390311 w 1434081"/>
              <a:gd name="connsiteY2" fmla="*/ 2149677 h 2149677"/>
              <a:gd name="connsiteX0" fmla="*/ 0 w 1434081"/>
              <a:gd name="connsiteY0" fmla="*/ 9489 h 2150677"/>
              <a:gd name="connsiteX1" fmla="*/ 1218654 w 1434081"/>
              <a:gd name="connsiteY1" fmla="*/ 943766 h 2150677"/>
              <a:gd name="connsiteX2" fmla="*/ 1432842 w 1434081"/>
              <a:gd name="connsiteY2" fmla="*/ 2140045 h 2150677"/>
              <a:gd name="connsiteX3" fmla="*/ 82637 w 1434081"/>
              <a:gd name="connsiteY3" fmla="*/ 2052427 h 2150677"/>
              <a:gd name="connsiteX4" fmla="*/ 0 w 1434081"/>
              <a:gd name="connsiteY4" fmla="*/ 9489 h 2150677"/>
              <a:gd name="connsiteX0" fmla="*/ 0 w 1434081"/>
              <a:gd name="connsiteY0" fmla="*/ 9489 h 2150677"/>
              <a:gd name="connsiteX1" fmla="*/ 1176124 w 1434081"/>
              <a:gd name="connsiteY1" fmla="*/ 433402 h 2150677"/>
              <a:gd name="connsiteX2" fmla="*/ 1390311 w 1434081"/>
              <a:gd name="connsiteY2" fmla="*/ 2150677 h 2150677"/>
              <a:gd name="connsiteX0" fmla="*/ 0 w 1434081"/>
              <a:gd name="connsiteY0" fmla="*/ 9489 h 2150677"/>
              <a:gd name="connsiteX1" fmla="*/ 1218654 w 1434081"/>
              <a:gd name="connsiteY1" fmla="*/ 943766 h 2150677"/>
              <a:gd name="connsiteX2" fmla="*/ 1432842 w 1434081"/>
              <a:gd name="connsiteY2" fmla="*/ 2140045 h 2150677"/>
              <a:gd name="connsiteX3" fmla="*/ 82637 w 1434081"/>
              <a:gd name="connsiteY3" fmla="*/ 2052427 h 2150677"/>
              <a:gd name="connsiteX4" fmla="*/ 0 w 1434081"/>
              <a:gd name="connsiteY4" fmla="*/ 9489 h 2150677"/>
              <a:gd name="connsiteX0" fmla="*/ 0 w 1434081"/>
              <a:gd name="connsiteY0" fmla="*/ 9489 h 2150677"/>
              <a:gd name="connsiteX1" fmla="*/ 1176124 w 1434081"/>
              <a:gd name="connsiteY1" fmla="*/ 433402 h 2150677"/>
              <a:gd name="connsiteX2" fmla="*/ 1390311 w 1434081"/>
              <a:gd name="connsiteY2" fmla="*/ 2150677 h 2150677"/>
              <a:gd name="connsiteX0" fmla="*/ 0 w 1434081"/>
              <a:gd name="connsiteY0" fmla="*/ 5748 h 2146936"/>
              <a:gd name="connsiteX1" fmla="*/ 1218654 w 1434081"/>
              <a:gd name="connsiteY1" fmla="*/ 940025 h 2146936"/>
              <a:gd name="connsiteX2" fmla="*/ 1432842 w 1434081"/>
              <a:gd name="connsiteY2" fmla="*/ 2136304 h 2146936"/>
              <a:gd name="connsiteX3" fmla="*/ 82637 w 1434081"/>
              <a:gd name="connsiteY3" fmla="*/ 2048686 h 2146936"/>
              <a:gd name="connsiteX4" fmla="*/ 0 w 1434081"/>
              <a:gd name="connsiteY4" fmla="*/ 5748 h 2146936"/>
              <a:gd name="connsiteX0" fmla="*/ 0 w 1434081"/>
              <a:gd name="connsiteY0" fmla="*/ 5748 h 2146936"/>
              <a:gd name="connsiteX1" fmla="*/ 1176124 w 1434081"/>
              <a:gd name="connsiteY1" fmla="*/ 429661 h 2146936"/>
              <a:gd name="connsiteX2" fmla="*/ 1390311 w 1434081"/>
              <a:gd name="connsiteY2" fmla="*/ 2146936 h 2146936"/>
              <a:gd name="connsiteX0" fmla="*/ 0 w 1434081"/>
              <a:gd name="connsiteY0" fmla="*/ 27775 h 2168963"/>
              <a:gd name="connsiteX1" fmla="*/ 1218654 w 1434081"/>
              <a:gd name="connsiteY1" fmla="*/ 962052 h 2168963"/>
              <a:gd name="connsiteX2" fmla="*/ 1432842 w 1434081"/>
              <a:gd name="connsiteY2" fmla="*/ 2158331 h 2168963"/>
              <a:gd name="connsiteX3" fmla="*/ 82637 w 1434081"/>
              <a:gd name="connsiteY3" fmla="*/ 2070713 h 2168963"/>
              <a:gd name="connsiteX4" fmla="*/ 0 w 1434081"/>
              <a:gd name="connsiteY4" fmla="*/ 27775 h 2168963"/>
              <a:gd name="connsiteX0" fmla="*/ 0 w 1434081"/>
              <a:gd name="connsiteY0" fmla="*/ 27775 h 2168963"/>
              <a:gd name="connsiteX1" fmla="*/ 1176124 w 1434081"/>
              <a:gd name="connsiteY1" fmla="*/ 451688 h 2168963"/>
              <a:gd name="connsiteX2" fmla="*/ 1390311 w 1434081"/>
              <a:gd name="connsiteY2" fmla="*/ 2168963 h 2168963"/>
              <a:gd name="connsiteX0" fmla="*/ 0 w 1434081"/>
              <a:gd name="connsiteY0" fmla="*/ 7698 h 2148886"/>
              <a:gd name="connsiteX1" fmla="*/ 1218654 w 1434081"/>
              <a:gd name="connsiteY1" fmla="*/ 941975 h 2148886"/>
              <a:gd name="connsiteX2" fmla="*/ 1432842 w 1434081"/>
              <a:gd name="connsiteY2" fmla="*/ 2138254 h 2148886"/>
              <a:gd name="connsiteX3" fmla="*/ 82637 w 1434081"/>
              <a:gd name="connsiteY3" fmla="*/ 2050636 h 2148886"/>
              <a:gd name="connsiteX4" fmla="*/ 0 w 1434081"/>
              <a:gd name="connsiteY4" fmla="*/ 7698 h 2148886"/>
              <a:gd name="connsiteX0" fmla="*/ 0 w 1434081"/>
              <a:gd name="connsiteY0" fmla="*/ 7698 h 2148886"/>
              <a:gd name="connsiteX1" fmla="*/ 1176124 w 1434081"/>
              <a:gd name="connsiteY1" fmla="*/ 431611 h 2148886"/>
              <a:gd name="connsiteX2" fmla="*/ 1390311 w 1434081"/>
              <a:gd name="connsiteY2" fmla="*/ 2148886 h 21488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34081" h="2148886" stroke="0" extrusionOk="0">
                <a:moveTo>
                  <a:pt x="0" y="7698"/>
                </a:moveTo>
                <a:cubicBezTo>
                  <a:pt x="487887" y="-37568"/>
                  <a:pt x="953888" y="319690"/>
                  <a:pt x="1218654" y="941975"/>
                </a:cubicBezTo>
                <a:cubicBezTo>
                  <a:pt x="1369973" y="1297623"/>
                  <a:pt x="1444801" y="1715551"/>
                  <a:pt x="1432842" y="2138254"/>
                </a:cubicBezTo>
                <a:lnTo>
                  <a:pt x="82637" y="2050636"/>
                </a:lnTo>
                <a:lnTo>
                  <a:pt x="0" y="7698"/>
                </a:lnTo>
                <a:close/>
              </a:path>
              <a:path w="1434081" h="2148886" fill="none">
                <a:moveTo>
                  <a:pt x="0" y="7698"/>
                </a:moveTo>
                <a:cubicBezTo>
                  <a:pt x="487887" y="-37568"/>
                  <a:pt x="1024805" y="118493"/>
                  <a:pt x="1176124" y="431611"/>
                </a:cubicBezTo>
                <a:cubicBezTo>
                  <a:pt x="1327443" y="744729"/>
                  <a:pt x="1402270" y="1726183"/>
                  <a:pt x="1390311" y="2148886"/>
                </a:cubicBezTo>
              </a:path>
            </a:pathLst>
          </a:cu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2DEA4A0-DF0C-D13B-2764-089B4E65859B}"/>
              </a:ext>
            </a:extLst>
          </p:cNvPr>
          <p:cNvSpPr txBox="1"/>
          <p:nvPr/>
        </p:nvSpPr>
        <p:spPr>
          <a:xfrm>
            <a:off x="10533226" y="3334785"/>
            <a:ext cx="143408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SO</a:t>
            </a:r>
            <a:r>
              <a:rPr lang="en-US" i="1" baseline="-25000" dirty="0">
                <a:solidFill>
                  <a:srgbClr val="FF0000"/>
                </a:solidFill>
              </a:rPr>
              <a:t>2</a:t>
            </a:r>
            <a:r>
              <a:rPr lang="en-US" i="1" dirty="0">
                <a:solidFill>
                  <a:srgbClr val="FF0000"/>
                </a:solidFill>
              </a:rPr>
              <a:t> “scrubbing”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6063579-B792-7037-A73A-4F0104BDA5DA}"/>
              </a:ext>
            </a:extLst>
          </p:cNvPr>
          <p:cNvGrpSpPr/>
          <p:nvPr/>
        </p:nvGrpSpPr>
        <p:grpSpPr>
          <a:xfrm>
            <a:off x="7325690" y="6172391"/>
            <a:ext cx="3294818" cy="440079"/>
            <a:chOff x="7500771" y="6417921"/>
            <a:chExt cx="3294818" cy="44007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CFC6D3-D927-D1AF-F1D8-D6AC56076FFC}"/>
                </a:ext>
              </a:extLst>
            </p:cNvPr>
            <p:cNvSpPr txBox="1"/>
            <p:nvPr/>
          </p:nvSpPr>
          <p:spPr>
            <a:xfrm>
              <a:off x="7914802" y="6498617"/>
              <a:ext cx="277191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Increasing </a:t>
              </a:r>
              <a:r>
                <a:rPr lang="en-US" sz="1400" dirty="0">
                  <a:solidFill>
                    <a:prstClr val="black"/>
                  </a:solidFill>
                  <a:latin typeface="Helvetica" panose="020B0604020202020204" pitchFamily="34" charset="0"/>
                  <a:cs typeface="Helvetica" panose="020B0604020202020204" pitchFamily="34" charset="0"/>
                </a:rPr>
                <a:t>water</a:t>
              </a:r>
              <a:r>
                <a:rPr lang="en-US" sz="1400" dirty="0">
                  <a:latin typeface="Helvetica" panose="020B0604020202020204" pitchFamily="34" charset="0"/>
                  <a:cs typeface="Helvetica" panose="020B0604020202020204" pitchFamily="34" charset="0"/>
                </a:rPr>
                <a:t> mixing with gas</a:t>
              </a:r>
            </a:p>
          </p:txBody>
        </p:sp>
        <p:sp>
          <p:nvSpPr>
            <p:cNvPr id="5" name="Arrow: Right 4">
              <a:extLst>
                <a:ext uri="{FF2B5EF4-FFF2-40B4-BE49-F238E27FC236}">
                  <a16:creationId xmlns:a16="http://schemas.microsoft.com/office/drawing/2014/main" id="{08DF8D63-DEE0-4DF4-3BBE-85044B4A6203}"/>
                </a:ext>
              </a:extLst>
            </p:cNvPr>
            <p:cNvSpPr/>
            <p:nvPr/>
          </p:nvSpPr>
          <p:spPr>
            <a:xfrm rot="10800000">
              <a:off x="7500771" y="6417921"/>
              <a:ext cx="3294818" cy="440079"/>
            </a:xfrm>
            <a:prstGeom prst="rightArrow">
              <a:avLst>
                <a:gd name="adj1" fmla="val 62786"/>
                <a:gd name="adj2" fmla="val 50000"/>
              </a:avLst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8567395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/>
      <p:bldP spid="14" grpId="0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96FAF-E241-E719-B79D-6E9CDAE00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88778"/>
            <a:ext cx="12192000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Thermodynamic Modeling of Gas-Water-Rock Reactions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A401C1-A902-3BF6-B2E9-2743EFF57E30}"/>
              </a:ext>
            </a:extLst>
          </p:cNvPr>
          <p:cNvSpPr txBox="1"/>
          <p:nvPr/>
        </p:nvSpPr>
        <p:spPr>
          <a:xfrm>
            <a:off x="178094" y="1268270"/>
            <a:ext cx="955215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Gas dissolution into volcanic lakes and groundwater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SO</a:t>
            </a:r>
            <a:r>
              <a:rPr lang="en-US" baseline="-25000" dirty="0"/>
              <a:t>2</a:t>
            </a:r>
            <a:r>
              <a:rPr lang="en-US" dirty="0"/>
              <a:t> scrubbing (masking of gas emissions during unrest)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CO</a:t>
            </a:r>
            <a:r>
              <a:rPr lang="en-US" baseline="-25000" dirty="0"/>
              <a:t>2</a:t>
            </a:r>
            <a:r>
              <a:rPr lang="en-US" dirty="0"/>
              <a:t> scrubbing and accumulation at depth (e.g., Lake </a:t>
            </a:r>
            <a:r>
              <a:rPr lang="en-US" dirty="0" err="1"/>
              <a:t>Nyos</a:t>
            </a:r>
            <a:r>
              <a:rPr lang="en-US" dirty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Gas precipitation and condensation with ascent and cooling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Gas modification from reactions with conduit rocks and groundwater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Water (e.g., volcanic lake and hydrothermal fluids) modification from wall-rock reactions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Redox reactions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pH changes with gas inputs vs rock neutralization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Mineralization and pathway sealing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FC774B-32F9-BA09-B5B0-37960BCEE222}"/>
              </a:ext>
            </a:extLst>
          </p:cNvPr>
          <p:cNvSpPr txBox="1"/>
          <p:nvPr/>
        </p:nvSpPr>
        <p:spPr>
          <a:xfrm>
            <a:off x="407583" y="808938"/>
            <a:ext cx="1766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Applications</a:t>
            </a:r>
            <a:endParaRPr lang="en-US" u="sng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3AD4F6-9896-431F-A3A0-3A5B406F8639}"/>
              </a:ext>
            </a:extLst>
          </p:cNvPr>
          <p:cNvSpPr txBox="1"/>
          <p:nvPr/>
        </p:nvSpPr>
        <p:spPr>
          <a:xfrm>
            <a:off x="407583" y="4743745"/>
            <a:ext cx="17665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/>
              <a:t>GOALS</a:t>
            </a:r>
            <a:endParaRPr lang="en-US" u="sn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07060BC-ADE8-4190-B45A-D66F1340DA2D}"/>
              </a:ext>
            </a:extLst>
          </p:cNvPr>
          <p:cNvSpPr txBox="1"/>
          <p:nvPr/>
        </p:nvSpPr>
        <p:spPr>
          <a:xfrm>
            <a:off x="8380" y="5174345"/>
            <a:ext cx="9176040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Improved interpretation of volcanic gas emissions and volcanic lake water measurements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Inform on CO</a:t>
            </a:r>
            <a:r>
              <a:rPr lang="en-US" baseline="-25000" dirty="0"/>
              <a:t>2</a:t>
            </a:r>
            <a:r>
              <a:rPr lang="en-US" dirty="0"/>
              <a:t>/S and H</a:t>
            </a:r>
            <a:r>
              <a:rPr lang="en-US" baseline="-25000" dirty="0"/>
              <a:t>2</a:t>
            </a:r>
            <a:r>
              <a:rPr lang="en-US" dirty="0"/>
              <a:t>S/SO</a:t>
            </a:r>
            <a:r>
              <a:rPr lang="en-US" baseline="-25000" dirty="0"/>
              <a:t>2</a:t>
            </a:r>
            <a:r>
              <a:rPr lang="en-US" dirty="0"/>
              <a:t> gas ratios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Quantify effects on gas scrubbing on lake chemistry (e.g., SO</a:t>
            </a:r>
            <a:r>
              <a:rPr lang="en-US" baseline="-25000" dirty="0"/>
              <a:t>4</a:t>
            </a:r>
            <a:r>
              <a:rPr lang="en-US" baseline="30000" dirty="0"/>
              <a:t>2-</a:t>
            </a:r>
            <a:r>
              <a:rPr lang="en-US" dirty="0"/>
              <a:t>, Cl</a:t>
            </a:r>
            <a:r>
              <a:rPr lang="en-US" baseline="30000" dirty="0"/>
              <a:t>-</a:t>
            </a:r>
            <a:r>
              <a:rPr lang="en-US" dirty="0"/>
              <a:t>) and acidification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Identify tracer species that can inform about unseen subsurface processes (e.g., sensitivity of SO</a:t>
            </a:r>
            <a:r>
              <a:rPr lang="en-US" baseline="-25000" dirty="0"/>
              <a:t>2</a:t>
            </a:r>
            <a:r>
              <a:rPr lang="en-US" dirty="0"/>
              <a:t> vs CO</a:t>
            </a:r>
            <a:r>
              <a:rPr lang="en-US" baseline="-25000" dirty="0"/>
              <a:t>2</a:t>
            </a:r>
            <a:r>
              <a:rPr lang="en-US" dirty="0"/>
              <a:t> to scrubbing and differential behavior of trace elements [Hg/Cu, Hg/Pb, Cu/As])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C90C7FC-1F58-C367-8A24-0BCFBEE56280}"/>
              </a:ext>
            </a:extLst>
          </p:cNvPr>
          <p:cNvGrpSpPr/>
          <p:nvPr/>
        </p:nvGrpSpPr>
        <p:grpSpPr>
          <a:xfrm>
            <a:off x="7334250" y="785609"/>
            <a:ext cx="4693685" cy="1699505"/>
            <a:chOff x="7334250" y="1109459"/>
            <a:chExt cx="4693685" cy="169950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A84B0D2-EB1C-DA2F-983F-768F96C2C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4250" y="1127609"/>
              <a:ext cx="4693685" cy="16813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E0B0D68-153E-94F5-8DAC-C284E6E3B80E}"/>
                </a:ext>
              </a:extLst>
            </p:cNvPr>
            <p:cNvSpPr txBox="1"/>
            <p:nvPr/>
          </p:nvSpPr>
          <p:spPr>
            <a:xfrm>
              <a:off x="7335702" y="1109459"/>
              <a:ext cx="30985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Lake </a:t>
              </a:r>
              <a:r>
                <a:rPr lang="en-US" sz="1600" dirty="0" err="1"/>
                <a:t>Nyos</a:t>
              </a:r>
              <a:r>
                <a:rPr lang="en-US" sz="1600" dirty="0"/>
                <a:t>, Cameroon 1986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462CEE3-BD50-5829-6FB3-C4972D4FE310}"/>
              </a:ext>
            </a:extLst>
          </p:cNvPr>
          <p:cNvGrpSpPr/>
          <p:nvPr/>
        </p:nvGrpSpPr>
        <p:grpSpPr>
          <a:xfrm>
            <a:off x="9222519" y="2520881"/>
            <a:ext cx="2664681" cy="1984642"/>
            <a:chOff x="9222519" y="3016181"/>
            <a:chExt cx="2664681" cy="198464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6D817AE6-B9D4-ACB7-1E51-A2C397185AC9}"/>
                </a:ext>
              </a:extLst>
            </p:cNvPr>
            <p:cNvGrpSpPr/>
            <p:nvPr/>
          </p:nvGrpSpPr>
          <p:grpSpPr>
            <a:xfrm>
              <a:off x="9247629" y="3016181"/>
              <a:ext cx="2639571" cy="1950947"/>
              <a:chOff x="9247629" y="3016181"/>
              <a:chExt cx="2639571" cy="1950947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678FBC7C-9231-75CE-FEF2-8EC6D0BA777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25909"/>
              <a:stretch/>
            </p:blipFill>
            <p:spPr>
              <a:xfrm>
                <a:off x="9247629" y="3016181"/>
                <a:ext cx="2639571" cy="1950947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96BF496-16A1-05BA-74EC-660CA79EC26D}"/>
                  </a:ext>
                </a:extLst>
              </p:cNvPr>
              <p:cNvSpPr txBox="1"/>
              <p:nvPr/>
            </p:nvSpPr>
            <p:spPr>
              <a:xfrm>
                <a:off x="9247629" y="3099019"/>
                <a:ext cx="2423377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sz="1600" dirty="0">
                    <a:solidFill>
                      <a:schemeClr val="bg1"/>
                    </a:solidFill>
                  </a:rPr>
                  <a:t>Kīlauea Caldera water lake 2020</a:t>
                </a:r>
              </a:p>
            </p:txBody>
          </p:sp>
        </p:grp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652EDA9-1BB2-22E5-F266-1B41EB68959A}"/>
                </a:ext>
              </a:extLst>
            </p:cNvPr>
            <p:cNvSpPr txBox="1"/>
            <p:nvPr/>
          </p:nvSpPr>
          <p:spPr>
            <a:xfrm>
              <a:off x="9222519" y="4477603"/>
              <a:ext cx="242337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i="1" dirty="0">
                  <a:solidFill>
                    <a:schemeClr val="bg1"/>
                  </a:solidFill>
                </a:rPr>
                <a:t>Nadeau et al.,</a:t>
              </a:r>
            </a:p>
            <a:p>
              <a:r>
                <a:rPr lang="en-US" sz="1400" i="1" dirty="0">
                  <a:solidFill>
                    <a:schemeClr val="bg1"/>
                  </a:solidFill>
                </a:rPr>
                <a:t> in review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DE6E5A6-5B1A-7CD3-71C9-772E5CAF29D0}"/>
              </a:ext>
            </a:extLst>
          </p:cNvPr>
          <p:cNvGrpSpPr/>
          <p:nvPr/>
        </p:nvGrpSpPr>
        <p:grpSpPr>
          <a:xfrm>
            <a:off x="9169195" y="4548252"/>
            <a:ext cx="2976325" cy="2282860"/>
            <a:chOff x="9051697" y="3942943"/>
            <a:chExt cx="2976325" cy="228286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22F98573-AD58-DF61-BC30-49D5BAAC754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051697" y="3942943"/>
              <a:ext cx="2976325" cy="223105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855BAD5-D51B-1F63-9C9D-63D5825E5F47}"/>
                </a:ext>
              </a:extLst>
            </p:cNvPr>
            <p:cNvSpPr txBox="1"/>
            <p:nvPr/>
          </p:nvSpPr>
          <p:spPr>
            <a:xfrm>
              <a:off x="9057415" y="3972295"/>
              <a:ext cx="242337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Korovin Volcano (Alaska)</a:t>
              </a:r>
            </a:p>
            <a:p>
              <a:r>
                <a:rPr lang="en-US" sz="1600" dirty="0">
                  <a:solidFill>
                    <a:schemeClr val="bg1"/>
                  </a:solidFill>
                </a:rPr>
                <a:t>crater lake</a:t>
              </a:r>
            </a:p>
            <a:p>
              <a:r>
                <a:rPr lang="en-US" sz="1600" dirty="0">
                  <a:solidFill>
                    <a:schemeClr val="bg1"/>
                  </a:solidFill>
                </a:rPr>
                <a:t>2019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AE594FB-12F3-0FA4-BA85-6AFCA97EAD04}"/>
                </a:ext>
              </a:extLst>
            </p:cNvPr>
            <p:cNvSpPr txBox="1"/>
            <p:nvPr/>
          </p:nvSpPr>
          <p:spPr>
            <a:xfrm>
              <a:off x="9051697" y="5887249"/>
              <a:ext cx="24233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i="1" dirty="0">
                  <a:solidFill>
                    <a:schemeClr val="bg1"/>
                  </a:solidFill>
                </a:rPr>
                <a:t>AVO photo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0625714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9A114A78-C01A-B29A-FBA0-A735A6369E52}"/>
              </a:ext>
            </a:extLst>
          </p:cNvPr>
          <p:cNvSpPr txBox="1"/>
          <p:nvPr/>
        </p:nvSpPr>
        <p:spPr>
          <a:xfrm>
            <a:off x="518967" y="4274793"/>
            <a:ext cx="8079348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More Well-known Geochemical Modeling Programs</a:t>
            </a:r>
          </a:p>
          <a:p>
            <a:endParaRPr lang="en-US" sz="1000" b="1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</a:rPr>
              <a:t>Geochemist’s Workbench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sym typeface="Wingdings" panose="05000000000000000000" pitchFamily="2" charset="2"/>
              </a:rPr>
              <a:t>PHREEQC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70C0"/>
                </a:solidFill>
                <a:sym typeface="Wingdings" panose="05000000000000000000" pitchFamily="2" charset="2"/>
              </a:rPr>
              <a:t>EQ36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FD66BE5-4992-5022-DBE6-EDFFE9378A3D}"/>
              </a:ext>
            </a:extLst>
          </p:cNvPr>
          <p:cNvSpPr txBox="1"/>
          <p:nvPr/>
        </p:nvSpPr>
        <p:spPr>
          <a:xfrm>
            <a:off x="4999703" y="4771764"/>
            <a:ext cx="7192297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US" dirty="0"/>
              <a:t>Fluid-focused models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US" dirty="0"/>
              <a:t>Cost € $ £ ¥  (Geochem. Workbench)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Difficulties in ease-of-use (PHREEQC, EQ36)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P-T limitations in use beyond default: 0 – 300°C, 1 bar (all programs)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1D40BC-BFFA-63D3-A0A0-49AB40471E9D}"/>
              </a:ext>
            </a:extLst>
          </p:cNvPr>
          <p:cNvSpPr txBox="1"/>
          <p:nvPr/>
        </p:nvSpPr>
        <p:spPr>
          <a:xfrm>
            <a:off x="6699067" y="5236314"/>
            <a:ext cx="5129142" cy="1261884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u="sng" dirty="0">
                <a:solidFill>
                  <a:schemeClr val="bg1"/>
                </a:solidFill>
              </a:rPr>
              <a:t>SURVEY!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A82CFA7-225F-004A-7452-10CC7DC43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76" y="1134680"/>
            <a:ext cx="6312841" cy="20867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F96FAF-E241-E719-B79D-6E9CDAE00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88778"/>
            <a:ext cx="12192000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Thermodynamic Modeling of Gas-Water-Rock Reactions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59A450-CD49-B50D-8563-EEE0A14546C3}"/>
              </a:ext>
            </a:extLst>
          </p:cNvPr>
          <p:cNvSpPr txBox="1"/>
          <p:nvPr/>
        </p:nvSpPr>
        <p:spPr>
          <a:xfrm>
            <a:off x="7213579" y="1265486"/>
            <a:ext cx="4700876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SOLVEC, CHIM</a:t>
            </a:r>
            <a:r>
              <a:rPr lang="en-US" sz="2400" dirty="0"/>
              <a:t>    </a:t>
            </a:r>
            <a:r>
              <a:rPr lang="en-US" sz="2000" dirty="0"/>
              <a:t>(ongoing since 1982)</a:t>
            </a:r>
            <a:endParaRPr lang="en-US" sz="2400" b="1" dirty="0"/>
          </a:p>
          <a:p>
            <a:endParaRPr lang="en-US" sz="1000" b="1" dirty="0"/>
          </a:p>
          <a:p>
            <a:pPr>
              <a:spcAft>
                <a:spcPts val="600"/>
              </a:spcAft>
            </a:pP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Thermodynamic-driven simultaneous solution for solving multicomponent equilibria</a:t>
            </a:r>
          </a:p>
          <a:p>
            <a:pPr>
              <a:spcAft>
                <a:spcPts val="600"/>
              </a:spcAft>
            </a:pPr>
            <a:r>
              <a:rPr lang="en-US" dirty="0">
                <a:sym typeface="Wingdings" panose="05000000000000000000" pitchFamily="2" charset="2"/>
              </a:rPr>
              <a:t> Model from the perspective of the liquid</a:t>
            </a:r>
          </a:p>
          <a:p>
            <a:pPr>
              <a:spcAft>
                <a:spcPts val="600"/>
              </a:spcAft>
            </a:pPr>
            <a:r>
              <a:rPr lang="en-US" dirty="0">
                <a:sym typeface="Wingdings" panose="05000000000000000000" pitchFamily="2" charset="2"/>
              </a:rPr>
              <a:t> Models how liquid composition changes with ascent, cooling, reaction with gas and rocks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B352D4-7772-91FC-C704-CE765B55ED7B}"/>
              </a:ext>
            </a:extLst>
          </p:cNvPr>
          <p:cNvSpPr txBox="1"/>
          <p:nvPr/>
        </p:nvSpPr>
        <p:spPr>
          <a:xfrm>
            <a:off x="6684319" y="5656570"/>
            <a:ext cx="493045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1) Who knows about these programs?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2) Who USES these programs?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5683727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20" grpId="0" build="allAtOnce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1A82CFA7-225F-004A-7452-10CC7DC43A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976" y="1156049"/>
            <a:ext cx="6312841" cy="208670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F96FAF-E241-E719-B79D-6E9CDAE00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88778"/>
            <a:ext cx="12192000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Thermodynamic Modeling of Gas-Water-Rock Reactions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299DDD1-4585-E8BC-8937-E45B49E9D3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1336"/>
          <a:stretch/>
        </p:blipFill>
        <p:spPr>
          <a:xfrm>
            <a:off x="290977" y="3734400"/>
            <a:ext cx="6314265" cy="167394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B14879-F967-8CAA-BFB2-43EBB9E91943}"/>
              </a:ext>
            </a:extLst>
          </p:cNvPr>
          <p:cNvSpPr txBox="1"/>
          <p:nvPr/>
        </p:nvSpPr>
        <p:spPr>
          <a:xfrm>
            <a:off x="7213578" y="3754285"/>
            <a:ext cx="4879067" cy="3062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GASWORKS</a:t>
            </a:r>
            <a:r>
              <a:rPr lang="en-US" sz="2000" b="1" dirty="0"/>
              <a:t>    </a:t>
            </a:r>
            <a:r>
              <a:rPr lang="en-US" sz="2000" dirty="0"/>
              <a:t>(ongoing since 1993)</a:t>
            </a:r>
            <a:endParaRPr lang="en-US" sz="2400" b="1" dirty="0"/>
          </a:p>
          <a:p>
            <a:endParaRPr lang="en-US" sz="1000" b="1" dirty="0"/>
          </a:p>
          <a:p>
            <a:pPr>
              <a:spcAft>
                <a:spcPts val="600"/>
              </a:spcAft>
            </a:pP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en-US" dirty="0">
                <a:solidFill>
                  <a:srgbClr val="C00000"/>
                </a:solidFill>
              </a:rPr>
              <a:t>Model from the </a:t>
            </a:r>
            <a:r>
              <a:rPr lang="en-US" b="1" u="sng" dirty="0">
                <a:solidFill>
                  <a:srgbClr val="C00000"/>
                </a:solidFill>
              </a:rPr>
              <a:t>perspective of the gas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Models how gas composition change with    ascent, cooling, reaction with liquids and rocks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Original use was understanding gas sublimates and metal sulfides, chlorides, fluorides, </a:t>
            </a:r>
            <a:r>
              <a:rPr lang="en-US" dirty="0" err="1">
                <a:solidFill>
                  <a:srgbClr val="C00000"/>
                </a:solidFill>
                <a:sym typeface="Wingdings" panose="05000000000000000000" pitchFamily="2" charset="2"/>
              </a:rPr>
              <a:t>etc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 at Augustine Volcano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Includes thermodynamic information from &gt;500 gas species (vs &lt;30 in other databases)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59A450-CD49-B50D-8563-EEE0A14546C3}"/>
              </a:ext>
            </a:extLst>
          </p:cNvPr>
          <p:cNvSpPr txBox="1"/>
          <p:nvPr/>
        </p:nvSpPr>
        <p:spPr>
          <a:xfrm>
            <a:off x="7213578" y="1265486"/>
            <a:ext cx="4661243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SOLVEC, CHIM</a:t>
            </a:r>
            <a:r>
              <a:rPr lang="en-US" sz="2400" dirty="0"/>
              <a:t>    </a:t>
            </a:r>
            <a:r>
              <a:rPr lang="en-US" sz="2000" dirty="0"/>
              <a:t>(ongoing since 1982)</a:t>
            </a:r>
            <a:endParaRPr lang="en-US" sz="2400" b="1" dirty="0"/>
          </a:p>
          <a:p>
            <a:endParaRPr lang="en-US" sz="1000" b="1" dirty="0"/>
          </a:p>
          <a:p>
            <a:pPr>
              <a:spcAft>
                <a:spcPts val="600"/>
              </a:spcAft>
            </a:pPr>
            <a:r>
              <a:rPr lang="en-US" dirty="0">
                <a:sym typeface="Wingdings" panose="05000000000000000000" pitchFamily="2" charset="2"/>
              </a:rPr>
              <a:t> </a:t>
            </a:r>
            <a:r>
              <a:rPr lang="en-US" dirty="0"/>
              <a:t>Thermodynamic-driven simultaneous solution for solving multicomponent equilibria</a:t>
            </a:r>
          </a:p>
          <a:p>
            <a:pPr>
              <a:spcAft>
                <a:spcPts val="600"/>
              </a:spcAft>
            </a:pPr>
            <a:r>
              <a:rPr lang="en-US" dirty="0">
                <a:sym typeface="Wingdings" panose="05000000000000000000" pitchFamily="2" charset="2"/>
              </a:rPr>
              <a:t> Model from the perspective of the liquid</a:t>
            </a:r>
          </a:p>
          <a:p>
            <a:pPr>
              <a:spcAft>
                <a:spcPts val="600"/>
              </a:spcAft>
            </a:pPr>
            <a:r>
              <a:rPr lang="en-US" dirty="0">
                <a:sym typeface="Wingdings" panose="05000000000000000000" pitchFamily="2" charset="2"/>
              </a:rPr>
              <a:t> Models how liquid composition changes with    ascent, cooling, reaction with gas and rocks</a:t>
            </a:r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FE26FC-9CD8-E06A-CF09-90CB80F28632}"/>
              </a:ext>
            </a:extLst>
          </p:cNvPr>
          <p:cNvSpPr/>
          <p:nvPr/>
        </p:nvSpPr>
        <p:spPr>
          <a:xfrm>
            <a:off x="217824" y="3615249"/>
            <a:ext cx="11821776" cy="320040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F1B5C3-02C2-8E53-0C57-6E5335437E50}"/>
              </a:ext>
            </a:extLst>
          </p:cNvPr>
          <p:cNvSpPr txBox="1"/>
          <p:nvPr/>
        </p:nvSpPr>
        <p:spPr>
          <a:xfrm>
            <a:off x="379855" y="5674079"/>
            <a:ext cx="622396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US" b="1" dirty="0">
                <a:sym typeface="Wingdings" panose="05000000000000000000" pitchFamily="2" charset="2"/>
              </a:rPr>
              <a:t>Wide range in P-T conditions to magmatic: e.g., 600 – 1200°C</a:t>
            </a: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US" dirty="0"/>
              <a:t>No cost (just ask Mark Reed for access)</a:t>
            </a: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spcAft>
                <a:spcPts val="600"/>
              </a:spcAft>
              <a:buFont typeface="Wingdings" panose="05000000000000000000" pitchFamily="2" charset="2"/>
              <a:buChar char="à"/>
            </a:pPr>
            <a:r>
              <a:rPr lang="en-US" dirty="0">
                <a:sym typeface="Wingdings" panose="05000000000000000000" pitchFamily="2" charset="2"/>
              </a:rPr>
              <a:t>*Difficult for beginners to use (command-line based)*</a:t>
            </a:r>
          </a:p>
        </p:txBody>
      </p:sp>
    </p:spTree>
    <p:extLst>
      <p:ext uri="{BB962C8B-B14F-4D97-AF65-F5344CB8AC3E}">
        <p14:creationId xmlns:p14="http://schemas.microsoft.com/office/powerpoint/2010/main" val="3827688099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6DCE329B-B673-4216-617E-60456D7424AD}"/>
              </a:ext>
            </a:extLst>
          </p:cNvPr>
          <p:cNvGrpSpPr/>
          <p:nvPr/>
        </p:nvGrpSpPr>
        <p:grpSpPr>
          <a:xfrm>
            <a:off x="6780628" y="2681843"/>
            <a:ext cx="5156337" cy="4145379"/>
            <a:chOff x="6780628" y="2681843"/>
            <a:chExt cx="5156337" cy="414537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29272249-C66E-AFE2-173A-8DED2C053E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1072" t="16943" r="21071" b="5825"/>
            <a:stretch/>
          </p:blipFill>
          <p:spPr>
            <a:xfrm>
              <a:off x="6780628" y="2681843"/>
              <a:ext cx="5156337" cy="3869805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78C4E46-1D37-963C-7DB2-7F3ED48A69D7}"/>
                </a:ext>
              </a:extLst>
            </p:cNvPr>
            <p:cNvSpPr txBox="1"/>
            <p:nvPr/>
          </p:nvSpPr>
          <p:spPr>
            <a:xfrm>
              <a:off x="10508566" y="6550223"/>
              <a:ext cx="13913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i="1" dirty="0" err="1"/>
                <a:t>Pankratz</a:t>
              </a:r>
              <a:r>
                <a:rPr lang="en-US" sz="1200" i="1" dirty="0"/>
                <a:t> et al 1987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3F96FAF-E241-E719-B79D-6E9CDAE00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88778"/>
            <a:ext cx="12192000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Progress in Updating GASWORKS Model and Database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A860A4-58A9-C336-5D6C-6616D8BD909F}"/>
              </a:ext>
            </a:extLst>
          </p:cNvPr>
          <p:cNvSpPr txBox="1"/>
          <p:nvPr/>
        </p:nvSpPr>
        <p:spPr>
          <a:xfrm>
            <a:off x="437916" y="3391630"/>
            <a:ext cx="8368460" cy="25083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MODEL Updating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i="0" dirty="0">
                <a:solidFill>
                  <a:srgbClr val="242424"/>
                </a:solidFill>
                <a:effectLst/>
              </a:rPr>
              <a:t>Rebuilding numerous “lost” data references and subroutines since publications of Symonds in the early 2000s 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i="0" dirty="0">
                <a:solidFill>
                  <a:srgbClr val="242424"/>
                </a:solidFill>
                <a:effectLst/>
              </a:rPr>
              <a:t>Test reproducibility of initial GASWORKS models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242424"/>
                </a:solidFill>
              </a:rPr>
              <a:t>Make original Fortran code more user-friendly (e.g., Python wrappers &amp; GUIs         )  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i="0" dirty="0">
                <a:solidFill>
                  <a:srgbClr val="242424"/>
                </a:solidFill>
                <a:effectLst/>
              </a:rPr>
              <a:t>Better documented workflow for common </a:t>
            </a:r>
            <a:r>
              <a:rPr lang="en-US" dirty="0">
                <a:solidFill>
                  <a:srgbClr val="242424"/>
                </a:solidFill>
              </a:rPr>
              <a:t>volcanic geochemical applications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i="0" dirty="0">
                <a:solidFill>
                  <a:srgbClr val="242424"/>
                </a:solidFill>
                <a:effectLst/>
              </a:rPr>
              <a:t>Enable widespread access to the community</a:t>
            </a:r>
            <a:endParaRPr lang="en-US" sz="1800" b="0" dirty="0">
              <a:solidFill>
                <a:srgbClr val="242424"/>
              </a:solidFill>
              <a:effectLst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BCA6B75-FA78-EF51-D8CA-30AAC802CFD7}"/>
              </a:ext>
            </a:extLst>
          </p:cNvPr>
          <p:cNvSpPr txBox="1"/>
          <p:nvPr/>
        </p:nvSpPr>
        <p:spPr>
          <a:xfrm>
            <a:off x="437916" y="1163123"/>
            <a:ext cx="9185055" cy="2077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/>
              <a:t>DATABASE Updating</a:t>
            </a:r>
          </a:p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800" i="0" dirty="0">
                <a:solidFill>
                  <a:srgbClr val="242424"/>
                </a:solidFill>
                <a:effectLst/>
              </a:rPr>
              <a:t>Review and digitize original thermodynamic data tables + include new references (&gt;55 gases) </a:t>
            </a:r>
            <a:r>
              <a:rPr lang="en-US" dirty="0">
                <a:solidFill>
                  <a:srgbClr val="242424"/>
                </a:solidFill>
              </a:rPr>
              <a:t>since last GASWORKS edition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242424"/>
                </a:solidFill>
                <a:effectLst/>
              </a:rPr>
              <a:t>e.g., </a:t>
            </a:r>
            <a:r>
              <a:rPr lang="en-US" i="0" dirty="0" err="1">
                <a:solidFill>
                  <a:srgbClr val="242424"/>
                </a:solidFill>
                <a:effectLst/>
              </a:rPr>
              <a:t>Robie</a:t>
            </a:r>
            <a:r>
              <a:rPr lang="en-US" i="0" dirty="0">
                <a:solidFill>
                  <a:srgbClr val="242424"/>
                </a:solidFill>
                <a:effectLst/>
              </a:rPr>
              <a:t> and </a:t>
            </a:r>
            <a:r>
              <a:rPr lang="en-US" dirty="0">
                <a:solidFill>
                  <a:srgbClr val="242424"/>
                </a:solidFill>
              </a:rPr>
              <a:t>Hemingway 1995, Holland and Powell 2011 </a:t>
            </a:r>
            <a:r>
              <a:rPr lang="en-US" i="0" dirty="0">
                <a:solidFill>
                  <a:srgbClr val="242424"/>
                </a:solidFill>
                <a:effectLst/>
              </a:rPr>
              <a:t>databases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i="0" dirty="0">
                <a:solidFill>
                  <a:srgbClr val="242424"/>
                </a:solidFill>
                <a:effectLst/>
              </a:rPr>
              <a:t>JANAF thermodynamic tables (1964, 1971, 1985, 1998 editions)</a:t>
            </a:r>
            <a:br>
              <a:rPr lang="en-US" b="0" dirty="0">
                <a:solidFill>
                  <a:srgbClr val="242424"/>
                </a:solidFill>
                <a:effectLst/>
              </a:rPr>
            </a:br>
            <a:endParaRPr lang="en-US" b="0" dirty="0">
              <a:solidFill>
                <a:srgbClr val="242424"/>
              </a:solidFill>
              <a:effectLst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25812A8-D3A6-7A42-5F4F-67539AA65CFF}"/>
              </a:ext>
            </a:extLst>
          </p:cNvPr>
          <p:cNvGrpSpPr/>
          <p:nvPr/>
        </p:nvGrpSpPr>
        <p:grpSpPr>
          <a:xfrm>
            <a:off x="8019760" y="4791020"/>
            <a:ext cx="365760" cy="365760"/>
            <a:chOff x="7682132" y="3429000"/>
            <a:chExt cx="365760" cy="365760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7E25A23-A1AD-DE7C-5510-527B0F65D12F}"/>
                </a:ext>
              </a:extLst>
            </p:cNvPr>
            <p:cNvSpPr/>
            <p:nvPr/>
          </p:nvSpPr>
          <p:spPr>
            <a:xfrm>
              <a:off x="7727852" y="3474720"/>
              <a:ext cx="274320" cy="274320"/>
            </a:xfrm>
            <a:prstGeom prst="ellipse">
              <a:avLst/>
            </a:prstGeom>
            <a:solidFill>
              <a:srgbClr val="FFFF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Graphic 13" descr="Sunglasses face outline with solid fill">
              <a:extLst>
                <a:ext uri="{FF2B5EF4-FFF2-40B4-BE49-F238E27FC236}">
                  <a16:creationId xmlns:a16="http://schemas.microsoft.com/office/drawing/2014/main" id="{D8597FF1-00CD-8FB0-902E-6C963FFD61A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682132" y="3429000"/>
              <a:ext cx="365760" cy="365760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BAFB343-9784-A40F-BD82-0B25304D05DF}"/>
              </a:ext>
            </a:extLst>
          </p:cNvPr>
          <p:cNvGrpSpPr/>
          <p:nvPr/>
        </p:nvGrpSpPr>
        <p:grpSpPr>
          <a:xfrm>
            <a:off x="8891633" y="2641384"/>
            <a:ext cx="3073471" cy="4186202"/>
            <a:chOff x="1554389" y="2489945"/>
            <a:chExt cx="3073471" cy="4186202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C08F7804-8F80-FE34-3357-39445AB72A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4389" y="2489945"/>
              <a:ext cx="3073471" cy="3916943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6184E60-6A61-D140-45BA-3B0C594E9416}"/>
                </a:ext>
              </a:extLst>
            </p:cNvPr>
            <p:cNvSpPr txBox="1"/>
            <p:nvPr/>
          </p:nvSpPr>
          <p:spPr>
            <a:xfrm>
              <a:off x="2857759" y="6399148"/>
              <a:ext cx="1699761" cy="27699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Symonds and Reed 1993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9B4EFEB-DBE2-0224-2E62-0C5E5304A6DC}"/>
              </a:ext>
            </a:extLst>
          </p:cNvPr>
          <p:cNvSpPr txBox="1"/>
          <p:nvPr/>
        </p:nvSpPr>
        <p:spPr>
          <a:xfrm>
            <a:off x="437915" y="6184970"/>
            <a:ext cx="48374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i="1" dirty="0">
                <a:solidFill>
                  <a:schemeClr val="accent5">
                    <a:lumMod val="50000"/>
                  </a:schemeClr>
                </a:solidFill>
              </a:rPr>
              <a:t>Hopefully ready well before CVL 12!</a:t>
            </a:r>
          </a:p>
        </p:txBody>
      </p:sp>
    </p:spTree>
    <p:extLst>
      <p:ext uri="{BB962C8B-B14F-4D97-AF65-F5344CB8AC3E}">
        <p14:creationId xmlns:p14="http://schemas.microsoft.com/office/powerpoint/2010/main" val="13397765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38">
            <a:extLst>
              <a:ext uri="{FF2B5EF4-FFF2-40B4-BE49-F238E27FC236}">
                <a16:creationId xmlns:a16="http://schemas.microsoft.com/office/drawing/2014/main" id="{A5E9EF33-D7D8-764A-1D2C-EE8CF9F80A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72" t="16943" r="21071" b="5825"/>
          <a:stretch/>
        </p:blipFill>
        <p:spPr>
          <a:xfrm>
            <a:off x="42406" y="1079252"/>
            <a:ext cx="3874318" cy="2907657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FE55D8E7-7208-A922-3A53-5ED7783F835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5937"/>
          <a:stretch/>
        </p:blipFill>
        <p:spPr>
          <a:xfrm>
            <a:off x="8426546" y="919917"/>
            <a:ext cx="3545650" cy="34109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3F96FAF-E241-E719-B79D-6E9CDAE00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" y="88778"/>
            <a:ext cx="6428934" cy="6463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err="1"/>
              <a:t>Obrigado</a:t>
            </a:r>
            <a:r>
              <a:rPr lang="en-US" dirty="0"/>
              <a:t> pela </a:t>
            </a:r>
            <a:r>
              <a:rPr lang="en-US" dirty="0" err="1"/>
              <a:t>sua</a:t>
            </a:r>
            <a:r>
              <a:rPr lang="en-US" dirty="0"/>
              <a:t> </a:t>
            </a:r>
            <a:r>
              <a:rPr lang="en-US" dirty="0" err="1"/>
              <a:t>atenção</a:t>
            </a:r>
            <a:r>
              <a:rPr lang="en-US" dirty="0"/>
              <a:t>!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7863B39-5323-6CDF-001C-FFFD33F5A2EC}"/>
              </a:ext>
            </a:extLst>
          </p:cNvPr>
          <p:cNvGrpSpPr/>
          <p:nvPr/>
        </p:nvGrpSpPr>
        <p:grpSpPr>
          <a:xfrm>
            <a:off x="8808235" y="4477144"/>
            <a:ext cx="3192021" cy="2375874"/>
            <a:chOff x="9247629" y="3097757"/>
            <a:chExt cx="3192021" cy="2375874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F7AF474D-92EE-C3C0-1B41-CAD51CC670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3010" r="4733" b="25909"/>
            <a:stretch/>
          </p:blipFill>
          <p:spPr>
            <a:xfrm>
              <a:off x="9247629" y="3097757"/>
              <a:ext cx="3192021" cy="2375874"/>
            </a:xfrm>
            <a:prstGeom prst="rect">
              <a:avLst/>
            </a:prstGeom>
            <a:ln>
              <a:noFill/>
            </a:ln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B178CF9-10FF-2EB4-2EB8-9181C64398A4}"/>
                </a:ext>
              </a:extLst>
            </p:cNvPr>
            <p:cNvSpPr txBox="1"/>
            <p:nvPr/>
          </p:nvSpPr>
          <p:spPr>
            <a:xfrm>
              <a:off x="9436373" y="3099019"/>
              <a:ext cx="28256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Kīlauea Caldera water lake 2020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42A1C13-7562-8AD0-260A-2BB6A49A580A}"/>
              </a:ext>
            </a:extLst>
          </p:cNvPr>
          <p:cNvGrpSpPr/>
          <p:nvPr/>
        </p:nvGrpSpPr>
        <p:grpSpPr>
          <a:xfrm>
            <a:off x="133975" y="4499924"/>
            <a:ext cx="3223149" cy="2309644"/>
            <a:chOff x="1955803" y="4533920"/>
            <a:chExt cx="3223149" cy="2309644"/>
          </a:xfrm>
        </p:grpSpPr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1CEDC044-6C89-0843-B8EF-DF3F09448C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6003" b="9887"/>
            <a:stretch/>
          </p:blipFill>
          <p:spPr>
            <a:xfrm>
              <a:off x="1955803" y="4539276"/>
              <a:ext cx="3223149" cy="230428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38CC801-56AD-51AB-7A16-832058E52E78}"/>
                </a:ext>
              </a:extLst>
            </p:cNvPr>
            <p:cNvSpPr txBox="1"/>
            <p:nvPr/>
          </p:nvSpPr>
          <p:spPr>
            <a:xfrm>
              <a:off x="1955804" y="4533920"/>
              <a:ext cx="242337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Santa Ana, El Salvador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DE9A41E2-920E-2841-2E4A-C4AE4B5565E8}"/>
              </a:ext>
            </a:extLst>
          </p:cNvPr>
          <p:cNvSpPr txBox="1"/>
          <p:nvPr/>
        </p:nvSpPr>
        <p:spPr>
          <a:xfrm>
            <a:off x="6766560" y="181111"/>
            <a:ext cx="5425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Questions, comments:  </a:t>
            </a:r>
            <a:r>
              <a:rPr lang="en-US" sz="2400" i="1" dirty="0"/>
              <a:t>alerner@usgs.gov</a:t>
            </a:r>
            <a:endParaRPr lang="en-US" sz="2000" i="1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B390068-2185-C652-D211-E8CA8F6C0421}"/>
              </a:ext>
            </a:extLst>
          </p:cNvPr>
          <p:cNvGrpSpPr/>
          <p:nvPr/>
        </p:nvGrpSpPr>
        <p:grpSpPr>
          <a:xfrm>
            <a:off x="3544382" y="4477144"/>
            <a:ext cx="5103237" cy="2330179"/>
            <a:chOff x="7315720" y="478786"/>
            <a:chExt cx="5103237" cy="2330179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038B6830-DC4B-AE5F-49BF-19765E3277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0396" r="10519"/>
            <a:stretch/>
          </p:blipFill>
          <p:spPr>
            <a:xfrm>
              <a:off x="7315720" y="497443"/>
              <a:ext cx="5103237" cy="231152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EFF4542-375C-662A-C119-EA28EB5016C0}"/>
                </a:ext>
              </a:extLst>
            </p:cNvPr>
            <p:cNvSpPr txBox="1"/>
            <p:nvPr/>
          </p:nvSpPr>
          <p:spPr>
            <a:xfrm>
              <a:off x="7335702" y="478786"/>
              <a:ext cx="309850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Lake </a:t>
              </a:r>
              <a:r>
                <a:rPr lang="en-US" sz="1600" dirty="0" err="1"/>
                <a:t>Nyos</a:t>
              </a:r>
              <a:r>
                <a:rPr lang="en-US" sz="1600" dirty="0"/>
                <a:t>, Cameroon 1986</a:t>
              </a: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41D38A07-2D72-7D42-3ACA-55ED6AB4F80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7705"/>
          <a:stretch/>
        </p:blipFill>
        <p:spPr>
          <a:xfrm>
            <a:off x="3992004" y="919917"/>
            <a:ext cx="4207993" cy="341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5233455"/>
      </p:ext>
    </p:extLst>
  </p:cSld>
  <p:clrMapOvr>
    <a:masterClrMapping/>
  </p:clrMapOvr>
  <p:transition spd="slow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5029</TotalTime>
  <Words>1181</Words>
  <Application>Microsoft Office PowerPoint</Application>
  <PresentationFormat>Widescreen</PresentationFormat>
  <Paragraphs>226</Paragraphs>
  <Slides>14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Arial</vt:lpstr>
      <vt:lpstr>Calibri</vt:lpstr>
      <vt:lpstr>Calibri Light</vt:lpstr>
      <vt:lpstr>Century</vt:lpstr>
      <vt:lpstr>Helvetica</vt:lpstr>
      <vt:lpstr>Univers Condensed</vt:lpstr>
      <vt:lpstr>Wingdings</vt:lpstr>
      <vt:lpstr>Office Theme</vt:lpstr>
      <vt:lpstr>Progress in modeling volcanic gas scrubbing in volcanic lakes using gas-water-rock reactions </vt:lpstr>
      <vt:lpstr>Motivation: Understanding Volcanic Processes and Hazards through Measurements of Gases and Waters</vt:lpstr>
      <vt:lpstr>Motivation: Understanding Volcanic Processes and Hazards through Measurements of Gases and Waters</vt:lpstr>
      <vt:lpstr>From Petrology to Degassing Models</vt:lpstr>
      <vt:lpstr>From Petrology to Degassing Models</vt:lpstr>
      <vt:lpstr>Degassing Models vs  Real-world Measurements</vt:lpstr>
      <vt:lpstr>Degassing Models vs  Real-world Measurements</vt:lpstr>
      <vt:lpstr>Gas reactions en-route to the surface</vt:lpstr>
      <vt:lpstr>Thermodynamic Modeling of Gas-Water-Rock Reactions</vt:lpstr>
      <vt:lpstr>Thermodynamic Modeling of Gas-Water-Rock Reactions</vt:lpstr>
      <vt:lpstr>Thermodynamic Modeling of Gas-Water-Rock Reactions</vt:lpstr>
      <vt:lpstr>Thermodynamic Modeling of Gas-Water-Rock Reactions</vt:lpstr>
      <vt:lpstr>Progress in Updating GASWORKS Model and Database</vt:lpstr>
      <vt:lpstr>Obrigado pela sua atenção!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Allan Lerner</dc:creator>
  <cp:lastModifiedBy>Lerner, Allan</cp:lastModifiedBy>
  <cp:revision>74</cp:revision>
  <dcterms:created xsi:type="dcterms:W3CDTF">2023-03-12T21:44:20Z</dcterms:created>
  <dcterms:modified xsi:type="dcterms:W3CDTF">2023-08-31T00:18:59Z</dcterms:modified>
</cp:coreProperties>
</file>