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6" r:id="rId1"/>
  </p:sldMasterIdLst>
  <p:sldIdLst>
    <p:sldId id="256" r:id="rId2"/>
    <p:sldId id="257" r:id="rId3"/>
    <p:sldId id="263" r:id="rId4"/>
    <p:sldId id="264" r:id="rId5"/>
    <p:sldId id="265" r:id="rId6"/>
    <p:sldId id="266" r:id="rId7"/>
    <p:sldId id="267" r:id="rId8"/>
    <p:sldId id="258" r:id="rId9"/>
    <p:sldId id="259" r:id="rId10"/>
    <p:sldId id="260" r:id="rId11"/>
    <p:sldId id="268" r:id="rId12"/>
    <p:sldId id="271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2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90775A6E-880F-4FAF-9E37-A4DC3507F8A2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3D233FA8-E474-439D-941C-1C826DE11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812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75A6E-880F-4FAF-9E37-A4DC3507F8A2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3FA8-E474-439D-941C-1C826DE11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65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0775A6E-880F-4FAF-9E37-A4DC3507F8A2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3D233FA8-E474-439D-941C-1C826DE11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323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75A6E-880F-4FAF-9E37-A4DC3507F8A2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3FA8-E474-439D-941C-1C826DE11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728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75A6E-880F-4FAF-9E37-A4DC3507F8A2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3FA8-E474-439D-941C-1C826DE11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354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75A6E-880F-4FAF-9E37-A4DC3507F8A2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3FA8-E474-439D-941C-1C826DE11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336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75A6E-880F-4FAF-9E37-A4DC3507F8A2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3FA8-E474-439D-941C-1C826DE11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822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75A6E-880F-4FAF-9E37-A4DC3507F8A2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3FA8-E474-439D-941C-1C826DE11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198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75A6E-880F-4FAF-9E37-A4DC3507F8A2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3FA8-E474-439D-941C-1C826DE11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788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75A6E-880F-4FAF-9E37-A4DC3507F8A2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3FA8-E474-439D-941C-1C826DE11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483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0775A6E-880F-4FAF-9E37-A4DC3507F8A2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3D233FA8-E474-439D-941C-1C826DE11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1292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0775A6E-880F-4FAF-9E37-A4DC3507F8A2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3D233FA8-E474-439D-941C-1C826DE111B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79128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0775A6E-880F-4FAF-9E37-A4DC3507F8A2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3D233FA8-E474-439D-941C-1C826DE11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4667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75A6E-880F-4FAF-9E37-A4DC3507F8A2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3FA8-E474-439D-941C-1C826DE11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8201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75A6E-880F-4FAF-9E37-A4DC3507F8A2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3FA8-E474-439D-941C-1C826DE11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337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75A6E-880F-4FAF-9E37-A4DC3507F8A2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33FA8-E474-439D-941C-1C826DE11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6858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0775A6E-880F-4FAF-9E37-A4DC3507F8A2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3D233FA8-E474-439D-941C-1C826DE11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388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75A6E-880F-4FAF-9E37-A4DC3507F8A2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33FA8-E474-439D-941C-1C826DE111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01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  <p:sldLayoutId id="2147484038" r:id="rId12"/>
    <p:sldLayoutId id="2147484039" r:id="rId13"/>
    <p:sldLayoutId id="2147484040" r:id="rId14"/>
    <p:sldLayoutId id="2147484041" r:id="rId15"/>
    <p:sldLayoutId id="2147484042" r:id="rId16"/>
    <p:sldLayoutId id="2147484043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ba.uoregon.edu/travel/concur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plans@tripit.com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BCB67-A22C-44CE-A133-80584B2295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40229"/>
            <a:ext cx="9144000" cy="2769734"/>
          </a:xfrm>
        </p:spPr>
        <p:txBody>
          <a:bodyPr anchor="ctr"/>
          <a:lstStyle/>
          <a:p>
            <a:r>
              <a:rPr lang="en-US" dirty="0"/>
              <a:t>Concur Booking Tool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3F5CA-B0A1-425D-9E1F-53BA14C5CA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4000" dirty="0"/>
              <a:t>Be fast, be efficient, and save money for your department!</a:t>
            </a:r>
          </a:p>
        </p:txBody>
      </p:sp>
    </p:spTree>
    <p:extLst>
      <p:ext uri="{BB962C8B-B14F-4D97-AF65-F5344CB8AC3E}">
        <p14:creationId xmlns:p14="http://schemas.microsoft.com/office/powerpoint/2010/main" val="1027344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9D90C-C357-4ABA-B2C6-9D39AC16B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5 tips for Booking tool success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DD58C6-0CC9-4570-A9BC-6AAF40B87B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Smart planning in the request will translate to success in the booking tool</a:t>
            </a:r>
          </a:p>
          <a:p>
            <a:r>
              <a:rPr lang="en-US" dirty="0"/>
              <a:t>Make sure the user profile is complete</a:t>
            </a:r>
          </a:p>
          <a:p>
            <a:r>
              <a:rPr lang="en-US" dirty="0"/>
              <a:t>85 % of the time you will begin in Request</a:t>
            </a:r>
          </a:p>
          <a:p>
            <a:r>
              <a:rPr lang="en-US" dirty="0"/>
              <a:t>Lead time for successful Request and Booking Tool experience</a:t>
            </a:r>
          </a:p>
          <a:p>
            <a:r>
              <a:rPr lang="en-US" dirty="0"/>
              <a:t>When to consult the TMC?</a:t>
            </a:r>
          </a:p>
        </p:txBody>
      </p:sp>
    </p:spTree>
    <p:extLst>
      <p:ext uri="{BB962C8B-B14F-4D97-AF65-F5344CB8AC3E}">
        <p14:creationId xmlns:p14="http://schemas.microsoft.com/office/powerpoint/2010/main" val="4129663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BDEA9-8EFC-4080-858C-8608C0D32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Smart planning the request for booking tool success!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190E9A-1434-467A-A032-1942C04406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Know your needs and have a plan</a:t>
            </a:r>
          </a:p>
          <a:p>
            <a:pPr lvl="1"/>
            <a:r>
              <a:rPr lang="en-US" dirty="0"/>
              <a:t>Include all the segments you plan to book in your request</a:t>
            </a:r>
          </a:p>
          <a:p>
            <a:r>
              <a:rPr lang="en-US" dirty="0"/>
              <a:t>Know your schedule and locations</a:t>
            </a:r>
          </a:p>
          <a:p>
            <a:pPr lvl="1"/>
            <a:r>
              <a:rPr lang="en-US" dirty="0"/>
              <a:t>The booking tool searches based on the information you put in the request.</a:t>
            </a:r>
          </a:p>
          <a:p>
            <a:pPr lvl="1"/>
            <a:r>
              <a:rPr lang="en-US" dirty="0"/>
              <a:t>If search parameters change from the originally approved request, a new request will be created</a:t>
            </a:r>
          </a:p>
          <a:p>
            <a:r>
              <a:rPr lang="en-US" dirty="0"/>
              <a:t>When changes occur consult the TMC</a:t>
            </a:r>
          </a:p>
          <a:p>
            <a:pPr lvl="1"/>
            <a:r>
              <a:rPr lang="en-US" dirty="0"/>
              <a:t>Once the booking has been completed, the book button will change to an expense button</a:t>
            </a:r>
          </a:p>
          <a:p>
            <a:pPr lvl="1"/>
            <a:r>
              <a:rPr lang="en-US" dirty="0"/>
              <a:t>Flight changes will require the help of the TMC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372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1C7C8-A4D8-4B6E-9A37-9B4B75CAB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Make sure the user profile is complete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BB3336-E8D7-4A5F-864C-0C43830274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complete profile translates to seamless process</a:t>
            </a:r>
          </a:p>
          <a:p>
            <a:r>
              <a:rPr lang="en-US" dirty="0"/>
              <a:t>Concur onboarding checklist </a:t>
            </a:r>
            <a:r>
              <a:rPr lang="en-US" dirty="0">
                <a:hlinkClick r:id="rId2"/>
              </a:rPr>
              <a:t>https://ba.uoregon.edu/travel/concur</a:t>
            </a:r>
            <a:r>
              <a:rPr lang="en-US" dirty="0"/>
              <a:t> </a:t>
            </a:r>
          </a:p>
          <a:p>
            <a:r>
              <a:rPr lang="en-US" dirty="0"/>
              <a:t>The Delegate must also be assigned as the Arranger</a:t>
            </a:r>
          </a:p>
          <a:p>
            <a:r>
              <a:rPr lang="en-US" dirty="0"/>
              <a:t>Verify email address</a:t>
            </a:r>
          </a:p>
          <a:p>
            <a:r>
              <a:rPr lang="en-US" dirty="0"/>
              <a:t>Department Approvers must be assigned</a:t>
            </a:r>
          </a:p>
          <a:p>
            <a:r>
              <a:rPr lang="en-US" dirty="0"/>
              <a:t>Make sure a TMC is assigned and that you know which TMC you are assigned to, Direct Travel or Premier Travel (see Travel tab, Company Notes section)</a:t>
            </a:r>
          </a:p>
        </p:txBody>
      </p:sp>
    </p:spTree>
    <p:extLst>
      <p:ext uri="{BB962C8B-B14F-4D97-AF65-F5344CB8AC3E}">
        <p14:creationId xmlns:p14="http://schemas.microsoft.com/office/powerpoint/2010/main" val="3586073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57A9E-B991-4CC4-9056-6260D268E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dirty="0"/>
              <a:t>85 % of the time you will begin in Request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F7F3F-D0DC-4FB0-875D-02947C648D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booking tool bookings require an approved Request</a:t>
            </a:r>
          </a:p>
          <a:p>
            <a:r>
              <a:rPr lang="en-US" dirty="0"/>
              <a:t>To avoid secondary requests, make sure to access the “Book” button associated with the approved Request to launch the booking tool search</a:t>
            </a:r>
          </a:p>
          <a:p>
            <a:pPr lvl="1"/>
            <a:r>
              <a:rPr lang="en-US" dirty="0"/>
              <a:t>Go to the Request tab on the top black bar of your Concur screen and scroll to the right</a:t>
            </a:r>
          </a:p>
          <a:p>
            <a:pPr lvl="1"/>
            <a:r>
              <a:rPr lang="en-US" dirty="0"/>
              <a:t>This is also where you will launch the expense report to process a reimbursement </a:t>
            </a:r>
          </a:p>
        </p:txBody>
      </p:sp>
    </p:spTree>
    <p:extLst>
      <p:ext uri="{BB962C8B-B14F-4D97-AF65-F5344CB8AC3E}">
        <p14:creationId xmlns:p14="http://schemas.microsoft.com/office/powerpoint/2010/main" val="3999949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5AE6B-8543-4E7F-A43D-226571320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LEAD TIME</a:t>
            </a:r>
            <a:br>
              <a:rPr lang="en-US" dirty="0"/>
            </a:br>
            <a:r>
              <a:rPr lang="en-US" dirty="0"/>
              <a:t>Begin Early for success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61195-57BF-4B1B-86C1-DC04ED861D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The best practice is to begin early in the day and early in the week</a:t>
            </a:r>
          </a:p>
          <a:p>
            <a:pPr>
              <a:lnSpc>
                <a:spcPct val="100000"/>
              </a:lnSpc>
            </a:pPr>
            <a:r>
              <a:rPr lang="en-US" dirty="0"/>
              <a:t>Booking tool use after hours and on weekends/holidays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Reminder that all booking tool bookings require an approved request</a:t>
            </a:r>
          </a:p>
          <a:p>
            <a:pPr lvl="2">
              <a:lnSpc>
                <a:spcPct val="100000"/>
              </a:lnSpc>
            </a:pPr>
            <a:r>
              <a:rPr lang="en-US" dirty="0"/>
              <a:t>The booking tool may be accessed through an approved request</a:t>
            </a:r>
          </a:p>
          <a:p>
            <a:pPr lvl="2">
              <a:lnSpc>
                <a:spcPct val="100000"/>
              </a:lnSpc>
            </a:pPr>
            <a:r>
              <a:rPr lang="en-US" dirty="0"/>
              <a:t>Reservations made outside of an approved request over the weekend will likely result in a cancelation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274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77AFF-5C8E-4B81-B0EE-7F28EC64C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to use the TMC?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FE7D27-B4D4-42D5-9C79-3C11C3DD65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Booking tool bookings assess a $5.00-$9.00 fee, TMC assist bookings assess a $25.00-$35.00 fee depending on agency and whether domestic or international</a:t>
            </a:r>
          </a:p>
          <a:p>
            <a:r>
              <a:rPr lang="en-US" dirty="0"/>
              <a:t>Multi-city travel and “Open Jaw” travel (flight to a location, flight out of another location)</a:t>
            </a:r>
          </a:p>
          <a:p>
            <a:r>
              <a:rPr lang="en-US" dirty="0"/>
              <a:t>Including personal travel with business travel</a:t>
            </a:r>
          </a:p>
          <a:p>
            <a:pPr lvl="1"/>
            <a:r>
              <a:rPr lang="en-US" dirty="0"/>
              <a:t>Comparison quotes</a:t>
            </a:r>
          </a:p>
          <a:p>
            <a:pPr lvl="1"/>
            <a:r>
              <a:rPr lang="en-US" dirty="0"/>
              <a:t>Grouping family members together on same flight</a:t>
            </a:r>
          </a:p>
          <a:p>
            <a:r>
              <a:rPr lang="en-US" dirty="0"/>
              <a:t>Purchase of airfare one way at a time</a:t>
            </a:r>
          </a:p>
          <a:p>
            <a:r>
              <a:rPr lang="en-US" dirty="0"/>
              <a:t>Rush travel</a:t>
            </a:r>
          </a:p>
          <a:p>
            <a:r>
              <a:rPr lang="en-US" dirty="0"/>
              <a:t>International travel-special needs and upgrades</a:t>
            </a:r>
          </a:p>
          <a:p>
            <a:pPr lvl="1"/>
            <a:r>
              <a:rPr lang="en-US" dirty="0"/>
              <a:t>Katmandu</a:t>
            </a:r>
          </a:p>
          <a:p>
            <a:pPr lvl="1"/>
            <a:r>
              <a:rPr lang="en-US" dirty="0"/>
              <a:t>Economy plus and Business Class when there is an international leg over 8 hours</a:t>
            </a:r>
          </a:p>
        </p:txBody>
      </p:sp>
    </p:spTree>
    <p:extLst>
      <p:ext uri="{BB962C8B-B14F-4D97-AF65-F5344CB8AC3E}">
        <p14:creationId xmlns:p14="http://schemas.microsoft.com/office/powerpoint/2010/main" val="418240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9D90C-C357-4ABA-B2C6-9D39AC16B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/>
              <a:t>Request to book, book to request, you choose!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DD58C6-0CC9-4570-A9BC-6AAF40B87B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Concur has been configured to require a request for all bookings</a:t>
            </a:r>
          </a:p>
          <a:p>
            <a:r>
              <a:rPr lang="en-US" dirty="0"/>
              <a:t>Bookings created through an approved request will be ticketed the same day, usually within a couple of hours</a:t>
            </a:r>
          </a:p>
          <a:p>
            <a:r>
              <a:rPr lang="en-US" dirty="0"/>
              <a:t>Bookings created prior to the approved request will hold for 24 hours </a:t>
            </a:r>
            <a:r>
              <a:rPr lang="en-US" b="1" dirty="0"/>
              <a:t>while the request is processed through approvals</a:t>
            </a:r>
          </a:p>
          <a:p>
            <a:pPr lvl="1"/>
            <a:r>
              <a:rPr lang="en-US" dirty="0"/>
              <a:t>Remember that the space is held, though the price is subject to change until ticketed</a:t>
            </a:r>
          </a:p>
          <a:p>
            <a:pPr lvl="1"/>
            <a:r>
              <a:rPr lang="en-US" dirty="0"/>
              <a:t>It is very important to remember that your approvers must be available and ready to approve to ensure your booking is ticketed prior to the expiration date/time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154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9D90C-C357-4ABA-B2C6-9D39AC16B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/>
              <a:t>Use the booking tool for guests? </a:t>
            </a:r>
            <a:br>
              <a:rPr lang="en-US" sz="3600" dirty="0"/>
            </a:br>
            <a:r>
              <a:rPr lang="en-US" sz="3600" dirty="0"/>
              <a:t>Yes, you can!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DD58C6-0CC9-4570-A9BC-6AAF40B87B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Always begin guest bookings in the booking tool and use Book for a Guest</a:t>
            </a:r>
          </a:p>
          <a:p>
            <a:r>
              <a:rPr lang="en-US" dirty="0"/>
              <a:t>When the request is spun up, make sure to use guest policy</a:t>
            </a:r>
          </a:p>
          <a:p>
            <a:r>
              <a:rPr lang="en-US" dirty="0"/>
              <a:t>Follow naming conventions for guests: Guest first and last name and as much of destination and date that will fit (example: Daisy Duck, EUGENE June 12, 2021)</a:t>
            </a:r>
          </a:p>
          <a:p>
            <a:r>
              <a:rPr lang="en-US" dirty="0"/>
              <a:t>Make sure approvers are in place so booking moves to ticketing</a:t>
            </a:r>
          </a:p>
          <a:p>
            <a:r>
              <a:rPr lang="en-US" dirty="0"/>
              <a:t>Make sure you have guest’s name as it appears on their government issued ID</a:t>
            </a:r>
          </a:p>
        </p:txBody>
      </p:sp>
    </p:spTree>
    <p:extLst>
      <p:ext uri="{BB962C8B-B14F-4D97-AF65-F5344CB8AC3E}">
        <p14:creationId xmlns:p14="http://schemas.microsoft.com/office/powerpoint/2010/main" val="1074470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9D90C-C357-4ABA-B2C6-9D39AC16B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Search tips and reminders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DD58C6-0CC9-4570-A9BC-6AAF40B87B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Select the correct airport</a:t>
            </a:r>
          </a:p>
          <a:p>
            <a:r>
              <a:rPr lang="en-US" dirty="0"/>
              <a:t>Search tips</a:t>
            </a:r>
          </a:p>
          <a:p>
            <a:pPr lvl="1"/>
            <a:r>
              <a:rPr lang="en-US" dirty="0"/>
              <a:t>Show Matrix</a:t>
            </a:r>
          </a:p>
          <a:p>
            <a:pPr lvl="1"/>
            <a:r>
              <a:rPr lang="en-US" dirty="0"/>
              <a:t>Filters (left)</a:t>
            </a:r>
          </a:p>
          <a:p>
            <a:pPr lvl="1"/>
            <a:r>
              <a:rPr lang="en-US" dirty="0"/>
              <a:t>Sort (duration is my favorite, but I like price low to high too!)</a:t>
            </a:r>
          </a:p>
          <a:p>
            <a:pPr lvl="1"/>
            <a:r>
              <a:rPr lang="en-US" dirty="0"/>
              <a:t>Shop by schedule to select outbound and return separately and by specific flight number</a:t>
            </a:r>
          </a:p>
          <a:p>
            <a:r>
              <a:rPr lang="en-US" dirty="0"/>
              <a:t>Each approved request provides one book button</a:t>
            </a:r>
          </a:p>
          <a:p>
            <a:pPr lvl="1"/>
            <a:r>
              <a:rPr lang="en-US" dirty="0"/>
              <a:t>Airfare will be booked first</a:t>
            </a:r>
          </a:p>
          <a:p>
            <a:pPr lvl="1"/>
            <a:r>
              <a:rPr lang="en-US" dirty="0"/>
              <a:t>Rental car and hotel may be skipped and booked later through Add Car/Add Hotel buttons attached to air itinerary </a:t>
            </a:r>
          </a:p>
          <a:p>
            <a:pPr lvl="1"/>
            <a:r>
              <a:rPr lang="en-US" dirty="0"/>
              <a:t>For car and hotel reservations, we recommend that cancellations be made directly with the vendor</a:t>
            </a:r>
          </a:p>
        </p:txBody>
      </p:sp>
    </p:spTree>
    <p:extLst>
      <p:ext uri="{BB962C8B-B14F-4D97-AF65-F5344CB8AC3E}">
        <p14:creationId xmlns:p14="http://schemas.microsoft.com/office/powerpoint/2010/main" val="10410875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01ACC-0203-4FA6-8CE1-8A6D1B804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tips and Q&amp;A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4E84E-72C5-4DDD-AD38-0337E457A5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Review your trip in the Trip Library or in Upcoming Trips</a:t>
            </a:r>
          </a:p>
          <a:p>
            <a:r>
              <a:rPr lang="en-US" dirty="0"/>
              <a:t>Reservations made outside the booking tool may be emailed to </a:t>
            </a:r>
            <a:r>
              <a:rPr lang="en-US" dirty="0">
                <a:hlinkClick r:id="rId2"/>
              </a:rPr>
              <a:t>plans@tripit.com</a:t>
            </a:r>
            <a:r>
              <a:rPr lang="en-US" dirty="0"/>
              <a:t>, make sure to download and connect the Trip It Pro app, a free service with Concur (other settings in profile)</a:t>
            </a:r>
          </a:p>
          <a:p>
            <a:r>
              <a:rPr lang="en-US" dirty="0"/>
              <a:t>Travelers may now load their personal cards and One Cards into Concur so it will be attached to hotel reservations</a:t>
            </a:r>
          </a:p>
          <a:p>
            <a:r>
              <a:rPr lang="en-US" dirty="0"/>
              <a:t>Any tips from attendees?</a:t>
            </a:r>
          </a:p>
          <a:p>
            <a:r>
              <a:rPr lang="en-US" dirty="0"/>
              <a:t>Questions?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287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CC4D7-61B1-4C8F-921A-58911AE22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 for joining us!</a:t>
            </a:r>
          </a:p>
        </p:txBody>
      </p:sp>
    </p:spTree>
    <p:extLst>
      <p:ext uri="{BB962C8B-B14F-4D97-AF65-F5344CB8AC3E}">
        <p14:creationId xmlns:p14="http://schemas.microsoft.com/office/powerpoint/2010/main" val="1114388189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1452</TotalTime>
  <Words>868</Words>
  <Application>Microsoft Office PowerPoint</Application>
  <PresentationFormat>Widescreen</PresentationFormat>
  <Paragraphs>76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Century Gothic</vt:lpstr>
      <vt:lpstr>Vapor Trail</vt:lpstr>
      <vt:lpstr>Concur Booking Tool</vt:lpstr>
      <vt:lpstr>5 tips for Booking tool success</vt:lpstr>
      <vt:lpstr>Smart planning the request for booking tool success!</vt:lpstr>
      <vt:lpstr>Make sure the user profile is complete</vt:lpstr>
      <vt:lpstr>85 % of the time you will begin in Request </vt:lpstr>
      <vt:lpstr>LEAD TIME Begin Early for success</vt:lpstr>
      <vt:lpstr>When to use the TMC?</vt:lpstr>
      <vt:lpstr>Request to book, book to request, you choose!</vt:lpstr>
      <vt:lpstr>Use the booking tool for guests?  Yes, you can!</vt:lpstr>
      <vt:lpstr>Search tips and reminders</vt:lpstr>
      <vt:lpstr>More tips and Q&amp;A </vt:lpstr>
      <vt:lpstr>THANK You for joining us!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Concur Booking Tool</dc:title>
  <dc:creator>Brooke Millett</dc:creator>
  <cp:lastModifiedBy>Brooke Millett</cp:lastModifiedBy>
  <cp:revision>21</cp:revision>
  <dcterms:created xsi:type="dcterms:W3CDTF">2021-07-27T16:39:27Z</dcterms:created>
  <dcterms:modified xsi:type="dcterms:W3CDTF">2021-07-28T16:51:56Z</dcterms:modified>
</cp:coreProperties>
</file>