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3" r:id="rId6"/>
    <p:sldId id="264" r:id="rId7"/>
    <p:sldId id="265" r:id="rId8"/>
    <p:sldId id="266" r:id="rId9"/>
    <p:sldId id="268" r:id="rId10"/>
    <p:sldId id="262" r:id="rId11"/>
    <p:sldId id="267" r:id="rId12"/>
    <p:sldId id="258" r:id="rId13"/>
    <p:sldId id="25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4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39A9A-B4B0-4B32-B8CD-2E25E95134C4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21DC-8981-44E6-BC8C-2BA8F673FFBB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9C5D3-0140-4E75-8D7F-C0623D06DFD7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66F9-5B40-48E0-8DFD-99EF944CDD22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8D6B-2C72-4E21-9893-A649C6E2A47D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811C9-A66C-49F0-970E-F7B68D9109A0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1AE78-96A2-4A23-B183-3B6DB4374FE7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E0757-B101-4811-9189-10EB2F458E2D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DC078-589F-40E3-816C-EE21D62B5BBA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518A9-B687-4302-9395-2322403C6656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9A684-0CB7-41E9-A4DF-5D1C2CA5BF6F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D7C35-9E19-4518-A4B2-3B09CD8CC756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6DA8-8897-4DDF-BFB6-5D83863C837A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BA708-C5F0-412D-90E2-1919F0D196AE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8F8FA-EF43-4642-9368-3F4E33039BD9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1E721-B01C-4D5D-A3CA-2E5518383F10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513FEF9-69D0-4F8C-A336-59491FBEDC47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04436-CA73-4D53-89B4-2A5C7347BF2F}" type="datetimeFigureOut">
              <a:rPr lang="en-US" dirty="0"/>
              <a:t>1/26/2022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nilkurup59.blogspot.com/2012/05/diamonds.htm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ages.uoregon.edu/baoforms/bao_drupal_6/sites/ba.uoregon.edu/files/travel/participantsupport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a.uoregon.edu/trave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portation.uoregon.edu/business-travel#envelope-223" TargetMode="External"/><Relationship Id="rId2" Type="http://schemas.openxmlformats.org/officeDocument/2006/relationships/hyperlink" Target="https://clery.uoregon.ed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DCC47-08B9-42D4-A09E-AE7677BA00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Student Travel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28FDF2-A56C-4C92-AD67-55FCFA85CE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Concur Round Table, January 2022</a:t>
            </a:r>
          </a:p>
        </p:txBody>
      </p:sp>
    </p:spTree>
    <p:extLst>
      <p:ext uri="{BB962C8B-B14F-4D97-AF65-F5344CB8AC3E}">
        <p14:creationId xmlns:p14="http://schemas.microsoft.com/office/powerpoint/2010/main" val="1904713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49B1-71D4-4687-A420-4BC39CDF6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Multifaceted: Having many aspects, many-sided, various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45D41-209A-4F1C-ADD5-571C2F283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the important questions to ask and answer to get your ducks in a row</a:t>
            </a:r>
          </a:p>
          <a:p>
            <a:r>
              <a:rPr lang="en-US" dirty="0"/>
              <a:t>Look at resources to help navigate student travel</a:t>
            </a:r>
          </a:p>
          <a:p>
            <a:r>
              <a:rPr lang="en-US" dirty="0"/>
              <a:t>Review procedures to process different types of student travel</a:t>
            </a:r>
          </a:p>
          <a:p>
            <a:r>
              <a:rPr lang="en-US" dirty="0"/>
              <a:t>Explore options to pay for student travel expenses</a:t>
            </a:r>
          </a:p>
          <a:p>
            <a:r>
              <a:rPr lang="en-US" dirty="0"/>
              <a:t>Go over tips and tricks for assisting student travelers</a:t>
            </a:r>
          </a:p>
          <a:p>
            <a:r>
              <a:rPr lang="en-US" dirty="0"/>
              <a:t>Q and 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F52F3D-3CD8-40FF-A822-DEEBB5020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8354034" y="4506686"/>
            <a:ext cx="3598479" cy="2022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5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E0B2B-6FF0-49A5-A278-CA0B146F2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What, Why, How?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FC366-198F-4F8A-B8B6-8413E4137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purpose of the trip UO Business or is the travel UO Student Participant Support?</a:t>
            </a:r>
          </a:p>
          <a:p>
            <a:pPr lvl="1"/>
            <a:r>
              <a:rPr lang="en-US" dirty="0"/>
              <a:t>This determines how the student can be paid, when they can be paid or reimbursed, and what expenses the UO may cover</a:t>
            </a:r>
          </a:p>
          <a:p>
            <a:pPr lvl="1"/>
            <a:r>
              <a:rPr lang="en-US" dirty="0">
                <a:hlinkClick r:id="rId2"/>
              </a:rPr>
              <a:t>https://pages.uoregon.edu/baoforms/bao_drupal_6/sites/ba.uoregon.edu/files/travel/participantsupport.pdf</a:t>
            </a:r>
            <a:r>
              <a:rPr lang="en-US" dirty="0"/>
              <a:t> </a:t>
            </a:r>
          </a:p>
          <a:p>
            <a:r>
              <a:rPr lang="en-US" dirty="0"/>
              <a:t>For what role is the student traveling, as a paid employee, as a student volunteer, grant/project participant, etc. . . .?</a:t>
            </a:r>
          </a:p>
          <a:p>
            <a:pPr lvl="1"/>
            <a:r>
              <a:rPr lang="en-US" dirty="0"/>
              <a:t>Business purpose should align with role (example, GE traveling for their employee position should be listed in Concur as staff)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65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5F162-1182-4F1F-88EC-187E4FF1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CD703-5678-4DF9-B633-148BDFE0C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Persons Eligible for Travel-expense Reimbursement</a:t>
            </a:r>
          </a:p>
          <a:p>
            <a:r>
              <a:rPr lang="en-US" dirty="0"/>
              <a:t>Student Travel Button</a:t>
            </a:r>
          </a:p>
          <a:p>
            <a:pPr lvl="1"/>
            <a:r>
              <a:rPr lang="en-US" dirty="0">
                <a:hlinkClick r:id="rId2"/>
              </a:rPr>
              <a:t>https://ba.uoregon.edu/travel/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79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20A41-44E0-4533-87AA-3FA35F7F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E5995-5C6C-46C5-BDB5-C339CE8D0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UO Participant Support</a:t>
            </a:r>
          </a:p>
          <a:p>
            <a:pPr lvl="1"/>
            <a:r>
              <a:rPr lang="en-US" dirty="0"/>
              <a:t>Paid through Banner as an invoice</a:t>
            </a:r>
          </a:p>
          <a:p>
            <a:pPr lvl="1"/>
            <a:r>
              <a:rPr lang="en-US" dirty="0"/>
              <a:t>Airfare only may be processed through </a:t>
            </a:r>
            <a:r>
              <a:rPr lang="en-US" dirty="0" smtClean="0"/>
              <a:t>Concur, enter a request in Concur</a:t>
            </a:r>
            <a:endParaRPr lang="en-US" dirty="0"/>
          </a:p>
          <a:p>
            <a:pPr lvl="1"/>
            <a:r>
              <a:rPr lang="en-US" dirty="0"/>
              <a:t>Can be paid through an </a:t>
            </a:r>
            <a:r>
              <a:rPr lang="en-US" dirty="0" smtClean="0"/>
              <a:t>RAR</a:t>
            </a:r>
            <a:endParaRPr lang="en-US" dirty="0"/>
          </a:p>
          <a:p>
            <a:pPr lvl="1"/>
            <a:r>
              <a:rPr lang="en-US" dirty="0"/>
              <a:t>A $0 request should be entered in Concur. The request is important for safety and risk purposes. </a:t>
            </a:r>
          </a:p>
          <a:p>
            <a:pPr lvl="2"/>
            <a:r>
              <a:rPr lang="en-US" dirty="0"/>
              <a:t>The $0 Concur request is entered using guest policy on either a host profile or the students profile if they have one</a:t>
            </a:r>
          </a:p>
          <a:p>
            <a:pPr lvl="2"/>
            <a:r>
              <a:rPr lang="en-US" dirty="0"/>
              <a:t>Concur.uoregon.edu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986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B5073-87F8-4208-97E3-04E40DA2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74857-37F2-41A8-BF93-2F7EB7A6B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UO Business </a:t>
            </a:r>
          </a:p>
          <a:p>
            <a:pPr lvl="1"/>
            <a:r>
              <a:rPr lang="en-US" dirty="0"/>
              <a:t>Does the student have a paid employee position with a PWIVERI record in Banner?</a:t>
            </a:r>
          </a:p>
          <a:p>
            <a:pPr lvl="2"/>
            <a:r>
              <a:rPr lang="en-US" dirty="0"/>
              <a:t>No PWIVERI job record, use Guest Policy on a host profile in Concur</a:t>
            </a:r>
          </a:p>
          <a:p>
            <a:pPr lvl="2"/>
            <a:r>
              <a:rPr lang="en-US" dirty="0"/>
              <a:t>Yes PWIVERI job record, the student has a profile in Concur and the request and expense report may be processed on their profile</a:t>
            </a:r>
          </a:p>
          <a:p>
            <a:pPr lvl="1"/>
            <a:r>
              <a:rPr lang="en-US" dirty="0"/>
              <a:t>Is the student traveling for their job or another reason? </a:t>
            </a:r>
          </a:p>
          <a:p>
            <a:pPr lvl="2"/>
            <a:r>
              <a:rPr lang="en-US" dirty="0"/>
              <a:t>If the student is traveling for their job at UO the traveler type should be staff in Concur to create alignment between their role and the business purpose for travel.</a:t>
            </a:r>
          </a:p>
          <a:p>
            <a:pPr marL="914400" lvl="2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715860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6F5A5-1C93-41D5-ACA6-2AC77FEAC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Paying for Student Travel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52091-5236-4226-A110-0AF385D88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UO Student Participant Support: the student is paid via Banner so they have funds to travel with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Airfare may be purchased through Concur</a:t>
            </a:r>
          </a:p>
          <a:p>
            <a:pPr lvl="1"/>
            <a:r>
              <a:rPr lang="en-US" dirty="0" smtClean="0"/>
              <a:t>Faculty/Staff should not pay for expenses on behalf of participants</a:t>
            </a:r>
            <a:endParaRPr lang="en-US" dirty="0"/>
          </a:p>
          <a:p>
            <a:r>
              <a:rPr lang="en-US" dirty="0"/>
              <a:t>Business travel: Best business practice suggests students be treated as any other business traveler and they cover their own expenses and seek reimbursement after travel</a:t>
            </a:r>
          </a:p>
          <a:p>
            <a:pPr lvl="1"/>
            <a:r>
              <a:rPr lang="en-US" dirty="0"/>
              <a:t>This is a learning opportunity for students to ready them for their future as professional</a:t>
            </a:r>
          </a:p>
          <a:p>
            <a:pPr lvl="1"/>
            <a:r>
              <a:rPr lang="en-US" dirty="0"/>
              <a:t>There are options to help student traveler map out funding for their business travel</a:t>
            </a:r>
          </a:p>
        </p:txBody>
      </p:sp>
    </p:spTree>
    <p:extLst>
      <p:ext uri="{BB962C8B-B14F-4D97-AF65-F5344CB8AC3E}">
        <p14:creationId xmlns:p14="http://schemas.microsoft.com/office/powerpoint/2010/main" val="919478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C3A7C-42D7-4121-9E65-DADFF0637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Paying for Student </a:t>
            </a:r>
            <a:r>
              <a:rPr lang="en-US" dirty="0" smtClean="0"/>
              <a:t>Travel Options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7CCCD-6890-438B-9B1B-C1321D200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Airfare is purchased through the managed travel program and is not an out of pocket expense</a:t>
            </a:r>
          </a:p>
          <a:p>
            <a:r>
              <a:rPr lang="en-US" dirty="0"/>
              <a:t>Other </a:t>
            </a:r>
            <a:r>
              <a:rPr lang="en-US" dirty="0" smtClean="0"/>
              <a:t>expenses (Lodging, ground transportation, meals)</a:t>
            </a:r>
            <a:endParaRPr lang="en-US" dirty="0"/>
          </a:p>
          <a:p>
            <a:pPr lvl="1"/>
            <a:r>
              <a:rPr lang="en-US" dirty="0"/>
              <a:t>Some hotels will allow for direct bill/accept UO Purchase Order</a:t>
            </a:r>
          </a:p>
          <a:p>
            <a:pPr lvl="1"/>
            <a:r>
              <a:rPr lang="en-US" dirty="0"/>
              <a:t>One Card for student use in specific </a:t>
            </a:r>
            <a:r>
              <a:rPr lang="en-US" dirty="0" smtClean="0"/>
              <a:t>circumstances (lodging)</a:t>
            </a:r>
            <a:endParaRPr lang="en-US" dirty="0"/>
          </a:p>
          <a:p>
            <a:pPr lvl="1"/>
            <a:r>
              <a:rPr lang="en-US" dirty="0"/>
              <a:t>Travel Office can </a:t>
            </a:r>
            <a:r>
              <a:rPr lang="en-US" dirty="0" smtClean="0"/>
              <a:t>assist with a credit card solution </a:t>
            </a:r>
            <a:r>
              <a:rPr lang="en-US" dirty="0"/>
              <a:t>(call us 346-3100)</a:t>
            </a:r>
          </a:p>
          <a:p>
            <a:pPr lvl="1"/>
            <a:r>
              <a:rPr lang="en-US" dirty="0"/>
              <a:t>Car rentals through Enterprise can be direct billed</a:t>
            </a:r>
          </a:p>
          <a:p>
            <a:pPr lvl="1"/>
            <a:r>
              <a:rPr lang="en-US" dirty="0"/>
              <a:t>Faculty/Staff traveling with students may pay for lodging</a:t>
            </a:r>
          </a:p>
          <a:p>
            <a:pPr lvl="1"/>
            <a:r>
              <a:rPr lang="en-US" dirty="0"/>
              <a:t>Graduate Student Employees may be eligible for the One Card</a:t>
            </a:r>
          </a:p>
          <a:p>
            <a:pPr lvl="1"/>
            <a:r>
              <a:rPr lang="en-US" dirty="0"/>
              <a:t>It is best business practice that students pay for their own meals and seek reimbursement </a:t>
            </a:r>
          </a:p>
        </p:txBody>
      </p:sp>
    </p:spTree>
    <p:extLst>
      <p:ext uri="{BB962C8B-B14F-4D97-AF65-F5344CB8AC3E}">
        <p14:creationId xmlns:p14="http://schemas.microsoft.com/office/powerpoint/2010/main" val="2868794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37085-344B-422D-8F4B-F39D2686C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162DD-DDD2-411F-BCF6-6D3A3CBF2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business purpose, A single request in Concur may be appropriate and efficient, use guest policy and list all group members</a:t>
            </a:r>
          </a:p>
          <a:p>
            <a:r>
              <a:rPr lang="en-US" dirty="0"/>
              <a:t>Faculty/Staff leading group may pay for lodging and group meals or groceries </a:t>
            </a:r>
            <a:r>
              <a:rPr lang="en-US" dirty="0" smtClean="0"/>
              <a:t>( receipts are required and per </a:t>
            </a:r>
            <a:r>
              <a:rPr lang="en-US" dirty="0"/>
              <a:t>diem rate provides maximum allowed)</a:t>
            </a:r>
          </a:p>
          <a:p>
            <a:r>
              <a:rPr lang="en-US" dirty="0"/>
              <a:t>Students should not pay for other students’ expenses or reimburse each other with cash</a:t>
            </a:r>
          </a:p>
          <a:p>
            <a:r>
              <a:rPr lang="en-US" dirty="0"/>
              <a:t>Having a plan is critical</a:t>
            </a:r>
          </a:p>
        </p:txBody>
      </p:sp>
    </p:spTree>
    <p:extLst>
      <p:ext uri="{BB962C8B-B14F-4D97-AF65-F5344CB8AC3E}">
        <p14:creationId xmlns:p14="http://schemas.microsoft.com/office/powerpoint/2010/main" val="4244026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3C72A-6C4D-457C-9679-8F709EC73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Travel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992C7-165E-4A52-8799-C2623F7B3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Student travel, like any other travel, is most successful when there is a good plan in place</a:t>
            </a:r>
          </a:p>
          <a:p>
            <a:r>
              <a:rPr lang="en-US" dirty="0"/>
              <a:t>Help the student to map out all aspects of their travel, airfare, lodging, ground transportation, and meals?</a:t>
            </a:r>
          </a:p>
          <a:p>
            <a:r>
              <a:rPr lang="en-US" dirty="0"/>
              <a:t>Student needs to know their resources and contacts?</a:t>
            </a:r>
          </a:p>
          <a:p>
            <a:r>
              <a:rPr lang="en-US" dirty="0"/>
              <a:t>What happens if there if travel plans are interrupted? What is the plan B?</a:t>
            </a:r>
          </a:p>
          <a:p>
            <a:pPr lvl="1"/>
            <a:r>
              <a:rPr lang="en-US" dirty="0"/>
              <a:t>If flight is delayed will they be late to pick up their rental car or to check into their hotel?</a:t>
            </a:r>
          </a:p>
          <a:p>
            <a:r>
              <a:rPr lang="en-US" dirty="0"/>
              <a:t>How will the student cover expenses, planned or unexpected, while traveling?</a:t>
            </a:r>
          </a:p>
          <a:p>
            <a:r>
              <a:rPr lang="en-US" dirty="0"/>
              <a:t>It is important for students to review travel policy, not knowing does support an exception to policy</a:t>
            </a:r>
          </a:p>
        </p:txBody>
      </p:sp>
    </p:spTree>
    <p:extLst>
      <p:ext uri="{BB962C8B-B14F-4D97-AF65-F5344CB8AC3E}">
        <p14:creationId xmlns:p14="http://schemas.microsoft.com/office/powerpoint/2010/main" val="1977369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50BB3-1664-41E8-A676-75F49C891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for working with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64F4C-3BE9-4DFE-81AA-6FDF61C49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Provide clear expectations</a:t>
            </a:r>
          </a:p>
          <a:p>
            <a:r>
              <a:rPr lang="en-US" dirty="0"/>
              <a:t>Know the faculty/staff contact who is facilitating travel</a:t>
            </a:r>
          </a:p>
          <a:p>
            <a:r>
              <a:rPr lang="en-US" dirty="0"/>
              <a:t>Provide clear timelines: “I need to hear from you by xxx date in order for you to be paid”</a:t>
            </a:r>
          </a:p>
          <a:p>
            <a:pPr lvl="1"/>
            <a:r>
              <a:rPr lang="en-US" dirty="0"/>
              <a:t>If students are non-responsive after 60 days process any expenses the UO has already paid (Lodge Card or One Card expenses)</a:t>
            </a:r>
          </a:p>
          <a:p>
            <a:r>
              <a:rPr lang="en-US" dirty="0"/>
              <a:t>Schedule time to meet with students after travel so you can build their report with them and answer all of your questions</a:t>
            </a:r>
          </a:p>
          <a:p>
            <a:r>
              <a:rPr lang="en-US" dirty="0"/>
              <a:t>Be aware of the end of term, student are hard to reach during vacation</a:t>
            </a:r>
          </a:p>
          <a:p>
            <a:r>
              <a:rPr lang="en-US" dirty="0"/>
              <a:t>The student will either need to submit their requests and reports in Concur if profiled, or will have to supply guest attestation</a:t>
            </a:r>
          </a:p>
        </p:txBody>
      </p:sp>
    </p:spTree>
    <p:extLst>
      <p:ext uri="{BB962C8B-B14F-4D97-AF65-F5344CB8AC3E}">
        <p14:creationId xmlns:p14="http://schemas.microsoft.com/office/powerpoint/2010/main" val="426710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85AC1-EF13-4FE5-AE10-72721BECB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consideration for student travel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CBB4C-10C3-42CD-8D89-CCD9AC7C7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Clery</a:t>
            </a:r>
            <a:r>
              <a:rPr lang="en-US" dirty="0"/>
              <a:t> </a:t>
            </a:r>
            <a:r>
              <a:rPr lang="en-US" dirty="0"/>
              <a:t>Act </a:t>
            </a:r>
            <a:r>
              <a:rPr lang="en-US" dirty="0">
                <a:hlinkClick r:id="rId2"/>
              </a:rPr>
              <a:t>https://clery.uoregon.edu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Driver </a:t>
            </a:r>
            <a:r>
              <a:rPr lang="en-US" dirty="0"/>
              <a:t>Certification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transportation.uoregon.edu/business-travel#envelope-223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019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EB4EA-81EA-49AF-BBB9-3B154B8C7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and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AE85B-CAA4-45CB-86F2-7BF5C9676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33203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211</TotalTime>
  <Words>884</Words>
  <Application>Microsoft Office PowerPoint</Application>
  <PresentationFormat>Widescreen</PresentationFormat>
  <Paragraphs>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Trebuchet MS</vt:lpstr>
      <vt:lpstr>Berlin</vt:lpstr>
      <vt:lpstr>Student Travel</vt:lpstr>
      <vt:lpstr>Multifaceted: Having many aspects, many-sided, various</vt:lpstr>
      <vt:lpstr>What, Why, How?</vt:lpstr>
      <vt:lpstr>Resources</vt:lpstr>
      <vt:lpstr>Processing</vt:lpstr>
      <vt:lpstr>Processing</vt:lpstr>
      <vt:lpstr>Paying for Student Travel</vt:lpstr>
      <vt:lpstr>Paying for Student Travel Options</vt:lpstr>
      <vt:lpstr>Groups</vt:lpstr>
      <vt:lpstr>Smart Travel Planning</vt:lpstr>
      <vt:lpstr>Tips for working with students</vt:lpstr>
      <vt:lpstr>Further consideration for student travel</vt:lpstr>
      <vt:lpstr>Q and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Travel</dc:title>
  <dc:creator>Brooke Millett</dc:creator>
  <cp:lastModifiedBy>Brooke Millett</cp:lastModifiedBy>
  <cp:revision>16</cp:revision>
  <dcterms:created xsi:type="dcterms:W3CDTF">2022-01-26T12:54:19Z</dcterms:created>
  <dcterms:modified xsi:type="dcterms:W3CDTF">2022-01-26T17:58:28Z</dcterms:modified>
</cp:coreProperties>
</file>