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256" r:id="rId2"/>
    <p:sldId id="257" r:id="rId3"/>
    <p:sldId id="266" r:id="rId4"/>
    <p:sldId id="267" r:id="rId5"/>
    <p:sldId id="258" r:id="rId6"/>
    <p:sldId id="268" r:id="rId7"/>
    <p:sldId id="269" r:id="rId8"/>
    <p:sldId id="260" r:id="rId9"/>
    <p:sldId id="261" r:id="rId10"/>
    <p:sldId id="26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61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668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59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019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0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199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46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730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7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019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2315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70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4258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630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66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6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29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uoregon.ed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a.uoregon.edu/?q=node/260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ages.uoregon.edu/baoforms/bao_drupal_6/sites/ba.uoregon.edu/files/travel/onecardexpenseguidelines.pdf" TargetMode="External"/><Relationship Id="rId2" Type="http://schemas.openxmlformats.org/officeDocument/2006/relationships/hyperlink" Target="https://ba.uoregon.edu/?q=node/260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BBAC1-4E2E-4E45-BADE-7190A04213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One Card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CEBB1-E198-4CE3-92A1-FC563BD872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Everything You Ever Wanted to Know</a:t>
            </a:r>
          </a:p>
        </p:txBody>
      </p:sp>
    </p:spTree>
    <p:extLst>
      <p:ext uri="{BB962C8B-B14F-4D97-AF65-F5344CB8AC3E}">
        <p14:creationId xmlns:p14="http://schemas.microsoft.com/office/powerpoint/2010/main" val="3922667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8EC80-17D2-41B2-A14C-03016B9A4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323975"/>
          </a:xfrm>
        </p:spPr>
        <p:txBody>
          <a:bodyPr/>
          <a:lstStyle/>
          <a:p>
            <a:r>
              <a:rPr lang="en-US" dirty="0"/>
              <a:t>What is it and who should have 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CDA8E-F9C7-4453-BD13-828DFEC3D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Corporate credit card to be used for an individual’s travel expenses</a:t>
            </a:r>
          </a:p>
          <a:p>
            <a:r>
              <a:rPr lang="en-US" dirty="0"/>
              <a:t>Company billed, company paid credit card</a:t>
            </a:r>
          </a:p>
          <a:p>
            <a:pPr lvl="1"/>
            <a:r>
              <a:rPr lang="en-US" dirty="0"/>
              <a:t>UO is billed and pays the balance each month</a:t>
            </a:r>
          </a:p>
          <a:p>
            <a:r>
              <a:rPr lang="en-US" dirty="0"/>
              <a:t>A card issued in an individual traveler’s name </a:t>
            </a:r>
          </a:p>
          <a:p>
            <a:pPr lvl="1"/>
            <a:r>
              <a:rPr lang="en-US" dirty="0"/>
              <a:t>The expenses charged to the card flow directly into the individual’s Concur profile</a:t>
            </a:r>
          </a:p>
          <a:p>
            <a:pPr lvl="1"/>
            <a:r>
              <a:rPr lang="en-US" dirty="0"/>
              <a:t>The traveler is responsible for reconciling the expenses charged on Concur Expense Reports</a:t>
            </a:r>
          </a:p>
          <a:p>
            <a:r>
              <a:rPr lang="en-US" dirty="0"/>
              <a:t>Any UO Employee with a .5 FTE and forecast pay</a:t>
            </a:r>
          </a:p>
          <a:p>
            <a:pPr lvl="1"/>
            <a:r>
              <a:rPr lang="en-US" dirty="0"/>
              <a:t>Infrequent and frequent travelers</a:t>
            </a:r>
          </a:p>
          <a:p>
            <a:pPr lvl="1"/>
            <a:r>
              <a:rPr lang="en-US" dirty="0"/>
              <a:t>Exceptions may be available for GE’s who fall just below the .5 FTE threshold</a:t>
            </a:r>
          </a:p>
          <a:p>
            <a:pPr lvl="1"/>
            <a:r>
              <a:rPr lang="en-US" dirty="0"/>
              <a:t>Eligibility not determined by credit score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87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411C-9546-4A45-B300-08BFBB21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you get a One Card?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61354-10CE-4C66-8D73-1F6C9A4FC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 process through </a:t>
            </a:r>
            <a:r>
              <a:rPr lang="en-US" dirty="0">
                <a:hlinkClick r:id="rId2"/>
              </a:rPr>
              <a:t>https://forms.uoregon.edu/</a:t>
            </a:r>
            <a:r>
              <a:rPr lang="en-US" dirty="0"/>
              <a:t> </a:t>
            </a:r>
          </a:p>
          <a:p>
            <a:r>
              <a:rPr lang="en-US" dirty="0"/>
              <a:t>Application is approved by department budget authority</a:t>
            </a:r>
          </a:p>
        </p:txBody>
      </p:sp>
    </p:spTree>
    <p:extLst>
      <p:ext uri="{BB962C8B-B14F-4D97-AF65-F5344CB8AC3E}">
        <p14:creationId xmlns:p14="http://schemas.microsoft.com/office/powerpoint/2010/main" val="100716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72DB8-9BAF-4F93-9585-EDB72463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64DEB-CB5E-4F6D-8B0E-B3FC94EAD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Allows UO business travelers to keep their personal and business expenses separate</a:t>
            </a:r>
          </a:p>
          <a:p>
            <a:pPr lvl="1"/>
            <a:r>
              <a:rPr lang="en-US" dirty="0"/>
              <a:t>No interest or late fees</a:t>
            </a:r>
          </a:p>
          <a:p>
            <a:pPr lvl="1"/>
            <a:r>
              <a:rPr lang="en-US" dirty="0"/>
              <a:t>Traveler is not dipping into personal funds and awaiting </a:t>
            </a:r>
            <a:r>
              <a:rPr lang="en-US" dirty="0" smtClean="0"/>
              <a:t>reimbursement</a:t>
            </a:r>
            <a:endParaRPr lang="en-US" dirty="0"/>
          </a:p>
          <a:p>
            <a:r>
              <a:rPr lang="en-US" dirty="0"/>
              <a:t>Makes expense reporting easier and faster because expenses flow directly into the traveler’s profile </a:t>
            </a:r>
          </a:p>
          <a:p>
            <a:pPr lvl="1"/>
            <a:r>
              <a:rPr lang="en-US" dirty="0"/>
              <a:t>In most cases, the expense type is automatically assigned to the </a:t>
            </a:r>
            <a:r>
              <a:rPr lang="en-US" dirty="0" smtClean="0"/>
              <a:t>appropriate expense type </a:t>
            </a:r>
            <a:r>
              <a:rPr lang="en-US" dirty="0"/>
              <a:t>and some information about the expense is included with the card transaction in Concur</a:t>
            </a:r>
          </a:p>
          <a:p>
            <a:r>
              <a:rPr lang="en-US" dirty="0"/>
              <a:t>$5000.00 monthly limit</a:t>
            </a:r>
          </a:p>
          <a:p>
            <a:r>
              <a:rPr lang="en-US" dirty="0"/>
              <a:t>The One Card comes with insurance benefits, see </a:t>
            </a:r>
            <a:r>
              <a:rPr lang="en-US" dirty="0">
                <a:hlinkClick r:id="rId2"/>
              </a:rPr>
              <a:t>https://ba.uoregon.edu/?q=node/2604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9296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63045-9165-4E67-93A1-C9F6AF1F6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the One Card be used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0E79B-B41E-41CB-B60E-E115818B5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3180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https://ba.uoregon.edu/?q=node/2604</a:t>
            </a:r>
            <a:endParaRPr lang="en-US" dirty="0"/>
          </a:p>
          <a:p>
            <a:r>
              <a:rPr lang="en-US" dirty="0">
                <a:hlinkClick r:id="rId3"/>
              </a:rPr>
              <a:t>https://pages.uoregon.edu/baoforms/bao_drupal_6/sites/ba.uoregon.edu/files/travel/onecardexpenseguidelines.pdf</a:t>
            </a:r>
            <a:endParaRPr lang="en-US" dirty="0"/>
          </a:p>
          <a:p>
            <a:r>
              <a:rPr lang="en-US" dirty="0"/>
              <a:t>Individual Travel Expenses</a:t>
            </a:r>
          </a:p>
          <a:p>
            <a:pPr lvl="1"/>
            <a:r>
              <a:rPr lang="en-US" dirty="0"/>
              <a:t>Hotel, hotel parking and internet access </a:t>
            </a:r>
          </a:p>
          <a:p>
            <a:pPr lvl="1"/>
            <a:r>
              <a:rPr lang="en-US" dirty="0"/>
              <a:t>Rental Cars and Fuel</a:t>
            </a:r>
          </a:p>
          <a:p>
            <a:pPr lvl="1"/>
            <a:r>
              <a:rPr lang="en-US" dirty="0"/>
              <a:t>Taxi expenses (remember max gratuity of 15%) and public transportation (subway, bus, etc.)</a:t>
            </a:r>
          </a:p>
          <a:p>
            <a:pPr lvl="1"/>
            <a:r>
              <a:rPr lang="en-US" dirty="0"/>
              <a:t>Airline bag fees</a:t>
            </a:r>
          </a:p>
          <a:p>
            <a:pPr lvl="1"/>
            <a:r>
              <a:rPr lang="en-US" dirty="0"/>
              <a:t>Conference Registration</a:t>
            </a:r>
          </a:p>
          <a:p>
            <a:pPr lvl="1"/>
            <a:r>
              <a:rPr lang="en-US" dirty="0"/>
              <a:t>Miscellaneous supplies while traveling (examples: Charging cord, pad of paper, printing services)</a:t>
            </a:r>
          </a:p>
          <a:p>
            <a:r>
              <a:rPr lang="en-US" dirty="0"/>
              <a:t>There must be a receipt when required by Travel Policy</a:t>
            </a:r>
          </a:p>
          <a:p>
            <a:r>
              <a:rPr lang="en-US" dirty="0"/>
              <a:t>There must be a business purpose for the expense</a:t>
            </a:r>
          </a:p>
        </p:txBody>
      </p:sp>
    </p:spTree>
    <p:extLst>
      <p:ext uri="{BB962C8B-B14F-4D97-AF65-F5344CB8AC3E}">
        <p14:creationId xmlns:p14="http://schemas.microsoft.com/office/powerpoint/2010/main" val="344560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51E1E-2FA7-47AC-B375-C1E84B25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Expenses Not Approved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45460-3FCC-4275-A650-CBF28555D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Personal charges</a:t>
            </a:r>
          </a:p>
          <a:p>
            <a:r>
              <a:rPr lang="en-US" dirty="0"/>
              <a:t>Expenses for other people, guests, volunteers, and independent contractors</a:t>
            </a:r>
          </a:p>
          <a:p>
            <a:r>
              <a:rPr lang="en-US" dirty="0"/>
              <a:t>Airfare (Airfare must be booked either through Concur booking tool or with the TMC and paid for with the Lodge Card on file with the TMC)</a:t>
            </a:r>
          </a:p>
          <a:p>
            <a:r>
              <a:rPr lang="en-US" dirty="0"/>
              <a:t>Airline upgrade fees</a:t>
            </a:r>
          </a:p>
          <a:p>
            <a:r>
              <a:rPr lang="en-US" dirty="0"/>
              <a:t>Room Service, laundry, minibar, movies or other miscellaneous hotel expenses</a:t>
            </a:r>
          </a:p>
          <a:p>
            <a:r>
              <a:rPr lang="en-US" dirty="0"/>
              <a:t>Event supplies, room rental, catering</a:t>
            </a:r>
          </a:p>
          <a:p>
            <a:r>
              <a:rPr lang="en-US" dirty="0"/>
              <a:t>Other miscellaneous expenses that are not essential to the business purpose while traveling</a:t>
            </a:r>
          </a:p>
          <a:p>
            <a:r>
              <a:rPr lang="en-US" dirty="0"/>
              <a:t>Local expenses within the employee’s metropolitan </a:t>
            </a:r>
            <a:r>
              <a:rPr lang="en-US" dirty="0" smtClean="0"/>
              <a:t>area</a:t>
            </a:r>
          </a:p>
          <a:p>
            <a:r>
              <a:rPr lang="en-US" dirty="0" smtClean="0"/>
              <a:t>Any expenses not allowed will need to be assigned to Expense Type-Personal/UO Card/Non Reimbursable and paid back to the UO.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1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7911F-4B72-49B1-A883-D94CCD8D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meals and fuel?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38852-8D4A-48DA-A86C-575F074E4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Travel meals and fuel can be paid with the One Card, but. . . </a:t>
            </a:r>
          </a:p>
          <a:p>
            <a:r>
              <a:rPr lang="en-US" dirty="0"/>
              <a:t>UO Travel Policy allows for payment of meal expenses through the per diem meal allowance and when UO travelers drive their personally owned vehicles they are paid a mileage allowance. </a:t>
            </a:r>
          </a:p>
          <a:p>
            <a:r>
              <a:rPr lang="en-US" dirty="0"/>
              <a:t>Special handling is required in Concur to correctly account for these expenses</a:t>
            </a:r>
          </a:p>
          <a:p>
            <a:pPr lvl="1"/>
            <a:r>
              <a:rPr lang="en-US" dirty="0" smtClean="0"/>
              <a:t>Meal expenses </a:t>
            </a:r>
            <a:r>
              <a:rPr lang="en-US" dirty="0"/>
              <a:t>and fuel for personally owned vehicles are coded to Expense Type: Personal/UO Card/Non Reimbursable</a:t>
            </a:r>
          </a:p>
          <a:p>
            <a:pPr lvl="1"/>
            <a:r>
              <a:rPr lang="en-US" dirty="0"/>
              <a:t>Traveler claims the per diem or mileage</a:t>
            </a:r>
          </a:p>
          <a:p>
            <a:pPr lvl="1"/>
            <a:r>
              <a:rPr lang="en-US" dirty="0"/>
              <a:t>The traveler is issued payment for the </a:t>
            </a:r>
            <a:r>
              <a:rPr lang="en-US" dirty="0" smtClean="0"/>
              <a:t>difference between their allowance and what has been paid with the One Card</a:t>
            </a:r>
            <a:endParaRPr lang="en-US" dirty="0"/>
          </a:p>
          <a:p>
            <a:pPr lvl="1"/>
            <a:r>
              <a:rPr lang="en-US" dirty="0"/>
              <a:t>When meals paid for with the One Card exceed the per diem meal allowance the traveler must pay back to the overage to the UO</a:t>
            </a:r>
          </a:p>
        </p:txBody>
      </p:sp>
    </p:spTree>
    <p:extLst>
      <p:ext uri="{BB962C8B-B14F-4D97-AF65-F5344CB8AC3E}">
        <p14:creationId xmlns:p14="http://schemas.microsoft.com/office/powerpoint/2010/main" val="123465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FBB2-DDD6-40AC-95D3-4C414E914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 Icons, importing card transactions into report, matching, and Banner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5D24E1-16D5-4D3E-A5F4-2620416CE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0878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Card transactions appear with either a purple (lodge card) blue (one card), or green (p-card) credit card icon.</a:t>
            </a:r>
          </a:p>
          <a:p>
            <a:pPr lvl="1"/>
            <a:r>
              <a:rPr lang="en-US" dirty="0"/>
              <a:t>They must be reconciled and cannot be deleted</a:t>
            </a:r>
          </a:p>
          <a:p>
            <a:pPr lvl="1"/>
            <a:r>
              <a:rPr lang="en-US" dirty="0"/>
              <a:t>Plane or hotel bed icons are informational only, may serve as receipt information in some cases, and can be deleted from Concur</a:t>
            </a:r>
          </a:p>
          <a:p>
            <a:r>
              <a:rPr lang="en-US" dirty="0">
                <a:highlight>
                  <a:srgbClr val="FFFF00"/>
                </a:highlight>
              </a:rPr>
              <a:t>Review in Concur: </a:t>
            </a:r>
            <a:r>
              <a:rPr lang="en-US" dirty="0"/>
              <a:t>Using match function “This expense cannot be submitted until it is matched to an imported card transaction.”</a:t>
            </a:r>
          </a:p>
          <a:p>
            <a:r>
              <a:rPr lang="en-US" dirty="0">
                <a:highlight>
                  <a:srgbClr val="FFFF00"/>
                </a:highlight>
              </a:rPr>
              <a:t>Review in Concur: </a:t>
            </a:r>
            <a:r>
              <a:rPr lang="en-US" dirty="0"/>
              <a:t>Importing card transactions into expense reports</a:t>
            </a:r>
          </a:p>
          <a:p>
            <a:r>
              <a:rPr lang="en-US" dirty="0"/>
              <a:t>Banner: One Card transactions are charged to the department index via a JV which is created through Concur.</a:t>
            </a:r>
          </a:p>
          <a:p>
            <a:pPr lvl="1"/>
            <a:r>
              <a:rPr lang="en-US" dirty="0"/>
              <a:t>One Card JV’s begin with Z3</a:t>
            </a:r>
          </a:p>
          <a:p>
            <a:pPr lvl="1"/>
            <a:r>
              <a:rPr lang="en-US" smtClean="0"/>
              <a:t>Debits </a:t>
            </a:r>
            <a:r>
              <a:rPr lang="en-US" dirty="0"/>
              <a:t>the department index </a:t>
            </a:r>
            <a:r>
              <a:rPr lang="en-US"/>
              <a:t>and </a:t>
            </a:r>
            <a:r>
              <a:rPr lang="en-US" smtClean="0"/>
              <a:t>credits </a:t>
            </a:r>
            <a:r>
              <a:rPr lang="en-US" dirty="0"/>
              <a:t>the One Card clearing account (refunds to the One Card create an opposite JV)</a:t>
            </a:r>
          </a:p>
        </p:txBody>
      </p:sp>
    </p:spTree>
    <p:extLst>
      <p:ext uri="{BB962C8B-B14F-4D97-AF65-F5344CB8AC3E}">
        <p14:creationId xmlns:p14="http://schemas.microsoft.com/office/powerpoint/2010/main" val="1145431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223E-4992-4A09-9F08-E53D6C47D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Delegates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E17F7-C005-4BCC-B2EF-419282678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Knowing your one card holders is helpful to avoid incorrect payment</a:t>
            </a:r>
          </a:p>
          <a:p>
            <a:pPr lvl="1"/>
            <a:r>
              <a:rPr lang="en-US" dirty="0"/>
              <a:t>Travelers sometimes inadvertently submit a receipt as personally paid, but the expense was paid with a One Card</a:t>
            </a:r>
          </a:p>
          <a:p>
            <a:r>
              <a:rPr lang="en-US" dirty="0"/>
              <a:t>One Card transactions are posted per the schedule of the vendor</a:t>
            </a:r>
          </a:p>
          <a:p>
            <a:pPr lvl="1"/>
            <a:r>
              <a:rPr lang="en-US" dirty="0"/>
              <a:t>Keep a list of One Card holders with the last four digits of the card number to help identify One Card transactions</a:t>
            </a:r>
          </a:p>
          <a:p>
            <a:r>
              <a:rPr lang="en-US" dirty="0"/>
              <a:t>Be attentive to reconciling One Card </a:t>
            </a:r>
            <a:r>
              <a:rPr lang="en-US" dirty="0" smtClean="0"/>
              <a:t>expenses (and Lodge Card expenses too!)</a:t>
            </a:r>
            <a:endParaRPr lang="en-US" dirty="0"/>
          </a:p>
          <a:p>
            <a:r>
              <a:rPr lang="en-US" dirty="0"/>
              <a:t>Review the Available Expense section in Concur to make sure everything has been imported to the report</a:t>
            </a:r>
          </a:p>
          <a:p>
            <a:r>
              <a:rPr lang="en-US" dirty="0"/>
              <a:t>Delete informational only line </a:t>
            </a:r>
            <a:r>
              <a:rPr lang="en-US" dirty="0" smtClean="0"/>
              <a:t>items</a:t>
            </a: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946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337FD-6526-46AF-9C0F-82223CB86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33525"/>
          </a:xfrm>
        </p:spPr>
        <p:txBody>
          <a:bodyPr>
            <a:normAutofit/>
          </a:bodyPr>
          <a:lstStyle/>
          <a:p>
            <a:r>
              <a:rPr lang="en-US" dirty="0"/>
              <a:t>Fraud, lost of stolen cards, card holder moves departments or leaves UO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01DD5-4E57-49F3-B90E-EFB248B8C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28875"/>
            <a:ext cx="8596668" cy="3612487"/>
          </a:xfrm>
        </p:spPr>
        <p:txBody>
          <a:bodyPr/>
          <a:lstStyle/>
          <a:p>
            <a:r>
              <a:rPr lang="en-US" dirty="0"/>
              <a:t>Fraud: Call US Bank security department immediately at 800-523-9078</a:t>
            </a:r>
          </a:p>
          <a:p>
            <a:pPr lvl="1"/>
            <a:r>
              <a:rPr lang="en-US" dirty="0"/>
              <a:t>Sign up for US Bank online access to monitor your account, to watch for fraudulent activity, and to receive text alerts</a:t>
            </a:r>
          </a:p>
          <a:p>
            <a:r>
              <a:rPr lang="en-US" b="1" dirty="0"/>
              <a:t>Lost or Stolen Cards:</a:t>
            </a:r>
            <a:r>
              <a:rPr lang="en-US" dirty="0"/>
              <a:t> Cardholders are responsible for notifying U.S. Bank immediately by calling 1-800-344-5696 of any loss, theft, or unauthorized use of their card. Cardholders are also responsible for notifying the UO Program Administrator at 541-346-3158.</a:t>
            </a:r>
          </a:p>
          <a:p>
            <a:r>
              <a:rPr lang="en-US" dirty="0"/>
              <a:t>An employee may retain their card when they move </a:t>
            </a:r>
            <a:r>
              <a:rPr lang="en-US" dirty="0" smtClean="0"/>
              <a:t>departments within</a:t>
            </a:r>
          </a:p>
          <a:p>
            <a:r>
              <a:rPr lang="en-US" dirty="0" smtClean="0"/>
              <a:t> UO Employee’s </a:t>
            </a:r>
            <a:r>
              <a:rPr lang="en-US" dirty="0"/>
              <a:t>leaving the UO should relinquish their card, the Travel Office should be </a:t>
            </a:r>
            <a:r>
              <a:rPr lang="en-US" dirty="0" smtClean="0"/>
              <a:t>notified of the departure, </a:t>
            </a:r>
            <a:r>
              <a:rPr lang="en-US" dirty="0"/>
              <a:t>and the card </a:t>
            </a:r>
            <a:r>
              <a:rPr lang="en-US" dirty="0" smtClean="0"/>
              <a:t>should be</a:t>
            </a:r>
            <a:r>
              <a:rPr lang="en-US" dirty="0" smtClean="0"/>
              <a:t> </a:t>
            </a:r>
            <a:r>
              <a:rPr lang="en-US" dirty="0"/>
              <a:t>destroyed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30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36AE-5325-4D33-B128-2ABADF0F6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and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CD002-14B1-40FD-A70C-CEE79F8BD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5231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156</TotalTime>
  <Words>946</Words>
  <Application>Microsoft Office PowerPoint</Application>
  <PresentationFormat>Widescreen</PresentationFormat>
  <Paragraphs>79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One Card</vt:lpstr>
      <vt:lpstr>What is it and who should have one?</vt:lpstr>
      <vt:lpstr>How to do you get a One Card?</vt:lpstr>
      <vt:lpstr>Card Benefits</vt:lpstr>
      <vt:lpstr>What can the One Card be used for?</vt:lpstr>
      <vt:lpstr>Expenses Not Approved </vt:lpstr>
      <vt:lpstr>What about meals and fuel?</vt:lpstr>
      <vt:lpstr>Card Icons, importing card transactions into report, matching, and Banner</vt:lpstr>
      <vt:lpstr>Tips for Delegates</vt:lpstr>
      <vt:lpstr>Fraud, lost of stolen cards, card holder moves departments or leaves UO</vt:lpstr>
      <vt:lpstr>Q and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Brooke Millett</dc:creator>
  <cp:lastModifiedBy>Brooke Millett</cp:lastModifiedBy>
  <cp:revision>20</cp:revision>
  <dcterms:created xsi:type="dcterms:W3CDTF">2022-02-22T22:18:35Z</dcterms:created>
  <dcterms:modified xsi:type="dcterms:W3CDTF">2022-02-23T17:54:25Z</dcterms:modified>
</cp:coreProperties>
</file>