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11572-9CEC-4FE6-B5DF-7B5E02BAEA3B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5A94-2594-45B9-B1A1-07118114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687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11572-9CEC-4FE6-B5DF-7B5E02BAEA3B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5A94-2594-45B9-B1A1-07118114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59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11572-9CEC-4FE6-B5DF-7B5E02BAEA3B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5A94-2594-45B9-B1A1-07118114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432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11572-9CEC-4FE6-B5DF-7B5E02BAEA3B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5A94-2594-45B9-B1A1-07118114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992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11572-9CEC-4FE6-B5DF-7B5E02BAEA3B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5A94-2594-45B9-B1A1-07118114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934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11572-9CEC-4FE6-B5DF-7B5E02BAEA3B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5A94-2594-45B9-B1A1-07118114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194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11572-9CEC-4FE6-B5DF-7B5E02BAEA3B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5A94-2594-45B9-B1A1-07118114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193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11572-9CEC-4FE6-B5DF-7B5E02BAEA3B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5A94-2594-45B9-B1A1-07118114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402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11572-9CEC-4FE6-B5DF-7B5E02BAEA3B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5A94-2594-45B9-B1A1-07118114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037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11572-9CEC-4FE6-B5DF-7B5E02BAEA3B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5A94-2594-45B9-B1A1-07118114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366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11572-9CEC-4FE6-B5DF-7B5E02BAEA3B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5A94-2594-45B9-B1A1-07118114F917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0705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11572-9CEC-4FE6-B5DF-7B5E02BAEA3B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5A94-2594-45B9-B1A1-07118114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180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11572-9CEC-4FE6-B5DF-7B5E02BAEA3B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5A94-2594-45B9-B1A1-07118114F91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0410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11572-9CEC-4FE6-B5DF-7B5E02BAEA3B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5A94-2594-45B9-B1A1-07118114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616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11572-9CEC-4FE6-B5DF-7B5E02BAEA3B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5A94-2594-45B9-B1A1-07118114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4826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11572-9CEC-4FE6-B5DF-7B5E02BAEA3B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05A94-2594-45B9-B1A1-07118114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858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11572-9CEC-4FE6-B5DF-7B5E02BAEA3B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6B05A94-2594-45B9-B1A1-07118114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880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BEF49-349E-D8A7-D67F-D18ED3B7B5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Concur Reports and Banner Documents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F2A910-9DF2-13DF-E830-668E4D2FE7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How to Easily Identify Transaction Created By Concur</a:t>
            </a:r>
          </a:p>
        </p:txBody>
      </p:sp>
    </p:spTree>
    <p:extLst>
      <p:ext uri="{BB962C8B-B14F-4D97-AF65-F5344CB8AC3E}">
        <p14:creationId xmlns:p14="http://schemas.microsoft.com/office/powerpoint/2010/main" val="462399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477B7-87F3-4BEB-08B9-63AE75658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 to Banner-An overnight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A1A5B-1B0C-4B24-2B93-A29EF315D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Concur expense report has been processed = Payment Status: Processing Payment</a:t>
            </a:r>
          </a:p>
          <a:p>
            <a:r>
              <a:rPr lang="en-US" dirty="0"/>
              <a:t>Overnight process transfers to Banner = Payment Status: Sent for Payment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B030D7-0856-FA9C-95B1-810DEA6FD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3585527"/>
            <a:ext cx="9286875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401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36353-ABCD-DD15-B17B-01C1A03C4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 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E861B-143D-C284-B78F-E90222716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80827"/>
            <a:ext cx="9419812" cy="5571813"/>
          </a:xfrm>
        </p:spPr>
        <p:txBody>
          <a:bodyPr/>
          <a:lstStyle/>
          <a:p>
            <a:r>
              <a:rPr lang="en-US" dirty="0"/>
              <a:t>C documents-Invoices payable to the traveler (Example C0050869)</a:t>
            </a:r>
          </a:p>
          <a:p>
            <a:pPr lvl="1"/>
            <a:r>
              <a:rPr lang="en-US" dirty="0"/>
              <a:t>Debit to the department index, account code appropriate to item</a:t>
            </a:r>
          </a:p>
          <a:p>
            <a:r>
              <a:rPr lang="en-US" dirty="0"/>
              <a:t>ZK Journal Voucher-Airfare transaction paid with the Lodge Card (Example ZK043766)</a:t>
            </a:r>
          </a:p>
          <a:p>
            <a:pPr lvl="1"/>
            <a:r>
              <a:rPr lang="en-US" dirty="0"/>
              <a:t>Debit department index, Account code 35130 or 35330</a:t>
            </a:r>
          </a:p>
          <a:p>
            <a:pPr lvl="1"/>
            <a:r>
              <a:rPr lang="en-US" dirty="0"/>
              <a:t>Credit fund 001100, Account code A5103</a:t>
            </a:r>
          </a:p>
          <a:p>
            <a:r>
              <a:rPr lang="en-US" dirty="0"/>
              <a:t>Z3 Journal Voucher-One Card transaction (Z3043771)</a:t>
            </a:r>
          </a:p>
          <a:p>
            <a:pPr lvl="1"/>
            <a:r>
              <a:rPr lang="en-US" dirty="0"/>
              <a:t>Debit department index, Account code (appropriate to item)</a:t>
            </a:r>
          </a:p>
          <a:p>
            <a:pPr lvl="1"/>
            <a:r>
              <a:rPr lang="en-US" dirty="0"/>
              <a:t>Credit fund 001100, Account code A5102</a:t>
            </a:r>
          </a:p>
          <a:p>
            <a:r>
              <a:rPr lang="en-US" dirty="0"/>
              <a:t>Z4 Journal Voucher-Foreign Travel Insurance (Example Z4043770)</a:t>
            </a:r>
          </a:p>
          <a:p>
            <a:pPr lvl="1"/>
            <a:r>
              <a:rPr lang="en-US" dirty="0"/>
              <a:t>Debit department index, Account code 28701</a:t>
            </a:r>
          </a:p>
          <a:p>
            <a:pPr lvl="1"/>
            <a:r>
              <a:rPr lang="en-US" dirty="0"/>
              <a:t>Credit Z0RMPC, Account code 28701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333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4ECA2-6C4F-84AD-7CFB-9C323E82F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 Clues-Vendor 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A2D56-5BE9-43E6-02A2-25276E5D9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FWIVNDH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D4C56E-1D21-8E2D-EFEE-94CFF48EF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2800812"/>
            <a:ext cx="11068050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422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5A3C1-0580-EDF8-D3A1-89FD30615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 Clues-Report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AFCEE-7750-E709-9F28-5DBC9BF06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854" y="2367627"/>
            <a:ext cx="8596668" cy="3880773"/>
          </a:xfrm>
        </p:spPr>
        <p:txBody>
          <a:bodyPr/>
          <a:lstStyle/>
          <a:p>
            <a:r>
              <a:rPr lang="en-US" dirty="0"/>
              <a:t>FAAINVE and FOATEXT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B37B0E-1D89-466C-FE3E-62A0F57CD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6920" y="2867487"/>
            <a:ext cx="6585152" cy="304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71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EBC4E-352D-ED45-792B-4D220C961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9625"/>
          </a:xfrm>
        </p:spPr>
        <p:txBody>
          <a:bodyPr/>
          <a:lstStyle/>
          <a:p>
            <a:r>
              <a:rPr lang="en-US" dirty="0"/>
              <a:t>Banner Clues-Document References (JV)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36C8E-843D-F8CD-23E0-A0F5A1BA6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95425"/>
            <a:ext cx="8596668" cy="4545937"/>
          </a:xfrm>
        </p:spPr>
        <p:txBody>
          <a:bodyPr/>
          <a:lstStyle/>
          <a:p>
            <a:r>
              <a:rPr lang="en-US" dirty="0"/>
              <a:t>FGIDOCR (ZK043745)</a:t>
            </a:r>
          </a:p>
          <a:p>
            <a:pPr lvl="1"/>
            <a:r>
              <a:rPr lang="en-US" dirty="0"/>
              <a:t>Description: Traveler name and trip name (from Concur)</a:t>
            </a:r>
          </a:p>
          <a:p>
            <a:pPr lvl="1"/>
            <a:r>
              <a:rPr lang="en-US" dirty="0"/>
              <a:t>Document Reference field lists last 8 characters of the Concur Report ID</a:t>
            </a:r>
          </a:p>
          <a:p>
            <a:pPr lvl="1"/>
            <a:r>
              <a:rPr lang="en-US" dirty="0"/>
              <a:t>FOATEXT will have complete report ID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5007DA-1284-4D85-1B57-DD966E280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8501"/>
            <a:ext cx="121920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456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DF97D-D172-0BA8-0CAE-9E34C1A71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836190"/>
            <a:ext cx="8596668" cy="1201118"/>
          </a:xfrm>
        </p:spPr>
        <p:txBody>
          <a:bodyPr/>
          <a:lstStyle/>
          <a:p>
            <a:r>
              <a:rPr lang="en-US" dirty="0"/>
              <a:t>					</a:t>
            </a:r>
            <a:r>
              <a:rPr lang="en-US" sz="4800" dirty="0"/>
              <a:t>		Questions?</a:t>
            </a:r>
          </a:p>
        </p:txBody>
      </p:sp>
    </p:spTree>
    <p:extLst>
      <p:ext uri="{BB962C8B-B14F-4D97-AF65-F5344CB8AC3E}">
        <p14:creationId xmlns:p14="http://schemas.microsoft.com/office/powerpoint/2010/main" val="285699363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152</TotalTime>
  <Words>200</Words>
  <Application>Microsoft Office PowerPoint</Application>
  <PresentationFormat>Widescreen</PresentationFormat>
  <Paragraphs>27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</vt:lpstr>
      <vt:lpstr>Concur Reports and Banner Documents </vt:lpstr>
      <vt:lpstr>Concur to Banner-An overnight process</vt:lpstr>
      <vt:lpstr>Banner Documents</vt:lpstr>
      <vt:lpstr>Banner Clues-Vendor File</vt:lpstr>
      <vt:lpstr>Banner Clues-Report References</vt:lpstr>
      <vt:lpstr>Banner Clues-Document References (JV)</vt:lpstr>
      <vt:lpstr>      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Concur Reports and Banner Documents</dc:title>
  <dc:creator>Brooke Montgomery</dc:creator>
  <cp:lastModifiedBy>Brooke Montgomery</cp:lastModifiedBy>
  <cp:revision>2</cp:revision>
  <dcterms:created xsi:type="dcterms:W3CDTF">2023-05-31T13:37:53Z</dcterms:created>
  <dcterms:modified xsi:type="dcterms:W3CDTF">2023-05-31T17:35:03Z</dcterms:modified>
</cp:coreProperties>
</file>