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7.xml" ContentType="application/vnd.openxmlformats-officedocument.presentationml.slide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4734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84" y="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292736"/>
            <a:ext cx="12192000" cy="565265"/>
          </a:xfrm>
          <a:prstGeom prst="rect">
            <a:avLst/>
          </a:prstGeom>
          <a:solidFill>
            <a:srgbClr val="1247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02"/>
          <a:stretch/>
        </p:blipFill>
        <p:spPr>
          <a:xfrm>
            <a:off x="202302" y="6304844"/>
            <a:ext cx="2150063" cy="553157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2490651" y="6326071"/>
            <a:ext cx="2560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 smtClean="0">
                <a:solidFill>
                  <a:schemeClr val="bg1"/>
                </a:solidFill>
                <a:latin typeface="KievitPro-Regular" panose="020B0504030101020102" pitchFamily="34" charset="0"/>
              </a:rPr>
              <a:t>Office of </a:t>
            </a:r>
          </a:p>
          <a:p>
            <a:pPr algn="l"/>
            <a:r>
              <a:rPr lang="en-US" sz="1200" dirty="0" smtClean="0">
                <a:solidFill>
                  <a:schemeClr val="bg1"/>
                </a:solidFill>
                <a:latin typeface="KievitPro-Regular" panose="020B0504030101020102" pitchFamily="34" charset="0"/>
              </a:rPr>
              <a:t>Campus Planning</a:t>
            </a:r>
            <a:endParaRPr lang="en-US" sz="1200" dirty="0">
              <a:solidFill>
                <a:schemeClr val="bg1"/>
              </a:solidFill>
              <a:latin typeface="KievitPro-Regular" panose="020B0504030101020102" pitchFamily="34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2394857" y="6365966"/>
            <a:ext cx="0" cy="383177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2249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F960FCB-D320-47D0-A0BC-8BC00EBB00AB}" type="datetimeFigureOut">
              <a:rPr lang="en-US" smtClean="0"/>
              <a:t>3/9/2020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C111F8B-A054-4CC4-BF9D-62301AD1E0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910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6292736"/>
            <a:ext cx="12192000" cy="565265"/>
          </a:xfrm>
          <a:prstGeom prst="rect">
            <a:avLst/>
          </a:prstGeom>
          <a:solidFill>
            <a:srgbClr val="1247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02"/>
          <a:stretch/>
        </p:blipFill>
        <p:spPr>
          <a:xfrm>
            <a:off x="202302" y="6304844"/>
            <a:ext cx="2150063" cy="553157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2490651" y="6326071"/>
            <a:ext cx="2560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 smtClean="0">
                <a:solidFill>
                  <a:schemeClr val="bg1"/>
                </a:solidFill>
                <a:latin typeface="KievitPro-Regular" panose="020B0504030101020102" pitchFamily="34" charset="0"/>
              </a:rPr>
              <a:t>Campus Planning</a:t>
            </a:r>
          </a:p>
          <a:p>
            <a:pPr algn="l"/>
            <a:r>
              <a:rPr lang="en-US" sz="1200" dirty="0" smtClean="0">
                <a:solidFill>
                  <a:schemeClr val="bg1"/>
                </a:solidFill>
                <a:latin typeface="KievitPro-Regular" panose="020B0504030101020102" pitchFamily="34" charset="0"/>
              </a:rPr>
              <a:t>and Facilities Management</a:t>
            </a:r>
            <a:endParaRPr lang="en-US" sz="1200" dirty="0">
              <a:solidFill>
                <a:schemeClr val="bg1"/>
              </a:solidFill>
              <a:latin typeface="KievitPro-Regular" panose="020B0504030101020102" pitchFamily="34" charset="0"/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2394857" y="6365966"/>
            <a:ext cx="0" cy="383177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>
          <a:xfrm>
            <a:off x="0" y="0"/>
            <a:ext cx="12192000" cy="565265"/>
          </a:xfrm>
          <a:prstGeom prst="rect">
            <a:avLst/>
          </a:prstGeom>
          <a:solidFill>
            <a:srgbClr val="1247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43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39"/>
          <a:stretch/>
        </p:blipFill>
        <p:spPr>
          <a:xfrm>
            <a:off x="0" y="435426"/>
            <a:ext cx="12192000" cy="586314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-5073"/>
            <a:ext cx="5600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KievitPro-Regular" panose="020B0504030101020102" pitchFamily="34" charset="0"/>
              </a:rPr>
              <a:t>Quest for the Best – Parking Work Group</a:t>
            </a:r>
            <a:endParaRPr lang="en-US" sz="2400" dirty="0">
              <a:solidFill>
                <a:schemeClr val="bg1"/>
              </a:solidFill>
              <a:latin typeface="KievitPro-Regular" panose="020B0504030101020102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595956" y="66094"/>
            <a:ext cx="1690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KievitPro-Regular" panose="020B0504030101020102" pitchFamily="34" charset="0"/>
              </a:rPr>
              <a:t>March 10, 2020 </a:t>
            </a:r>
            <a:endParaRPr lang="en-US" dirty="0">
              <a:solidFill>
                <a:schemeClr val="bg1"/>
              </a:solidFill>
              <a:latin typeface="KievitPro-Regular" panose="020B0504030101020102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3851" y="4307550"/>
            <a:ext cx="552994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n w="0"/>
                <a:solidFill>
                  <a:schemeClr val="bg1"/>
                </a:solidFill>
                <a:latin typeface="KievitPro-Regular" panose="020B0504030101020102" pitchFamily="34" charset="0"/>
              </a:rPr>
              <a:t>Ashleigh Sizemore – CPFM</a:t>
            </a:r>
          </a:p>
          <a:p>
            <a:r>
              <a:rPr lang="en-US" sz="2000" dirty="0" err="1" smtClean="0">
                <a:ln w="0"/>
                <a:solidFill>
                  <a:schemeClr val="bg1"/>
                </a:solidFill>
                <a:latin typeface="KievitPro-Regular" panose="020B0504030101020102" pitchFamily="34" charset="0"/>
              </a:rPr>
              <a:t>Boz</a:t>
            </a:r>
            <a:r>
              <a:rPr lang="en-US" sz="2000" dirty="0" smtClean="0">
                <a:ln w="0"/>
                <a:solidFill>
                  <a:schemeClr val="bg1"/>
                </a:solidFill>
                <a:latin typeface="KievitPro-Regular" panose="020B0504030101020102" pitchFamily="34" charset="0"/>
              </a:rPr>
              <a:t> Van </a:t>
            </a:r>
            <a:r>
              <a:rPr lang="en-US" sz="2000" dirty="0" err="1" smtClean="0">
                <a:ln w="0"/>
                <a:solidFill>
                  <a:schemeClr val="bg1"/>
                </a:solidFill>
                <a:latin typeface="KievitPro-Regular" panose="020B0504030101020102" pitchFamily="34" charset="0"/>
              </a:rPr>
              <a:t>Houten</a:t>
            </a:r>
            <a:r>
              <a:rPr lang="en-US" sz="2000" dirty="0" smtClean="0">
                <a:ln w="0"/>
                <a:solidFill>
                  <a:schemeClr val="bg1"/>
                </a:solidFill>
                <a:latin typeface="KievitPro-Regular" panose="020B0504030101020102" pitchFamily="34" charset="0"/>
              </a:rPr>
              <a:t> – Utilities &amp;Energy</a:t>
            </a:r>
          </a:p>
          <a:p>
            <a:r>
              <a:rPr lang="en-US" sz="2000" dirty="0" smtClean="0">
                <a:ln w="0"/>
                <a:solidFill>
                  <a:schemeClr val="bg1"/>
                </a:solidFill>
                <a:latin typeface="KievitPro-Regular" panose="020B0504030101020102" pitchFamily="34" charset="0"/>
              </a:rPr>
              <a:t>Aaron Olsen – Campus Planning</a:t>
            </a:r>
          </a:p>
          <a:p>
            <a:r>
              <a:rPr lang="en-US" sz="2000" dirty="0" smtClean="0">
                <a:ln w="0"/>
                <a:solidFill>
                  <a:schemeClr val="bg1"/>
                </a:solidFill>
                <a:latin typeface="KievitPro-Regular" panose="020B0504030101020102" pitchFamily="34" charset="0"/>
              </a:rPr>
              <a:t>Rick Schwab – </a:t>
            </a:r>
            <a:r>
              <a:rPr lang="en-US" sz="2000" dirty="0" smtClean="0">
                <a:ln w="0"/>
                <a:solidFill>
                  <a:schemeClr val="bg1"/>
                </a:solidFill>
                <a:latin typeface="KievitPro-Regular" panose="020B0504030101020102" pitchFamily="34" charset="0"/>
              </a:rPr>
              <a:t>Utilities &amp; Energy</a:t>
            </a:r>
            <a:endParaRPr lang="en-US" sz="2000" dirty="0" smtClean="0">
              <a:ln w="0"/>
              <a:solidFill>
                <a:schemeClr val="bg1"/>
              </a:solidFill>
              <a:latin typeface="KievitPro-Regular" panose="020B0504030101020102" pitchFamily="34" charset="0"/>
            </a:endParaRPr>
          </a:p>
          <a:p>
            <a:r>
              <a:rPr lang="en-US" sz="2000" dirty="0" smtClean="0">
                <a:ln w="0"/>
                <a:solidFill>
                  <a:schemeClr val="bg1"/>
                </a:solidFill>
                <a:latin typeface="KievitPro-Regular" panose="020B0504030101020102" pitchFamily="34" charset="0"/>
              </a:rPr>
              <a:t>Jered Lewis – Utilities &amp; Energy</a:t>
            </a:r>
          </a:p>
          <a:p>
            <a:r>
              <a:rPr lang="en-US" sz="2000" dirty="0" smtClean="0">
                <a:ln w="0"/>
                <a:solidFill>
                  <a:schemeClr val="bg1"/>
                </a:solidFill>
                <a:latin typeface="KievitPro-Regular" panose="020B0504030101020102" pitchFamily="34" charset="0"/>
              </a:rPr>
              <a:t>Judy Peters </a:t>
            </a:r>
            <a:r>
              <a:rPr lang="en-US" sz="2000" dirty="0" smtClean="0">
                <a:ln w="0"/>
                <a:solidFill>
                  <a:schemeClr val="bg1"/>
                </a:solidFill>
                <a:latin typeface="KievitPro-Regular" panose="020B0504030101020102" pitchFamily="34" charset="0"/>
              </a:rPr>
              <a:t>– </a:t>
            </a:r>
            <a:r>
              <a:rPr lang="en-US" sz="2000" dirty="0" smtClean="0">
                <a:ln w="0"/>
                <a:solidFill>
                  <a:schemeClr val="bg1"/>
                </a:solidFill>
                <a:latin typeface="KievitPro-Regular" panose="020B0504030101020102" pitchFamily="34" charset="0"/>
              </a:rPr>
              <a:t>Facilities Services</a:t>
            </a:r>
          </a:p>
        </p:txBody>
      </p:sp>
    </p:spTree>
    <p:extLst>
      <p:ext uri="{BB962C8B-B14F-4D97-AF65-F5344CB8AC3E}">
        <p14:creationId xmlns:p14="http://schemas.microsoft.com/office/powerpoint/2010/main" val="262001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03" t="433" r="175" b="534"/>
          <a:stretch/>
        </p:blipFill>
        <p:spPr>
          <a:xfrm>
            <a:off x="5538486" y="567160"/>
            <a:ext cx="6653514" cy="571789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1" y="57407"/>
            <a:ext cx="7277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KievitPro-Regular" panose="020B0504030101020102" pitchFamily="34" charset="0"/>
              </a:rPr>
              <a:t>Issue: CPFM staff not aware of transportation </a:t>
            </a:r>
            <a:r>
              <a:rPr lang="en-US" sz="2400" dirty="0" smtClean="0">
                <a:solidFill>
                  <a:schemeClr val="bg1"/>
                </a:solidFill>
                <a:latin typeface="KievitPro-Regular" panose="020B0504030101020102" pitchFamily="34" charset="0"/>
              </a:rPr>
              <a:t>options</a:t>
            </a:r>
            <a:endParaRPr lang="en-US" sz="2400" dirty="0">
              <a:solidFill>
                <a:schemeClr val="bg1"/>
              </a:solidFill>
              <a:latin typeface="KievitPro-Regular" panose="020B0504030101020102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8799" y="818328"/>
            <a:ext cx="534167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n w="0"/>
                <a:latin typeface="KievitPro-Regular" panose="020B0504030101020102" pitchFamily="34" charset="0"/>
              </a:rPr>
              <a:t>Short Term Solutions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ln w="0"/>
                <a:latin typeface="KievitPro-Regular" panose="020B0504030101020102" pitchFamily="34" charset="0"/>
              </a:rPr>
              <a:t>S</a:t>
            </a:r>
            <a:r>
              <a:rPr lang="en-US" sz="1600" dirty="0" smtClean="0">
                <a:ln w="0"/>
                <a:latin typeface="KievitPro-Regular" panose="020B0504030101020102" pitchFamily="34" charset="0"/>
              </a:rPr>
              <a:t>upervisors </a:t>
            </a:r>
            <a:r>
              <a:rPr lang="en-US" sz="1600" dirty="0" smtClean="0">
                <a:ln w="0"/>
                <a:latin typeface="KievitPro-Regular" panose="020B0504030101020102" pitchFamily="34" charset="0"/>
              </a:rPr>
              <a:t>to make staff aware of the UO Transportation </a:t>
            </a:r>
            <a:r>
              <a:rPr lang="en-US" sz="1600" dirty="0" smtClean="0">
                <a:ln w="0"/>
                <a:latin typeface="KievitPro-Regular" panose="020B0504030101020102" pitchFamily="34" charset="0"/>
              </a:rPr>
              <a:t>Guide; provide </a:t>
            </a:r>
            <a:r>
              <a:rPr lang="en-US" sz="1600" dirty="0" smtClean="0">
                <a:ln w="0"/>
                <a:latin typeface="KievitPro-Regular" panose="020B0504030101020102" pitchFamily="34" charset="0"/>
              </a:rPr>
              <a:t>hard copy for those </a:t>
            </a:r>
            <a:r>
              <a:rPr lang="en-US" sz="1600" dirty="0" smtClean="0">
                <a:ln w="0"/>
                <a:latin typeface="KievitPro-Regular" panose="020B0504030101020102" pitchFamily="34" charset="0"/>
              </a:rPr>
              <a:t>interested</a:t>
            </a:r>
            <a:endParaRPr lang="en-US" sz="1600" dirty="0" smtClean="0">
              <a:ln w="0"/>
              <a:latin typeface="KievitPro-Regular" panose="020B0504030101020102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1600" dirty="0" smtClean="0">
                <a:ln w="0"/>
                <a:latin typeface="KievitPro-Regular" panose="020B0504030101020102" pitchFamily="34" charset="0"/>
              </a:rPr>
              <a:t>Arrange time for Transportation Services to meet with departments or groups to discuss transportation options</a:t>
            </a:r>
          </a:p>
          <a:p>
            <a:pPr marL="285750" indent="-285750">
              <a:buFontTx/>
              <a:buChar char="-"/>
            </a:pPr>
            <a:r>
              <a:rPr lang="en-US" sz="1600" dirty="0" smtClean="0">
                <a:ln w="0"/>
                <a:latin typeface="KievitPro-Regular" panose="020B0504030101020102" pitchFamily="34" charset="0"/>
              </a:rPr>
              <a:t>Provide updates in the CPFM newsletter about future parking projects, for example information about when the parking garage will be complete and how many </a:t>
            </a:r>
            <a:r>
              <a:rPr lang="en-US" sz="1600" dirty="0" smtClean="0">
                <a:ln w="0"/>
                <a:latin typeface="KievitPro-Regular" panose="020B0504030101020102" pitchFamily="34" charset="0"/>
              </a:rPr>
              <a:t>spaces</a:t>
            </a:r>
          </a:p>
          <a:p>
            <a:pPr marL="285750" indent="-285750">
              <a:buFontTx/>
              <a:buChar char="-"/>
            </a:pPr>
            <a:r>
              <a:rPr lang="en-US" sz="1600" dirty="0" smtClean="0">
                <a:ln w="0"/>
                <a:latin typeface="KievitPro-Regular" panose="020B0504030101020102" pitchFamily="34" charset="0"/>
              </a:rPr>
              <a:t>Include transportation information on CPFM website</a:t>
            </a:r>
            <a:endParaRPr lang="en-US" sz="1600" dirty="0" smtClean="0">
              <a:ln w="0"/>
              <a:latin typeface="KievitPro-Regular" panose="020B0504030101020102" pitchFamily="34" charset="0"/>
            </a:endParaRPr>
          </a:p>
          <a:p>
            <a:endParaRPr lang="en-US" sz="1600" dirty="0">
              <a:ln w="0"/>
              <a:latin typeface="KievitPro-Regular" panose="020B0504030101020102" pitchFamily="34" charset="0"/>
            </a:endParaRPr>
          </a:p>
          <a:p>
            <a:r>
              <a:rPr lang="en-US" sz="2000" dirty="0" smtClean="0">
                <a:ln w="0"/>
                <a:latin typeface="KievitPro-Regular" panose="020B0504030101020102" pitchFamily="34" charset="0"/>
              </a:rPr>
              <a:t>Medium Term Solutions</a:t>
            </a:r>
          </a:p>
          <a:p>
            <a:pPr marL="285750" indent="-285750">
              <a:buFontTx/>
              <a:buChar char="-"/>
            </a:pPr>
            <a:r>
              <a:rPr lang="en-US" sz="1600" dirty="0" smtClean="0">
                <a:ln w="0"/>
                <a:latin typeface="KievitPro-Regular" panose="020B0504030101020102" pitchFamily="34" charset="0"/>
              </a:rPr>
              <a:t>Ensure new hires are made aware of Transportation Services and options during onboarding</a:t>
            </a:r>
          </a:p>
          <a:p>
            <a:pPr marL="285750" indent="-285750">
              <a:buFontTx/>
              <a:buChar char="-"/>
            </a:pPr>
            <a:r>
              <a:rPr lang="en-US" sz="1600" dirty="0" smtClean="0">
                <a:ln w="0"/>
                <a:latin typeface="KievitPro-Regular" panose="020B0504030101020102" pitchFamily="34" charset="0"/>
              </a:rPr>
              <a:t>Engage with Transportation Services on a regular basis to learn of new transportation options or new information.  Include regular updates to keep CPFM informed of Transportation Services’ priorities and </a:t>
            </a:r>
            <a:r>
              <a:rPr lang="en-US" sz="1600" dirty="0" smtClean="0">
                <a:ln w="0"/>
                <a:latin typeface="KievitPro-Regular" panose="020B0504030101020102" pitchFamily="34" charset="0"/>
              </a:rPr>
              <a:t>information.  Post updates to CPFM newsletter.</a:t>
            </a:r>
            <a:endParaRPr lang="en-US" sz="1600" dirty="0" smtClean="0">
              <a:ln w="0"/>
              <a:latin typeface="KievitPro-Regular" panose="020B0504030101020102" pitchFamily="34" charset="0"/>
            </a:endParaRPr>
          </a:p>
          <a:p>
            <a:endParaRPr lang="en-US" sz="1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KievitPro-Regular" panose="020B050403010102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16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6"/>
          <a:stretch/>
        </p:blipFill>
        <p:spPr>
          <a:xfrm>
            <a:off x="6415314" y="573629"/>
            <a:ext cx="5776686" cy="571910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-1" y="57408"/>
            <a:ext cx="112805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KievitPro-Regular" panose="020B0504030101020102" pitchFamily="34" charset="0"/>
              </a:rPr>
              <a:t>Issue: Need more parking on campus.  Parking not available after 8:30 most </a:t>
            </a:r>
            <a:r>
              <a:rPr lang="en-US" sz="2400" dirty="0" smtClean="0">
                <a:solidFill>
                  <a:schemeClr val="bg1"/>
                </a:solidFill>
                <a:latin typeface="KievitPro-Regular" panose="020B0504030101020102" pitchFamily="34" charset="0"/>
              </a:rPr>
              <a:t>days</a:t>
            </a:r>
            <a:endParaRPr lang="en-US" sz="2400" dirty="0">
              <a:solidFill>
                <a:schemeClr val="bg1"/>
              </a:solidFill>
              <a:latin typeface="KievitPro-Regular" panose="020B0504030101020102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93851" y="899009"/>
            <a:ext cx="6115509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n w="0"/>
                <a:latin typeface="KievitPro-Regular" panose="020B0504030101020102" pitchFamily="34" charset="0"/>
              </a:rPr>
              <a:t>Short Term Solutions</a:t>
            </a:r>
          </a:p>
          <a:p>
            <a:pPr marL="285750" indent="-285750">
              <a:buFontTx/>
              <a:buChar char="-"/>
            </a:pPr>
            <a:r>
              <a:rPr lang="en-US" sz="1600" dirty="0" smtClean="0">
                <a:ln w="0"/>
                <a:latin typeface="KievitPro-Regular" panose="020B0504030101020102" pitchFamily="34" charset="0"/>
              </a:rPr>
              <a:t>Encourage alternate modes of transportation:  bike, bus, walk, etc.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ln w="0"/>
                <a:latin typeface="KievitPro-Regular" panose="020B0504030101020102" pitchFamily="34" charset="0"/>
              </a:rPr>
              <a:t>Encourage use of park and </a:t>
            </a:r>
            <a:r>
              <a:rPr lang="en-US" sz="1600" dirty="0" smtClean="0">
                <a:ln w="0"/>
                <a:latin typeface="KievitPro-Regular" panose="020B0504030101020102" pitchFamily="34" charset="0"/>
              </a:rPr>
              <a:t>ride (or park and walk) </a:t>
            </a:r>
            <a:r>
              <a:rPr lang="en-US" sz="1600" dirty="0">
                <a:ln w="0"/>
                <a:latin typeface="KievitPro-Regular" panose="020B0504030101020102" pitchFamily="34" charset="0"/>
              </a:rPr>
              <a:t>options, for example </a:t>
            </a:r>
            <a:r>
              <a:rPr lang="en-US" sz="1600" dirty="0" err="1" smtClean="0">
                <a:ln w="0"/>
                <a:latin typeface="KievitPro-Regular" panose="020B0504030101020102" pitchFamily="34" charset="0"/>
              </a:rPr>
              <a:t>Autzen</a:t>
            </a:r>
            <a:r>
              <a:rPr lang="en-US" sz="1600" dirty="0" smtClean="0">
                <a:ln w="0"/>
                <a:latin typeface="KievitPro-Regular" panose="020B0504030101020102" pitchFamily="34" charset="0"/>
              </a:rPr>
              <a:t> Stadium parking lot</a:t>
            </a:r>
            <a:endParaRPr lang="en-US" sz="1600" dirty="0">
              <a:ln w="0"/>
              <a:latin typeface="KievitPro-Regular" panose="020B0504030101020102" pitchFamily="34" charset="0"/>
            </a:endParaRPr>
          </a:p>
          <a:p>
            <a:pPr marL="285750" indent="-285750">
              <a:buFontTx/>
              <a:buChar char="-"/>
            </a:pPr>
            <a:endParaRPr lang="en-US" sz="1600" dirty="0" smtClean="0">
              <a:ln w="0"/>
              <a:latin typeface="KievitPro-Regular" panose="020B0504030101020102" pitchFamily="34" charset="0"/>
            </a:endParaRPr>
          </a:p>
          <a:p>
            <a:endParaRPr lang="en-US" sz="1600" dirty="0">
              <a:ln w="0"/>
              <a:latin typeface="KievitPro-Regular" panose="020B0504030101020102" pitchFamily="34" charset="0"/>
            </a:endParaRPr>
          </a:p>
          <a:p>
            <a:r>
              <a:rPr lang="en-US" sz="2000" dirty="0" smtClean="0">
                <a:ln w="0"/>
                <a:latin typeface="KievitPro-Regular" panose="020B0504030101020102" pitchFamily="34" charset="0"/>
              </a:rPr>
              <a:t>Medium Term Solutions</a:t>
            </a:r>
          </a:p>
          <a:p>
            <a:pPr marL="285750" indent="-285750">
              <a:buFontTx/>
              <a:buChar char="-"/>
            </a:pPr>
            <a:r>
              <a:rPr lang="en-US" sz="1600" dirty="0" smtClean="0">
                <a:ln w="0"/>
                <a:latin typeface="KievitPro-Regular" panose="020B0504030101020102" pitchFamily="34" charset="0"/>
              </a:rPr>
              <a:t>Evaluate whether additional parking could be constructed in the Back 40 for CPFM employees</a:t>
            </a:r>
          </a:p>
          <a:p>
            <a:pPr marL="285750" indent="-285750">
              <a:buFontTx/>
              <a:buChar char="-"/>
            </a:pPr>
            <a:endParaRPr lang="en-US" sz="1600" dirty="0" smtClean="0">
              <a:ln w="0"/>
              <a:latin typeface="KievitPro-Regular" panose="020B0504030101020102" pitchFamily="34" charset="0"/>
            </a:endParaRPr>
          </a:p>
          <a:p>
            <a:endParaRPr lang="en-US" sz="1600" dirty="0">
              <a:ln w="0"/>
              <a:latin typeface="KievitPro-Regular" panose="020B0504030101020102" pitchFamily="34" charset="0"/>
            </a:endParaRPr>
          </a:p>
          <a:p>
            <a:r>
              <a:rPr lang="en-US" sz="2000" dirty="0" smtClean="0">
                <a:ln w="0"/>
                <a:latin typeface="KievitPro-Regular" panose="020B0504030101020102" pitchFamily="34" charset="0"/>
              </a:rPr>
              <a:t>Long Term Solutions</a:t>
            </a:r>
          </a:p>
          <a:p>
            <a:pPr marL="285750" indent="-285750">
              <a:buFontTx/>
              <a:buChar char="-"/>
            </a:pPr>
            <a:r>
              <a:rPr lang="en-US" sz="1600" dirty="0" smtClean="0">
                <a:ln w="0"/>
                <a:latin typeface="KievitPro-Regular" panose="020B0504030101020102" pitchFamily="34" charset="0"/>
              </a:rPr>
              <a:t>Support construction of another parking garage, in addition to current project</a:t>
            </a:r>
          </a:p>
          <a:p>
            <a:pPr marL="285750" indent="-285750">
              <a:buFontTx/>
              <a:buChar char="-"/>
            </a:pPr>
            <a:r>
              <a:rPr lang="en-US" sz="1600" dirty="0">
                <a:ln w="0"/>
                <a:latin typeface="KievitPro-Regular" panose="020B0504030101020102" pitchFamily="34" charset="0"/>
              </a:rPr>
              <a:t>Change 901 Franklin lot to be university </a:t>
            </a:r>
            <a:r>
              <a:rPr lang="en-US" sz="1600" dirty="0" smtClean="0">
                <a:ln w="0"/>
                <a:latin typeface="KievitPro-Regular" panose="020B0504030101020102" pitchFamily="34" charset="0"/>
              </a:rPr>
              <a:t>managed instead of </a:t>
            </a:r>
            <a:r>
              <a:rPr lang="en-US" sz="1600" dirty="0" smtClean="0">
                <a:ln w="0"/>
                <a:latin typeface="KievitPro-Regular" panose="020B0504030101020102" pitchFamily="34" charset="0"/>
              </a:rPr>
              <a:t>leased</a:t>
            </a:r>
          </a:p>
          <a:p>
            <a:pPr marL="285750" indent="-285750">
              <a:buFontTx/>
              <a:buChar char="-"/>
            </a:pPr>
            <a:r>
              <a:rPr lang="en-US" sz="1600" dirty="0" smtClean="0">
                <a:ln w="0"/>
                <a:latin typeface="KievitPro-Regular" panose="020B0504030101020102" pitchFamily="34" charset="0"/>
              </a:rPr>
              <a:t>Consider park and ride options with a CPFM shuttle</a:t>
            </a:r>
          </a:p>
          <a:p>
            <a:pPr marL="285750" indent="-285750">
              <a:buFontTx/>
              <a:buChar char="-"/>
            </a:pPr>
            <a:r>
              <a:rPr lang="en-US" sz="1600" dirty="0" smtClean="0">
                <a:ln w="0"/>
                <a:latin typeface="KievitPro-Regular" panose="020B0504030101020102" pitchFamily="34" charset="0"/>
              </a:rPr>
              <a:t>Encourage Transportation Services to establish more park and ride lots along </a:t>
            </a:r>
            <a:r>
              <a:rPr lang="en-US" sz="1600" dirty="0" err="1" smtClean="0">
                <a:ln w="0"/>
                <a:latin typeface="KievitPro-Regular" panose="020B0504030101020102" pitchFamily="34" charset="0"/>
              </a:rPr>
              <a:t>EmX</a:t>
            </a:r>
            <a:r>
              <a:rPr lang="en-US" sz="1600" dirty="0" smtClean="0">
                <a:ln w="0"/>
                <a:latin typeface="KievitPro-Regular" panose="020B0504030101020102" pitchFamily="34" charset="0"/>
              </a:rPr>
              <a:t> or bus routes, for example UO motor pool, West Eugene, Springfield, South Eugene, etc.</a:t>
            </a:r>
            <a:endParaRPr lang="en-US" sz="1600" dirty="0" smtClean="0">
              <a:ln w="0"/>
              <a:latin typeface="KievitPro-Regular" panose="020B0504030101020102" pitchFamily="34" charset="0"/>
            </a:endParaRPr>
          </a:p>
          <a:p>
            <a:pPr marL="285750" indent="-285750">
              <a:buFontTx/>
              <a:buChar char="-"/>
            </a:pPr>
            <a:endParaRPr lang="en-US" sz="1600" dirty="0" smtClean="0">
              <a:ln w="0"/>
              <a:latin typeface="KievitPro-Regular" panose="020B050403010102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144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1" y="57407"/>
            <a:ext cx="8200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KievitPro-Regular" panose="020B0504030101020102" pitchFamily="34" charset="0"/>
              </a:rPr>
              <a:t>Issue: Safety concerns walking to/from </a:t>
            </a:r>
            <a:r>
              <a:rPr lang="en-US" sz="2400" dirty="0" err="1" smtClean="0">
                <a:solidFill>
                  <a:schemeClr val="bg1"/>
                </a:solidFill>
                <a:latin typeface="KievitPro-Regular" panose="020B0504030101020102" pitchFamily="34" charset="0"/>
              </a:rPr>
              <a:t>Autzen</a:t>
            </a:r>
            <a:r>
              <a:rPr lang="en-US" sz="2400" dirty="0" smtClean="0">
                <a:solidFill>
                  <a:schemeClr val="bg1"/>
                </a:solidFill>
                <a:latin typeface="KievitPro-Regular" panose="020B0504030101020102" pitchFamily="34" charset="0"/>
              </a:rPr>
              <a:t> parking lot</a:t>
            </a:r>
            <a:endParaRPr lang="en-US" sz="2400" dirty="0">
              <a:solidFill>
                <a:schemeClr val="bg1"/>
              </a:solidFill>
              <a:latin typeface="KievitPro-Regular" panose="020B0504030101020102" pitchFamily="34" charset="0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59" r="-199"/>
          <a:stretch/>
        </p:blipFill>
        <p:spPr>
          <a:xfrm>
            <a:off x="6705600" y="565265"/>
            <a:ext cx="5501903" cy="572747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75289" y="756782"/>
            <a:ext cx="6486767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n w="0"/>
                <a:latin typeface="KievitPro-Regular" panose="020B0504030101020102" pitchFamily="34" charset="0"/>
              </a:rPr>
              <a:t>Short Term Solutions</a:t>
            </a:r>
          </a:p>
          <a:p>
            <a:pPr marL="285750" indent="-285750">
              <a:buFontTx/>
              <a:buChar char="-"/>
            </a:pPr>
            <a:r>
              <a:rPr lang="en-US" sz="1600" dirty="0" smtClean="0">
                <a:ln w="0"/>
                <a:latin typeface="KievitPro-Regular" panose="020B0504030101020102" pitchFamily="34" charset="0"/>
              </a:rPr>
              <a:t>Coordinate with UOPD to have security staff </a:t>
            </a:r>
            <a:r>
              <a:rPr lang="en-US" sz="1600" dirty="0" smtClean="0">
                <a:ln w="0"/>
                <a:latin typeface="KievitPro-Regular" panose="020B0504030101020102" pitchFamily="34" charset="0"/>
              </a:rPr>
              <a:t>establish </a:t>
            </a:r>
            <a:r>
              <a:rPr lang="en-US" sz="1600" dirty="0" smtClean="0">
                <a:ln w="0"/>
                <a:latin typeface="KievitPro-Regular" panose="020B0504030101020102" pitchFamily="34" charset="0"/>
              </a:rPr>
              <a:t>a planned time to walk </a:t>
            </a:r>
            <a:r>
              <a:rPr lang="en-US" sz="1600" dirty="0" smtClean="0">
                <a:ln w="0"/>
                <a:latin typeface="KievitPro-Regular" panose="020B0504030101020102" pitchFamily="34" charset="0"/>
              </a:rPr>
              <a:t>to/from </a:t>
            </a:r>
            <a:r>
              <a:rPr lang="en-US" sz="1600" dirty="0" err="1" smtClean="0">
                <a:ln w="0"/>
                <a:latin typeface="KievitPro-Regular" panose="020B0504030101020102" pitchFamily="34" charset="0"/>
              </a:rPr>
              <a:t>Autzen</a:t>
            </a:r>
            <a:r>
              <a:rPr lang="en-US" sz="1600" dirty="0" smtClean="0">
                <a:ln w="0"/>
                <a:latin typeface="KievitPro-Regular" panose="020B0504030101020102" pitchFamily="34" charset="0"/>
              </a:rPr>
              <a:t> </a:t>
            </a:r>
            <a:r>
              <a:rPr lang="en-US" sz="1600" dirty="0" smtClean="0">
                <a:ln w="0"/>
                <a:latin typeface="KievitPro-Regular" panose="020B0504030101020102" pitchFamily="34" charset="0"/>
              </a:rPr>
              <a:t>at </a:t>
            </a:r>
            <a:r>
              <a:rPr lang="en-US" sz="1600" dirty="0" smtClean="0">
                <a:ln w="0"/>
                <a:latin typeface="KievitPro-Regular" panose="020B0504030101020102" pitchFamily="34" charset="0"/>
              </a:rPr>
              <a:t>common commute times</a:t>
            </a:r>
          </a:p>
          <a:p>
            <a:pPr marL="285750" indent="-285750">
              <a:buFontTx/>
              <a:buChar char="-"/>
            </a:pPr>
            <a:r>
              <a:rPr lang="en-US" sz="1600" dirty="0" smtClean="0">
                <a:ln w="0"/>
                <a:latin typeface="KievitPro-Regular" panose="020B0504030101020102" pitchFamily="34" charset="0"/>
              </a:rPr>
              <a:t>Encourage CPFM </a:t>
            </a:r>
            <a:r>
              <a:rPr lang="en-US" sz="1600" dirty="0" smtClean="0">
                <a:ln w="0"/>
                <a:latin typeface="KievitPro-Regular" panose="020B0504030101020102" pitchFamily="34" charset="0"/>
              </a:rPr>
              <a:t>employees </a:t>
            </a:r>
            <a:r>
              <a:rPr lang="en-US" sz="1600" dirty="0" smtClean="0">
                <a:ln w="0"/>
                <a:latin typeface="KievitPro-Regular" panose="020B0504030101020102" pitchFamily="34" charset="0"/>
              </a:rPr>
              <a:t>to </a:t>
            </a:r>
            <a:r>
              <a:rPr lang="en-US" sz="1600" dirty="0" smtClean="0">
                <a:ln w="0"/>
                <a:latin typeface="KievitPro-Regular" panose="020B0504030101020102" pitchFamily="34" charset="0"/>
              </a:rPr>
              <a:t>arrange groups to walk together.  Explore how MS Teams could help </a:t>
            </a:r>
            <a:r>
              <a:rPr lang="en-US" sz="1600" dirty="0" smtClean="0">
                <a:ln w="0"/>
                <a:latin typeface="KievitPro-Regular" panose="020B0504030101020102" pitchFamily="34" charset="0"/>
              </a:rPr>
              <a:t>facilitate groups.</a:t>
            </a:r>
            <a:endParaRPr lang="en-US" sz="1600" dirty="0" smtClean="0">
              <a:ln w="0"/>
              <a:latin typeface="KievitPro-Regular" panose="020B0504030101020102" pitchFamily="34" charset="0"/>
            </a:endParaRPr>
          </a:p>
          <a:p>
            <a:endParaRPr lang="en-US" sz="1600" dirty="0">
              <a:ln w="0"/>
              <a:latin typeface="KievitPro-Regular" panose="020B0504030101020102" pitchFamily="34" charset="0"/>
            </a:endParaRPr>
          </a:p>
          <a:p>
            <a:r>
              <a:rPr lang="en-US" sz="2000" dirty="0" smtClean="0">
                <a:ln w="0"/>
                <a:latin typeface="KievitPro-Regular" panose="020B0504030101020102" pitchFamily="34" charset="0"/>
              </a:rPr>
              <a:t>Medium Term Solutions</a:t>
            </a:r>
          </a:p>
          <a:p>
            <a:pPr marL="285750" indent="-285750">
              <a:buFontTx/>
              <a:buChar char="-"/>
            </a:pPr>
            <a:r>
              <a:rPr lang="en-US" sz="1600" dirty="0" smtClean="0">
                <a:ln w="0"/>
                <a:latin typeface="KievitPro-Regular" panose="020B0504030101020102" pitchFamily="34" charset="0"/>
              </a:rPr>
              <a:t>Consider CPFM having our own van/shuttle pick up </a:t>
            </a:r>
            <a:r>
              <a:rPr lang="en-US" sz="1600" dirty="0" smtClean="0">
                <a:ln w="0"/>
                <a:latin typeface="KievitPro-Regular" panose="020B0504030101020102" pitchFamily="34" charset="0"/>
              </a:rPr>
              <a:t>employees </a:t>
            </a:r>
            <a:r>
              <a:rPr lang="en-US" sz="1600" dirty="0" smtClean="0">
                <a:ln w="0"/>
                <a:latin typeface="KievitPro-Regular" panose="020B0504030101020102" pitchFamily="34" charset="0"/>
              </a:rPr>
              <a:t>at </a:t>
            </a:r>
            <a:r>
              <a:rPr lang="en-US" sz="1600" dirty="0" err="1" smtClean="0">
                <a:ln w="0"/>
                <a:latin typeface="KievitPro-Regular" panose="020B0504030101020102" pitchFamily="34" charset="0"/>
              </a:rPr>
              <a:t>Autzen</a:t>
            </a:r>
            <a:r>
              <a:rPr lang="en-US" sz="1600" dirty="0" smtClean="0">
                <a:ln w="0"/>
                <a:latin typeface="KievitPro-Regular" panose="020B0504030101020102" pitchFamily="34" charset="0"/>
              </a:rPr>
              <a:t> park to promote use (versus riding the bus)</a:t>
            </a:r>
            <a:endParaRPr lang="en-US" sz="1600" dirty="0" smtClean="0">
              <a:ln w="0"/>
              <a:latin typeface="KievitPro-Regular" panose="020B0504030101020102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1600" dirty="0" smtClean="0">
                <a:ln w="0"/>
                <a:latin typeface="KievitPro-Regular" panose="020B0504030101020102" pitchFamily="34" charset="0"/>
              </a:rPr>
              <a:t>Hire a bike </a:t>
            </a:r>
            <a:r>
              <a:rPr lang="en-US" sz="1600" dirty="0" smtClean="0">
                <a:ln w="0"/>
                <a:latin typeface="KievitPro-Regular" panose="020B0504030101020102" pitchFamily="34" charset="0"/>
              </a:rPr>
              <a:t>valet or </a:t>
            </a:r>
            <a:r>
              <a:rPr lang="en-US" sz="1600" dirty="0" err="1" smtClean="0">
                <a:ln w="0"/>
                <a:latin typeface="KievitPro-Regular" panose="020B0504030101020102" pitchFamily="34" charset="0"/>
              </a:rPr>
              <a:t>pedicab</a:t>
            </a:r>
            <a:r>
              <a:rPr lang="en-US" sz="1600" dirty="0" smtClean="0">
                <a:ln w="0"/>
                <a:latin typeface="KievitPro-Regular" panose="020B0504030101020102" pitchFamily="34" charset="0"/>
              </a:rPr>
              <a:t> </a:t>
            </a:r>
            <a:r>
              <a:rPr lang="en-US" sz="1600" dirty="0" smtClean="0">
                <a:ln w="0"/>
                <a:latin typeface="KievitPro-Regular" panose="020B0504030101020102" pitchFamily="34" charset="0"/>
              </a:rPr>
              <a:t>to promote parking at </a:t>
            </a:r>
            <a:r>
              <a:rPr lang="en-US" sz="1600" dirty="0" err="1" smtClean="0">
                <a:ln w="0"/>
                <a:latin typeface="KievitPro-Regular" panose="020B0504030101020102" pitchFamily="34" charset="0"/>
              </a:rPr>
              <a:t>Autzen</a:t>
            </a:r>
            <a:endParaRPr lang="en-US" sz="1600" dirty="0" smtClean="0">
              <a:ln w="0"/>
              <a:latin typeface="KievitPro-Regular" panose="020B0504030101020102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1600" dirty="0" smtClean="0">
                <a:ln w="0"/>
                <a:latin typeface="KievitPro-Regular" panose="020B0504030101020102" pitchFamily="34" charset="0"/>
              </a:rPr>
              <a:t>Encourage </a:t>
            </a:r>
            <a:r>
              <a:rPr lang="en-US" sz="1600" dirty="0" err="1" smtClean="0">
                <a:ln w="0"/>
                <a:latin typeface="KievitPro-Regular" panose="020B0504030101020102" pitchFamily="34" charset="0"/>
              </a:rPr>
              <a:t>PeaceHealth</a:t>
            </a:r>
            <a:r>
              <a:rPr lang="en-US" sz="1600" dirty="0" smtClean="0">
                <a:ln w="0"/>
                <a:latin typeface="KievitPro-Regular" panose="020B0504030101020102" pitchFamily="34" charset="0"/>
              </a:rPr>
              <a:t> Rides to locate bikes at </a:t>
            </a:r>
            <a:r>
              <a:rPr lang="en-US" sz="1600" dirty="0" err="1" smtClean="0">
                <a:ln w="0"/>
                <a:latin typeface="KievitPro-Regular" panose="020B0504030101020102" pitchFamily="34" charset="0"/>
              </a:rPr>
              <a:t>Autzen</a:t>
            </a:r>
            <a:r>
              <a:rPr lang="en-US" sz="1600" dirty="0" smtClean="0">
                <a:ln w="0"/>
                <a:latin typeface="KievitPro-Regular" panose="020B0504030101020102" pitchFamily="34" charset="0"/>
              </a:rPr>
              <a:t> (future scooters?)</a:t>
            </a:r>
            <a:endParaRPr lang="en-US" sz="1600" dirty="0" smtClean="0">
              <a:ln w="0"/>
              <a:latin typeface="KievitPro-Regular" panose="020B0504030101020102" pitchFamily="34" charset="0"/>
            </a:endParaRPr>
          </a:p>
          <a:p>
            <a:endParaRPr lang="en-US" sz="1600" dirty="0">
              <a:ln w="0"/>
              <a:latin typeface="KievitPro-Regular" panose="020B0504030101020102" pitchFamily="34" charset="0"/>
            </a:endParaRPr>
          </a:p>
          <a:p>
            <a:r>
              <a:rPr lang="en-US" sz="2000" dirty="0" smtClean="0">
                <a:ln w="0"/>
                <a:latin typeface="KievitPro-Regular" panose="020B0504030101020102" pitchFamily="34" charset="0"/>
              </a:rPr>
              <a:t>Long Term Solutions</a:t>
            </a:r>
          </a:p>
          <a:p>
            <a:pPr marL="285750" indent="-285750">
              <a:buFontTx/>
              <a:buChar char="-"/>
            </a:pPr>
            <a:r>
              <a:rPr lang="en-US" sz="1600" dirty="0" smtClean="0">
                <a:ln w="0"/>
                <a:latin typeface="KievitPro-Regular" panose="020B0504030101020102" pitchFamily="34" charset="0"/>
              </a:rPr>
              <a:t>CPFM to support discussions with City to allow </a:t>
            </a:r>
            <a:r>
              <a:rPr lang="en-US" sz="1600" dirty="0" smtClean="0">
                <a:ln w="0"/>
                <a:latin typeface="KievitPro-Regular" panose="020B0504030101020102" pitchFamily="34" charset="0"/>
              </a:rPr>
              <a:t>potential golf </a:t>
            </a:r>
            <a:r>
              <a:rPr lang="en-US" sz="1600" dirty="0" smtClean="0">
                <a:ln w="0"/>
                <a:latin typeface="KievitPro-Regular" panose="020B0504030101020102" pitchFamily="34" charset="0"/>
              </a:rPr>
              <a:t>cart shuttle on path system</a:t>
            </a:r>
          </a:p>
          <a:p>
            <a:pPr marL="285750" indent="-285750">
              <a:buFontTx/>
              <a:buChar char="-"/>
            </a:pPr>
            <a:r>
              <a:rPr lang="en-US" sz="1600" dirty="0" smtClean="0">
                <a:ln w="0"/>
                <a:latin typeface="KievitPro-Regular" panose="020B0504030101020102" pitchFamily="34" charset="0"/>
              </a:rPr>
              <a:t>Install emergency phones along path</a:t>
            </a:r>
            <a:endParaRPr lang="en-US" sz="1600" dirty="0">
              <a:ln w="0"/>
              <a:latin typeface="KievitPro-Regular" panose="020B050403010102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7884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3" t="10185" r="19242" b="6412"/>
          <a:stretch/>
        </p:blipFill>
        <p:spPr>
          <a:xfrm>
            <a:off x="5043878" y="570945"/>
            <a:ext cx="7148122" cy="57197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1" y="57408"/>
            <a:ext cx="119663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KievitPro-Regular" panose="020B0504030101020102" pitchFamily="34" charset="0"/>
              </a:rPr>
              <a:t>Issue: Encourage use of alternate means of transportation other than single occupancy cars</a:t>
            </a:r>
            <a:endParaRPr lang="en-US" sz="2400" dirty="0">
              <a:solidFill>
                <a:schemeClr val="bg1"/>
              </a:solidFill>
              <a:latin typeface="KievitPro-Regular" panose="020B0504030101020102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6330" y="853171"/>
            <a:ext cx="489754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n w="0"/>
                <a:latin typeface="KievitPro-Regular" panose="020B0504030101020102" pitchFamily="34" charset="0"/>
              </a:rPr>
              <a:t>Medium Term Solutions</a:t>
            </a:r>
          </a:p>
          <a:p>
            <a:pPr marL="285750" indent="-285750">
              <a:buFontTx/>
              <a:buChar char="-"/>
            </a:pPr>
            <a:r>
              <a:rPr lang="en-US" sz="1600" dirty="0" smtClean="0">
                <a:ln w="0"/>
                <a:latin typeface="KievitPro-Regular" panose="020B0504030101020102" pitchFamily="34" charset="0"/>
              </a:rPr>
              <a:t>Consider incentives to bike, walk, bus, or car pool.  Could be a quarterly raffle for a duck store gift card or something </a:t>
            </a:r>
            <a:r>
              <a:rPr lang="en-US" sz="1600" dirty="0" smtClean="0">
                <a:ln w="0"/>
                <a:latin typeface="KievitPro-Regular" panose="020B0504030101020102" pitchFamily="34" charset="0"/>
              </a:rPr>
              <a:t>similar</a:t>
            </a:r>
          </a:p>
          <a:p>
            <a:pPr marL="285750" indent="-285750">
              <a:buFontTx/>
              <a:buChar char="-"/>
            </a:pPr>
            <a:r>
              <a:rPr lang="en-US" sz="1600" dirty="0" smtClean="0">
                <a:ln w="0"/>
                <a:latin typeface="KievitPro-Regular" panose="020B0504030101020102" pitchFamily="34" charset="0"/>
              </a:rPr>
              <a:t>Add carpool spaces “behind the fence”</a:t>
            </a:r>
          </a:p>
          <a:p>
            <a:pPr marL="285750" indent="-285750">
              <a:buFontTx/>
              <a:buChar char="-"/>
            </a:pPr>
            <a:r>
              <a:rPr lang="en-US" sz="1600" dirty="0" smtClean="0">
                <a:ln w="0"/>
                <a:latin typeface="KievitPro-Regular" panose="020B0504030101020102" pitchFamily="34" charset="0"/>
              </a:rPr>
              <a:t>Request converting a couple spaces to “carpool” in Lot 2</a:t>
            </a:r>
            <a:endParaRPr lang="en-US" sz="1600" dirty="0" smtClean="0">
              <a:ln w="0"/>
              <a:latin typeface="KievitPro-Regular" panose="020B0504030101020102" pitchFamily="34" charset="0"/>
            </a:endParaRPr>
          </a:p>
          <a:p>
            <a:endParaRPr lang="en-US" sz="1600" dirty="0">
              <a:ln w="0"/>
              <a:latin typeface="KievitPro-Regular" panose="020B0504030101020102" pitchFamily="34" charset="0"/>
            </a:endParaRPr>
          </a:p>
          <a:p>
            <a:r>
              <a:rPr lang="en-US" sz="2000" dirty="0" smtClean="0">
                <a:ln w="0"/>
                <a:latin typeface="KievitPro-Regular" panose="020B0504030101020102" pitchFamily="34" charset="0"/>
              </a:rPr>
              <a:t>Long Term </a:t>
            </a:r>
            <a:r>
              <a:rPr lang="en-US" sz="2000" dirty="0" smtClean="0">
                <a:ln w="0"/>
                <a:latin typeface="KievitPro-Regular" panose="020B0504030101020102" pitchFamily="34" charset="0"/>
              </a:rPr>
              <a:t>Solutions </a:t>
            </a:r>
          </a:p>
          <a:p>
            <a:r>
              <a:rPr lang="en-US" sz="1600" dirty="0" smtClean="0">
                <a:ln w="0"/>
                <a:latin typeface="KievitPro-Regular" panose="020B0504030101020102" pitchFamily="34" charset="0"/>
              </a:rPr>
              <a:t>(Consider </a:t>
            </a:r>
            <a:r>
              <a:rPr lang="en-US" sz="1600" dirty="0">
                <a:ln w="0"/>
                <a:latin typeface="KievitPro-Regular" panose="020B0504030101020102" pitchFamily="34" charset="0"/>
              </a:rPr>
              <a:t>partnerships with Bike Program and Transportation </a:t>
            </a:r>
            <a:r>
              <a:rPr lang="en-US" sz="1600" dirty="0" smtClean="0">
                <a:ln w="0"/>
                <a:latin typeface="KievitPro-Regular" panose="020B0504030101020102" pitchFamily="34" charset="0"/>
              </a:rPr>
              <a:t>Services)</a:t>
            </a:r>
            <a:endParaRPr lang="en-US" sz="1600" dirty="0">
              <a:ln w="0"/>
              <a:latin typeface="KievitPro-Regular" panose="020B0504030101020102" pitchFamily="34" charset="0"/>
            </a:endParaRPr>
          </a:p>
          <a:p>
            <a:endParaRPr lang="en-US" sz="2000" dirty="0" smtClean="0">
              <a:ln w="0"/>
              <a:latin typeface="KievitPro-Regular" panose="020B0504030101020102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1600" dirty="0" smtClean="0">
                <a:ln w="0"/>
                <a:latin typeface="KievitPro-Regular" panose="020B0504030101020102" pitchFamily="34" charset="0"/>
              </a:rPr>
              <a:t>Support bike fix-it days where CPFM could partner with local mechanics to tune up bikes for employees who ride to work. </a:t>
            </a:r>
            <a:r>
              <a:rPr lang="en-US" sz="1600" dirty="0" smtClean="0">
                <a:ln w="0"/>
                <a:latin typeface="KievitPro-Regular" panose="020B0504030101020102" pitchFamily="34" charset="0"/>
              </a:rPr>
              <a:t>Support </a:t>
            </a:r>
            <a:r>
              <a:rPr lang="en-US" sz="1600" dirty="0" smtClean="0">
                <a:ln w="0"/>
                <a:latin typeface="KievitPro-Regular" panose="020B0504030101020102" pitchFamily="34" charset="0"/>
              </a:rPr>
              <a:t>having a permanent bike mechanic </a:t>
            </a:r>
            <a:r>
              <a:rPr lang="en-US" sz="1600" dirty="0" smtClean="0">
                <a:ln w="0"/>
                <a:latin typeface="KievitPro-Regular" panose="020B0504030101020102" pitchFamily="34" charset="0"/>
              </a:rPr>
              <a:t>and secure storage area (broader campus approach)</a:t>
            </a:r>
            <a:endParaRPr lang="en-US" sz="1600" dirty="0" smtClean="0">
              <a:ln w="0"/>
              <a:latin typeface="KievitPro-Regular" panose="020B0504030101020102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sz="1600" dirty="0" smtClean="0">
                <a:ln w="0"/>
                <a:latin typeface="KievitPro-Regular" panose="020B0504030101020102" pitchFamily="34" charset="0"/>
              </a:rPr>
              <a:t>Encourage groups of people travelling from similar locations to car pool</a:t>
            </a:r>
            <a:endParaRPr lang="en-US" sz="1600" dirty="0">
              <a:ln w="0"/>
              <a:latin typeface="KievitPro-Regular" panose="020B050403010102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920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3"/>
          <a:stretch/>
        </p:blipFill>
        <p:spPr>
          <a:xfrm>
            <a:off x="4570325" y="573629"/>
            <a:ext cx="7621675" cy="571342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1" y="57407"/>
            <a:ext cx="72263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KievitPro-Regular" panose="020B0504030101020102" pitchFamily="34" charset="0"/>
              </a:rPr>
              <a:t>Issue: No </a:t>
            </a:r>
            <a:r>
              <a:rPr lang="en-US" sz="2400" dirty="0" smtClean="0">
                <a:solidFill>
                  <a:schemeClr val="bg1"/>
                </a:solidFill>
                <a:latin typeface="KievitPro-Regular" panose="020B0504030101020102" pitchFamily="34" charset="0"/>
              </a:rPr>
              <a:t>information </a:t>
            </a:r>
            <a:r>
              <a:rPr lang="en-US" sz="2400" dirty="0" smtClean="0">
                <a:solidFill>
                  <a:schemeClr val="bg1"/>
                </a:solidFill>
                <a:latin typeface="KievitPro-Regular" panose="020B0504030101020102" pitchFamily="34" charset="0"/>
              </a:rPr>
              <a:t>on how CPFM staff </a:t>
            </a:r>
            <a:r>
              <a:rPr lang="en-US" sz="2400" dirty="0" smtClean="0">
                <a:solidFill>
                  <a:schemeClr val="bg1"/>
                </a:solidFill>
                <a:latin typeface="KievitPro-Regular" panose="020B0504030101020102" pitchFamily="34" charset="0"/>
              </a:rPr>
              <a:t>get </a:t>
            </a:r>
            <a:r>
              <a:rPr lang="en-US" sz="2400" dirty="0" smtClean="0">
                <a:solidFill>
                  <a:schemeClr val="bg1"/>
                </a:solidFill>
                <a:latin typeface="KievitPro-Regular" panose="020B0504030101020102" pitchFamily="34" charset="0"/>
              </a:rPr>
              <a:t>to work</a:t>
            </a:r>
            <a:endParaRPr lang="en-US" sz="2400" dirty="0">
              <a:solidFill>
                <a:schemeClr val="bg1"/>
              </a:solidFill>
              <a:latin typeface="KievitPro-Regular" panose="020B0504030101020102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5290" y="756782"/>
            <a:ext cx="424431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n w="0"/>
                <a:latin typeface="KievitPro-Regular" panose="020B0504030101020102" pitchFamily="34" charset="0"/>
              </a:rPr>
              <a:t>Short Term Solutions</a:t>
            </a:r>
          </a:p>
          <a:p>
            <a:pPr marL="285750" indent="-285750">
              <a:buFontTx/>
              <a:buChar char="-"/>
            </a:pPr>
            <a:r>
              <a:rPr lang="en-US" sz="1600" dirty="0" smtClean="0">
                <a:ln w="0"/>
                <a:latin typeface="KievitPro-Regular" panose="020B0504030101020102" pitchFamily="34" charset="0"/>
              </a:rPr>
              <a:t>Send a survey to all CPFM employees to learn how people get to </a:t>
            </a:r>
            <a:r>
              <a:rPr lang="en-US" sz="1600" dirty="0" smtClean="0">
                <a:ln w="0"/>
                <a:latin typeface="KievitPro-Regular" panose="020B0504030101020102" pitchFamily="34" charset="0"/>
              </a:rPr>
              <a:t>work to </a:t>
            </a:r>
            <a:r>
              <a:rPr lang="en-US" sz="1600" dirty="0" smtClean="0">
                <a:ln w="0"/>
                <a:latin typeface="KievitPro-Regular" panose="020B0504030101020102" pitchFamily="34" charset="0"/>
              </a:rPr>
              <a:t>establish a baseline to evaluate </a:t>
            </a:r>
            <a:r>
              <a:rPr lang="en-US" sz="1600" dirty="0" smtClean="0">
                <a:ln w="0"/>
                <a:latin typeface="KievitPro-Regular" panose="020B0504030101020102" pitchFamily="34" charset="0"/>
              </a:rPr>
              <a:t>change </a:t>
            </a:r>
            <a:r>
              <a:rPr lang="en-US" sz="1600" dirty="0" smtClean="0">
                <a:ln w="0"/>
                <a:latin typeface="KievitPro-Regular" panose="020B0504030101020102" pitchFamily="34" charset="0"/>
              </a:rPr>
              <a:t>and learn the types of </a:t>
            </a:r>
            <a:r>
              <a:rPr lang="en-US" sz="1600" dirty="0" smtClean="0">
                <a:ln w="0"/>
                <a:latin typeface="KievitPro-Regular" panose="020B0504030101020102" pitchFamily="34" charset="0"/>
              </a:rPr>
              <a:t>transportation solutions </a:t>
            </a:r>
            <a:r>
              <a:rPr lang="en-US" sz="1600" dirty="0" smtClean="0">
                <a:ln w="0"/>
                <a:latin typeface="KievitPro-Regular" panose="020B0504030101020102" pitchFamily="34" charset="0"/>
              </a:rPr>
              <a:t>that are of interest</a:t>
            </a:r>
            <a:endParaRPr lang="en-US" sz="1600" dirty="0">
              <a:ln w="0"/>
              <a:latin typeface="KievitPro-Regular" panose="020B050403010102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9462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0" r="3872" b="495"/>
          <a:stretch/>
        </p:blipFill>
        <p:spPr>
          <a:xfrm>
            <a:off x="3934697" y="590668"/>
            <a:ext cx="8286332" cy="569654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1" y="57407"/>
            <a:ext cx="100076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KievitPro-Regular" panose="020B0504030101020102" pitchFamily="34" charset="0"/>
              </a:rPr>
              <a:t>Issue: Looking for </a:t>
            </a:r>
            <a:r>
              <a:rPr lang="en-US" sz="2400" dirty="0" smtClean="0">
                <a:solidFill>
                  <a:schemeClr val="bg1"/>
                </a:solidFill>
                <a:latin typeface="KievitPro-Regular" panose="020B0504030101020102" pitchFamily="34" charset="0"/>
              </a:rPr>
              <a:t>parking </a:t>
            </a:r>
            <a:r>
              <a:rPr lang="en-US" sz="2400" dirty="0" smtClean="0">
                <a:solidFill>
                  <a:schemeClr val="bg1"/>
                </a:solidFill>
                <a:latin typeface="KievitPro-Regular" panose="020B0504030101020102" pitchFamily="34" charset="0"/>
              </a:rPr>
              <a:t>is a waste of time/gas and causes frustration </a:t>
            </a:r>
            <a:endParaRPr lang="en-US" sz="2400" dirty="0">
              <a:solidFill>
                <a:schemeClr val="bg1"/>
              </a:solidFill>
              <a:latin typeface="KievitPro-Regular" panose="020B0504030101020102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5290" y="756782"/>
            <a:ext cx="358391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n w="0"/>
                <a:latin typeface="KievitPro-Regular" panose="020B0504030101020102" pitchFamily="34" charset="0"/>
              </a:rPr>
              <a:t>Medium Term</a:t>
            </a:r>
          </a:p>
          <a:p>
            <a:pPr marL="342900" indent="-342900">
              <a:buFontTx/>
              <a:buChar char="-"/>
            </a:pPr>
            <a:r>
              <a:rPr lang="en-US" sz="1600" dirty="0" smtClean="0">
                <a:ln w="0"/>
                <a:latin typeface="KievitPro-Regular" panose="020B0504030101020102" pitchFamily="34" charset="0"/>
              </a:rPr>
              <a:t>Support parking counters at parking garages (may already be considered by TS)</a:t>
            </a:r>
          </a:p>
          <a:p>
            <a:endParaRPr lang="en-US" sz="2000" dirty="0" smtClean="0">
              <a:ln w="0"/>
              <a:latin typeface="KievitPro-Regular" panose="020B0504030101020102" pitchFamily="34" charset="0"/>
            </a:endParaRPr>
          </a:p>
          <a:p>
            <a:endParaRPr lang="en-US" sz="2000" dirty="0">
              <a:ln w="0"/>
              <a:latin typeface="KievitPro-Regular" panose="020B0504030101020102" pitchFamily="34" charset="0"/>
            </a:endParaRPr>
          </a:p>
          <a:p>
            <a:r>
              <a:rPr lang="en-US" sz="2000" dirty="0" smtClean="0">
                <a:ln w="0"/>
                <a:latin typeface="KievitPro-Regular" panose="020B0504030101020102" pitchFamily="34" charset="0"/>
              </a:rPr>
              <a:t>Long </a:t>
            </a:r>
            <a:r>
              <a:rPr lang="en-US" sz="2000" dirty="0" smtClean="0">
                <a:ln w="0"/>
                <a:latin typeface="KievitPro-Regular" panose="020B0504030101020102" pitchFamily="34" charset="0"/>
              </a:rPr>
              <a:t>Term Solutions</a:t>
            </a:r>
          </a:p>
          <a:p>
            <a:pPr marL="285750" indent="-285750">
              <a:buFontTx/>
              <a:buChar char="-"/>
            </a:pPr>
            <a:r>
              <a:rPr lang="en-US" sz="1600" dirty="0" smtClean="0">
                <a:ln w="0"/>
                <a:latin typeface="KievitPro-Regular" panose="020B0504030101020102" pitchFamily="34" charset="0"/>
              </a:rPr>
              <a:t>Support efforts by Transportation Services to implement real time parking data showing available </a:t>
            </a:r>
            <a:r>
              <a:rPr lang="en-US" sz="1600" dirty="0" smtClean="0">
                <a:ln w="0"/>
                <a:latin typeface="KievitPro-Regular" panose="020B0504030101020102" pitchFamily="34" charset="0"/>
              </a:rPr>
              <a:t>parking </a:t>
            </a:r>
            <a:endParaRPr lang="en-US" sz="1600" dirty="0">
              <a:ln w="0"/>
              <a:latin typeface="KievitPro-Regular" panose="020B050403010102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352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341</TotalTime>
  <Words>649</Words>
  <Application>Microsoft Office PowerPoint</Application>
  <PresentationFormat>Widescreen</PresentationFormat>
  <Paragraphs>67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KievitPro-Regular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University of Oregon - Campus Operations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Rihana Barrera</dc:creator>
  <cp:lastModifiedBy>Aaron Olsen</cp:lastModifiedBy>
  <cp:revision>40</cp:revision>
  <dcterms:created xsi:type="dcterms:W3CDTF">2020-03-03T17:58:35Z</dcterms:created>
  <dcterms:modified xsi:type="dcterms:W3CDTF">2020-03-09T23:17:13Z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-472355783</vt:i4>
  </property>
  <property fmtid="{D5CDD505-2E9C-101B-9397-08002B2CF9AE}" pid="3" name="_NewReviewCycle">
    <vt:lpwstr/>
  </property>
  <property fmtid="{D5CDD505-2E9C-101B-9397-08002B2CF9AE}" pid="4" name="_EmailSubject">
    <vt:lpwstr>Parking Presentation</vt:lpwstr>
  </property>
  <property fmtid="{D5CDD505-2E9C-101B-9397-08002B2CF9AE}" pid="5" name="_AuthorEmail">
    <vt:lpwstr>aaolsen@uoregon.edu</vt:lpwstr>
  </property>
  <property fmtid="{D5CDD505-2E9C-101B-9397-08002B2CF9AE}" pid="6" name="_AuthorEmailDisplayName">
    <vt:lpwstr>Aaron Olsen</vt:lpwstr>
  </property>
</Properties>
</file>