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57" r:id="rId3"/>
    <p:sldId id="258" r:id="rId4"/>
    <p:sldId id="266" r:id="rId5"/>
    <p:sldId id="261" r:id="rId6"/>
    <p:sldId id="263" r:id="rId7"/>
    <p:sldId id="264" r:id="rId8"/>
    <p:sldId id="259" r:id="rId9"/>
    <p:sldId id="260" r:id="rId10"/>
    <p:sldId id="269" r:id="rId11"/>
    <p:sldId id="270" r:id="rId12"/>
    <p:sldId id="271" r:id="rId13"/>
    <p:sldId id="272" r:id="rId14"/>
    <p:sldId id="274" r:id="rId15"/>
    <p:sldId id="275" r:id="rId16"/>
    <p:sldId id="267" r:id="rId17"/>
    <p:sldId id="268" r:id="rId18"/>
    <p:sldId id="273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4F6D8-CB57-46B3-98E1-4A31F5CB90D7}" v="1" dt="2026-10-20T17:27:46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6998" autoAdjust="0"/>
  </p:normalViewPr>
  <p:slideViewPr>
    <p:cSldViewPr snapToGrid="0">
      <p:cViewPr varScale="1">
        <p:scale>
          <a:sx n="68" d="100"/>
          <a:sy n="68" d="100"/>
        </p:scale>
        <p:origin x="10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7795BFD-B730-4C91-9CC2-A2DFE4BD36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8302DB00-7D02-4FFB-BD1D-57720AAE3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7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73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5"/>
          <p:cNvSpPr>
            <a:spLocks noGrp="1"/>
          </p:cNvSpPr>
          <p:nvPr>
            <p:ph type="ctrTitle"/>
          </p:nvPr>
        </p:nvSpPr>
        <p:spPr>
          <a:xfrm>
            <a:off x="2324100" y="2243618"/>
            <a:ext cx="7772400" cy="1642582"/>
          </a:xfrm>
        </p:spPr>
        <p:txBody>
          <a:bodyPr vert="horz" lIns="91440" tIns="0" rIns="91440" bIns="365760" rtlCol="0" anchor="b">
            <a:normAutofit fontScale="90000"/>
          </a:bodyPr>
          <a:lstStyle/>
          <a:p>
            <a:pPr eaLnBrk="1" hangingPunct="1"/>
            <a:r>
              <a:rPr lang="en-US" sz="3600" dirty="0">
                <a:latin typeface="+mn-lt"/>
                <a:cs typeface="Arial" charset="0"/>
              </a:rPr>
              <a:t>Tuition and Fee Advisory Board</a:t>
            </a:r>
            <a:br>
              <a:rPr lang="en-US" sz="3600" dirty="0">
                <a:latin typeface="+mn-lt"/>
                <a:cs typeface="Arial" charset="0"/>
              </a:rPr>
            </a:br>
            <a:br>
              <a:rPr lang="en-US" sz="3600" b="1" dirty="0">
                <a:latin typeface="+mn-lt"/>
                <a:cs typeface="Arial" charset="0"/>
              </a:rPr>
            </a:br>
            <a:r>
              <a:rPr lang="en-US" sz="3600" b="1" dirty="0">
                <a:latin typeface="+mn-lt"/>
                <a:cs typeface="Arial" charset="0"/>
              </a:rPr>
              <a:t>Historical and Comparative Data</a:t>
            </a:r>
            <a:br>
              <a:rPr lang="en-US" sz="3600" b="1" dirty="0">
                <a:latin typeface="+mn-lt"/>
                <a:cs typeface="Arial" charset="0"/>
              </a:rPr>
            </a:br>
            <a:endParaRPr lang="en-US" sz="1050" b="1" i="1" dirty="0">
              <a:latin typeface="+mn-lt"/>
              <a:cs typeface="Arial" charset="0"/>
            </a:endParaRPr>
          </a:p>
        </p:txBody>
      </p:sp>
      <p:sp>
        <p:nvSpPr>
          <p:cNvPr id="8196" name="Subtitle 6"/>
          <p:cNvSpPr>
            <a:spLocks noGrp="1"/>
          </p:cNvSpPr>
          <p:nvPr>
            <p:ph type="subTitle" idx="1"/>
          </p:nvPr>
        </p:nvSpPr>
        <p:spPr>
          <a:xfrm>
            <a:off x="1828800" y="4230445"/>
            <a:ext cx="8763000" cy="1871182"/>
          </a:xfrm>
        </p:spPr>
        <p:txBody>
          <a:bodyPr vert="horz" lIns="0" tIns="0" rIns="0" bIns="0" rtlCol="0">
            <a:norm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rgbClr val="232D23"/>
                </a:solidFill>
                <a:cs typeface="Arial" pitchFamily="34" charset="0"/>
              </a:rPr>
              <a:t>JP Monroe</a:t>
            </a:r>
            <a:r>
              <a:rPr lang="en-US" sz="2800">
                <a:solidFill>
                  <a:srgbClr val="232D23"/>
                </a:solidFill>
                <a:cs typeface="Arial" pitchFamily="34" charset="0"/>
              </a:rPr>
              <a:t>, Institutional Research Analyst</a:t>
            </a:r>
            <a:endParaRPr lang="en-US" sz="2800" dirty="0">
              <a:solidFill>
                <a:srgbClr val="232D23"/>
              </a:solidFill>
              <a:cs typeface="Arial" pitchFamily="34" charset="0"/>
            </a:endParaRPr>
          </a:p>
          <a:p>
            <a:pPr eaLnBrk="1" hangingPunct="1">
              <a:defRPr/>
            </a:pPr>
            <a:endParaRPr lang="en-US" sz="2800" dirty="0">
              <a:solidFill>
                <a:srgbClr val="FF0000"/>
              </a:solidFill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2800" dirty="0">
                <a:solidFill>
                  <a:srgbClr val="232D23"/>
                </a:solidFill>
                <a:cs typeface="Arial" pitchFamily="34" charset="0"/>
              </a:rPr>
              <a:t>October 23</a:t>
            </a:r>
            <a:r>
              <a:rPr lang="en-US" sz="2800" baseline="30000" dirty="0">
                <a:solidFill>
                  <a:srgbClr val="232D23"/>
                </a:solidFill>
                <a:cs typeface="Arial" pitchFamily="34" charset="0"/>
              </a:rPr>
              <a:t>rd</a:t>
            </a:r>
            <a:r>
              <a:rPr lang="en-US" sz="2800" dirty="0">
                <a:solidFill>
                  <a:srgbClr val="232D23"/>
                </a:solidFill>
                <a:cs typeface="Arial" pitchFamily="34" charset="0"/>
              </a:rPr>
              <a:t>, 2026</a:t>
            </a:r>
            <a:endParaRPr lang="en-US" dirty="0">
              <a:solidFill>
                <a:srgbClr val="232D23"/>
              </a:solidFill>
              <a:cs typeface="Arial" pitchFamily="34" charset="0"/>
            </a:endParaRPr>
          </a:p>
          <a:p>
            <a:pPr eaLnBrk="1" hangingPunct="1">
              <a:defRPr/>
            </a:pP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-9673"/>
            <a:ext cx="12191999" cy="1152673"/>
            <a:chOff x="0" y="3636"/>
            <a:chExt cx="9144000" cy="1057423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636"/>
              <a:ext cx="9144000" cy="105742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240180"/>
              <a:ext cx="2756528" cy="5843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Cost of Education">
            <a:extLst>
              <a:ext uri="{FF2B5EF4-FFF2-40B4-BE49-F238E27FC236}">
                <a16:creationId xmlns:a16="http://schemas.microsoft.com/office/drawing/2014/main" id="{495F11A0-A45F-4439-8BCB-B369B07E3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Historical State Appr">
            <a:extLst>
              <a:ext uri="{FF2B5EF4-FFF2-40B4-BE49-F238E27FC236}">
                <a16:creationId xmlns:a16="http://schemas.microsoft.com/office/drawing/2014/main" id="{AAF442AD-541E-4565-9640-9727D7FA7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AAU State Appr">
            <a:extLst>
              <a:ext uri="{FF2B5EF4-FFF2-40B4-BE49-F238E27FC236}">
                <a16:creationId xmlns:a16="http://schemas.microsoft.com/office/drawing/2014/main" id="{D9C246AB-D072-4C6D-A2EC-714C5A2AF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AU Funding">
            <a:extLst>
              <a:ext uri="{FF2B5EF4-FFF2-40B4-BE49-F238E27FC236}">
                <a16:creationId xmlns:a16="http://schemas.microsoft.com/office/drawing/2014/main" id="{092B5403-BFA8-49AB-817C-A5C694121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AAU Funding B10 (2)">
            <a:extLst>
              <a:ext uri="{FF2B5EF4-FFF2-40B4-BE49-F238E27FC236}">
                <a16:creationId xmlns:a16="http://schemas.microsoft.com/office/drawing/2014/main" id="{1250440C-B444-4E84-BBD2-B256CB6BF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AAU Funding B10">
            <a:extLst>
              <a:ext uri="{FF2B5EF4-FFF2-40B4-BE49-F238E27FC236}">
                <a16:creationId xmlns:a16="http://schemas.microsoft.com/office/drawing/2014/main" id="{CD5A1AB2-40B8-43EE-83F2-1985BA62C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Funding per Resident">
            <a:extLst>
              <a:ext uri="{FF2B5EF4-FFF2-40B4-BE49-F238E27FC236}">
                <a16:creationId xmlns:a16="http://schemas.microsoft.com/office/drawing/2014/main" id="{6C982C31-BBDC-4289-99B1-14579FA3B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Funding per Resident - NR">
            <a:extLst>
              <a:ext uri="{FF2B5EF4-FFF2-40B4-BE49-F238E27FC236}">
                <a16:creationId xmlns:a16="http://schemas.microsoft.com/office/drawing/2014/main" id="{977E9283-AC78-4F48-A63C-1FE4D39C2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AAU Resident">
            <a:extLst>
              <a:ext uri="{FF2B5EF4-FFF2-40B4-BE49-F238E27FC236}">
                <a16:creationId xmlns:a16="http://schemas.microsoft.com/office/drawing/2014/main" id="{260B21EC-E0E3-4445-B196-CA435E551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AAU Resident-2">
            <a:extLst>
              <a:ext uri="{FF2B5EF4-FFF2-40B4-BE49-F238E27FC236}">
                <a16:creationId xmlns:a16="http://schemas.microsoft.com/office/drawing/2014/main" id="{69498363-743E-4604-875E-42DACFABC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AAU Nonresident">
            <a:extLst>
              <a:ext uri="{FF2B5EF4-FFF2-40B4-BE49-F238E27FC236}">
                <a16:creationId xmlns:a16="http://schemas.microsoft.com/office/drawing/2014/main" id="{1BF2737F-E950-413F-960E-0B475CE8C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AAU Nonresident-2">
            <a:extLst>
              <a:ext uri="{FF2B5EF4-FFF2-40B4-BE49-F238E27FC236}">
                <a16:creationId xmlns:a16="http://schemas.microsoft.com/office/drawing/2014/main" id="{D779ED2B-6079-4580-B79D-1261F75B8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Cost of Attendance - B10b">
            <a:extLst>
              <a:ext uri="{FF2B5EF4-FFF2-40B4-BE49-F238E27FC236}">
                <a16:creationId xmlns:a16="http://schemas.microsoft.com/office/drawing/2014/main" id="{3B417771-57C8-4C92-A631-B7D232997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Cost of Attendance - B10c">
            <a:extLst>
              <a:ext uri="{FF2B5EF4-FFF2-40B4-BE49-F238E27FC236}">
                <a16:creationId xmlns:a16="http://schemas.microsoft.com/office/drawing/2014/main" id="{2211801C-1E3B-47F8-BB69-AEDEBA9C7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sident Tuition YOY">
            <a:extLst>
              <a:ext uri="{FF2B5EF4-FFF2-40B4-BE49-F238E27FC236}">
                <a16:creationId xmlns:a16="http://schemas.microsoft.com/office/drawing/2014/main" id="{FF17108A-A09D-4933-8672-D95BEEB39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Nonresident Tuition YOY">
            <a:extLst>
              <a:ext uri="{FF2B5EF4-FFF2-40B4-BE49-F238E27FC236}">
                <a16:creationId xmlns:a16="http://schemas.microsoft.com/office/drawing/2014/main" id="{173348EA-65B4-4EFE-9ABC-CC0826B23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Cost of Attendance - B10a">
            <a:extLst>
              <a:ext uri="{FF2B5EF4-FFF2-40B4-BE49-F238E27FC236}">
                <a16:creationId xmlns:a16="http://schemas.microsoft.com/office/drawing/2014/main" id="{8DBAF325-21EF-4B81-B835-34CB03C8A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Enrollment  History">
            <a:extLst>
              <a:ext uri="{FF2B5EF4-FFF2-40B4-BE49-F238E27FC236}">
                <a16:creationId xmlns:a16="http://schemas.microsoft.com/office/drawing/2014/main" id="{764DAD4C-509D-43AE-9B12-C0E22BA47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Campus Growth1">
            <a:extLst>
              <a:ext uri="{FF2B5EF4-FFF2-40B4-BE49-F238E27FC236}">
                <a16:creationId xmlns:a16="http://schemas.microsoft.com/office/drawing/2014/main" id="{23E925FD-5D6F-4AF9-B990-CC59477F4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Campus Growth2">
            <a:extLst>
              <a:ext uri="{FF2B5EF4-FFF2-40B4-BE49-F238E27FC236}">
                <a16:creationId xmlns:a16="http://schemas.microsoft.com/office/drawing/2014/main" id="{C86FADBE-45CE-4526-99C0-A1760F1C0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Intl">
            <a:extLst>
              <a:ext uri="{FF2B5EF4-FFF2-40B4-BE49-F238E27FC236}">
                <a16:creationId xmlns:a16="http://schemas.microsoft.com/office/drawing/2014/main" id="{213C6791-EB7D-48B1-8ED4-5C68B7698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Intl China">
            <a:extLst>
              <a:ext uri="{FF2B5EF4-FFF2-40B4-BE49-F238E27FC236}">
                <a16:creationId xmlns:a16="http://schemas.microsoft.com/office/drawing/2014/main" id="{034D069F-9322-4179-B59B-9D68A6FAA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FY">
            <a:extLst>
              <a:ext uri="{FF2B5EF4-FFF2-40B4-BE49-F238E27FC236}">
                <a16:creationId xmlns:a16="http://schemas.microsoft.com/office/drawing/2014/main" id="{1DCB2FD3-F634-4C0B-990E-AA5B6CC52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61" y="0"/>
            <a:ext cx="97032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22</Words>
  <Application>Microsoft Office PowerPoint</Application>
  <PresentationFormat>Widescreen</PresentationFormat>
  <Paragraphs>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Office Theme</vt:lpstr>
      <vt:lpstr>Tuition and Fee Advisory Board  Historical and Comparative Data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Fox</dc:creator>
  <cp:lastModifiedBy>Debbie Sharp</cp:lastModifiedBy>
  <cp:revision>5</cp:revision>
  <cp:lastPrinted>2026-10-21T20:55:08Z</cp:lastPrinted>
  <dcterms:created xsi:type="dcterms:W3CDTF">2026-10-19T20:48:51Z</dcterms:created>
  <dcterms:modified xsi:type="dcterms:W3CDTF">2026-10-21T20:55:08Z</dcterms:modified>
</cp:coreProperties>
</file>