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90" r:id="rId4"/>
  </p:sldMasterIdLst>
  <p:notesMasterIdLst>
    <p:notesMasterId r:id="rId22"/>
  </p:notesMasterIdLst>
  <p:sldIdLst>
    <p:sldId id="754" r:id="rId5"/>
    <p:sldId id="755" r:id="rId6"/>
    <p:sldId id="774" r:id="rId7"/>
    <p:sldId id="772" r:id="rId8"/>
    <p:sldId id="745" r:id="rId9"/>
    <p:sldId id="775" r:id="rId10"/>
    <p:sldId id="763" r:id="rId11"/>
    <p:sldId id="337" r:id="rId12"/>
    <p:sldId id="776" r:id="rId13"/>
    <p:sldId id="349" r:id="rId14"/>
    <p:sldId id="660" r:id="rId15"/>
    <p:sldId id="773" r:id="rId16"/>
    <p:sldId id="756" r:id="rId17"/>
    <p:sldId id="771" r:id="rId18"/>
    <p:sldId id="748" r:id="rId19"/>
    <p:sldId id="762" r:id="rId20"/>
    <p:sldId id="30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37B18BF7-9F63-4C48-AA9C-3F78B3429EBC}">
          <p14:sldIdLst>
            <p14:sldId id="754"/>
            <p14:sldId id="755"/>
          </p14:sldIdLst>
        </p14:section>
        <p14:section name="TEP" id="{7DFF5332-2B97-F044-8D45-E8C443BE6A05}">
          <p14:sldIdLst>
            <p14:sldId id="774"/>
            <p14:sldId id="772"/>
            <p14:sldId id="745"/>
          </p14:sldIdLst>
        </p14:section>
        <p14:section name="Good Teaching" id="{54B22678-4A8E-374B-B0EE-C8D6F8DDFF41}">
          <p14:sldIdLst>
            <p14:sldId id="775"/>
            <p14:sldId id="763"/>
            <p14:sldId id="337"/>
          </p14:sldIdLst>
        </p14:section>
        <p14:section name="Support" id="{8D21C4D7-7C4E-5546-AD55-A542B195BBC2}">
          <p14:sldIdLst>
            <p14:sldId id="776"/>
            <p14:sldId id="349"/>
            <p14:sldId id="660"/>
            <p14:sldId id="773"/>
            <p14:sldId id="756"/>
            <p14:sldId id="771"/>
            <p14:sldId id="748"/>
            <p14:sldId id="762"/>
            <p14:sldId id="300"/>
          </p14:sldIdLst>
        </p14:section>
        <p14:section name="Today" id="{72DBDB22-6505-3D40-9CF2-3A6B110A6AE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136F4A4-3542-7D49-DD17-D929FD3D72C4}" name="Ali Soken" initials="AS" userId="S::alisoken@uoregon.edu::b6961728-ad8c-47a4-be27-c26bee2df3e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11A"/>
    <a:srgbClr val="8ABB40"/>
    <a:srgbClr val="489D46"/>
    <a:srgbClr val="004D30"/>
    <a:srgbClr val="222222"/>
    <a:srgbClr val="E8F1D9"/>
    <a:srgbClr val="FFF7C6"/>
    <a:srgbClr val="8D1D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BDE8D8-4A23-DE47-8C11-08DF510E92BE}" v="13" dt="2026-09-22T23:12:17.9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3"/>
    <p:restoredTop sz="88151"/>
  </p:normalViewPr>
  <p:slideViewPr>
    <p:cSldViewPr snapToGrid="0">
      <p:cViewPr varScale="1">
        <p:scale>
          <a:sx n="111" d="100"/>
          <a:sy n="111" d="100"/>
        </p:scale>
        <p:origin x="8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Wagner" userId="8ef2877b-d3c1-4f79-b68c-e8b16a325abe" providerId="ADAL" clId="{0AEC4C5F-96B4-5C4E-8BD7-AE53BD736B95}"/>
    <pc:docChg chg="undo custSel addSld delSld modSld modSection">
      <pc:chgData name="Richard Wagner" userId="8ef2877b-d3c1-4f79-b68c-e8b16a325abe" providerId="ADAL" clId="{0AEC4C5F-96B4-5C4E-8BD7-AE53BD736B95}" dt="2026-09-22T23:12:17.925" v="44" actId="18331"/>
      <pc:docMkLst>
        <pc:docMk/>
      </pc:docMkLst>
      <pc:sldChg chg="del">
        <pc:chgData name="Richard Wagner" userId="8ef2877b-d3c1-4f79-b68c-e8b16a325abe" providerId="ADAL" clId="{0AEC4C5F-96B4-5C4E-8BD7-AE53BD736B95}" dt="2026-09-22T23:09:09.365" v="3" actId="2696"/>
        <pc:sldMkLst>
          <pc:docMk/>
          <pc:sldMk cId="2606405518" sldId="256"/>
        </pc:sldMkLst>
      </pc:sldChg>
      <pc:sldChg chg="add del">
        <pc:chgData name="Richard Wagner" userId="8ef2877b-d3c1-4f79-b68c-e8b16a325abe" providerId="ADAL" clId="{0AEC4C5F-96B4-5C4E-8BD7-AE53BD736B95}" dt="2026-09-22T23:11:50.201" v="42" actId="2696"/>
        <pc:sldMkLst>
          <pc:docMk/>
          <pc:sldMk cId="1931377317" sldId="746"/>
        </pc:sldMkLst>
      </pc:sldChg>
      <pc:sldChg chg="add del">
        <pc:chgData name="Richard Wagner" userId="8ef2877b-d3c1-4f79-b68c-e8b16a325abe" providerId="ADAL" clId="{0AEC4C5F-96B4-5C4E-8BD7-AE53BD736B95}" dt="2026-09-22T23:11:50.191" v="38" actId="2696"/>
        <pc:sldMkLst>
          <pc:docMk/>
          <pc:sldMk cId="1636271095" sldId="747"/>
        </pc:sldMkLst>
      </pc:sldChg>
      <pc:sldChg chg="add del">
        <pc:chgData name="Richard Wagner" userId="8ef2877b-d3c1-4f79-b68c-e8b16a325abe" providerId="ADAL" clId="{0AEC4C5F-96B4-5C4E-8BD7-AE53BD736B95}" dt="2026-09-22T23:11:50.197" v="39" actId="2696"/>
        <pc:sldMkLst>
          <pc:docMk/>
          <pc:sldMk cId="4272811589" sldId="749"/>
        </pc:sldMkLst>
      </pc:sldChg>
      <pc:sldChg chg="add del">
        <pc:chgData name="Richard Wagner" userId="8ef2877b-d3c1-4f79-b68c-e8b16a325abe" providerId="ADAL" clId="{0AEC4C5F-96B4-5C4E-8BD7-AE53BD736B95}" dt="2026-09-22T23:11:50.199" v="40" actId="2696"/>
        <pc:sldMkLst>
          <pc:docMk/>
          <pc:sldMk cId="40227364" sldId="750"/>
        </pc:sldMkLst>
      </pc:sldChg>
      <pc:sldChg chg="add del">
        <pc:chgData name="Richard Wagner" userId="8ef2877b-d3c1-4f79-b68c-e8b16a325abe" providerId="ADAL" clId="{0AEC4C5F-96B4-5C4E-8BD7-AE53BD736B95}" dt="2026-09-22T23:11:50.200" v="41" actId="2696"/>
        <pc:sldMkLst>
          <pc:docMk/>
          <pc:sldMk cId="2104639526" sldId="751"/>
        </pc:sldMkLst>
      </pc:sldChg>
      <pc:sldChg chg="modSp mod">
        <pc:chgData name="Richard Wagner" userId="8ef2877b-d3c1-4f79-b68c-e8b16a325abe" providerId="ADAL" clId="{0AEC4C5F-96B4-5C4E-8BD7-AE53BD736B95}" dt="2026-09-22T23:12:17.925" v="44" actId="18331"/>
        <pc:sldMkLst>
          <pc:docMk/>
          <pc:sldMk cId="3640890722" sldId="754"/>
        </pc:sldMkLst>
        <pc:grpChg chg="mod">
          <ac:chgData name="Richard Wagner" userId="8ef2877b-d3c1-4f79-b68c-e8b16a325abe" providerId="ADAL" clId="{0AEC4C5F-96B4-5C4E-8BD7-AE53BD736B95}" dt="2026-09-22T23:12:17.925" v="44" actId="18331"/>
          <ac:grpSpMkLst>
            <pc:docMk/>
            <pc:sldMk cId="3640890722" sldId="754"/>
            <ac:grpSpMk id="8" creationId="{244C7770-365A-82D6-AA45-5C2E4D1CA634}"/>
          </ac:grpSpMkLst>
        </pc:grpChg>
        <pc:picChg chg="mod">
          <ac:chgData name="Richard Wagner" userId="8ef2877b-d3c1-4f79-b68c-e8b16a325abe" providerId="ADAL" clId="{0AEC4C5F-96B4-5C4E-8BD7-AE53BD736B95}" dt="2026-09-22T23:10:16.380" v="18" actId="1076"/>
          <ac:picMkLst>
            <pc:docMk/>
            <pc:sldMk cId="3640890722" sldId="754"/>
            <ac:picMk id="6" creationId="{AAFC275D-17BA-A7B3-360C-96B9F0FA83CB}"/>
          </ac:picMkLst>
        </pc:picChg>
      </pc:sldChg>
      <pc:sldChg chg="delSp del mod delAnim">
        <pc:chgData name="Richard Wagner" userId="8ef2877b-d3c1-4f79-b68c-e8b16a325abe" providerId="ADAL" clId="{0AEC4C5F-96B4-5C4E-8BD7-AE53BD736B95}" dt="2026-09-22T23:09:28.914" v="9" actId="2696"/>
        <pc:sldMkLst>
          <pc:docMk/>
          <pc:sldMk cId="2226790384" sldId="759"/>
        </pc:sldMkLst>
        <pc:grpChg chg="del">
          <ac:chgData name="Richard Wagner" userId="8ef2877b-d3c1-4f79-b68c-e8b16a325abe" providerId="ADAL" clId="{0AEC4C5F-96B4-5C4E-8BD7-AE53BD736B95}" dt="2026-09-22T23:09:26.513" v="7" actId="478"/>
          <ac:grpSpMkLst>
            <pc:docMk/>
            <pc:sldMk cId="2226790384" sldId="759"/>
            <ac:grpSpMk id="35" creationId="{7A5AB64A-9012-0039-B098-94244C30EF07}"/>
          </ac:grpSpMkLst>
        </pc:grpChg>
      </pc:sldChg>
      <pc:sldChg chg="delSp mod delAnim">
        <pc:chgData name="Richard Wagner" userId="8ef2877b-d3c1-4f79-b68c-e8b16a325abe" providerId="ADAL" clId="{0AEC4C5F-96B4-5C4E-8BD7-AE53BD736B95}" dt="2026-09-22T23:09:17.419" v="6" actId="478"/>
        <pc:sldMkLst>
          <pc:docMk/>
          <pc:sldMk cId="1013118057" sldId="763"/>
        </pc:sldMkLst>
        <pc:picChg chg="del">
          <ac:chgData name="Richard Wagner" userId="8ef2877b-d3c1-4f79-b68c-e8b16a325abe" providerId="ADAL" clId="{0AEC4C5F-96B4-5C4E-8BD7-AE53BD736B95}" dt="2026-09-22T23:09:17.419" v="6" actId="478"/>
          <ac:picMkLst>
            <pc:docMk/>
            <pc:sldMk cId="1013118057" sldId="763"/>
            <ac:picMk id="4" creationId="{439761BA-E016-4A1D-5916-6F4067630194}"/>
          </ac:picMkLst>
        </pc:picChg>
      </pc:sldChg>
      <pc:sldChg chg="del">
        <pc:chgData name="Richard Wagner" userId="8ef2877b-d3c1-4f79-b68c-e8b16a325abe" providerId="ADAL" clId="{0AEC4C5F-96B4-5C4E-8BD7-AE53BD736B95}" dt="2026-09-22T23:09:28.904" v="8" actId="2696"/>
        <pc:sldMkLst>
          <pc:docMk/>
          <pc:sldMk cId="558260292" sldId="764"/>
        </pc:sldMkLst>
      </pc:sldChg>
      <pc:sldChg chg="del">
        <pc:chgData name="Richard Wagner" userId="8ef2877b-d3c1-4f79-b68c-e8b16a325abe" providerId="ADAL" clId="{0AEC4C5F-96B4-5C4E-8BD7-AE53BD736B95}" dt="2026-09-22T23:09:33.641" v="10" actId="2696"/>
        <pc:sldMkLst>
          <pc:docMk/>
          <pc:sldMk cId="3233127561" sldId="768"/>
        </pc:sldMkLst>
      </pc:sldChg>
      <pc:sldChg chg="addSp delSp modSp mod delAnim">
        <pc:chgData name="Richard Wagner" userId="8ef2877b-d3c1-4f79-b68c-e8b16a325abe" providerId="ADAL" clId="{0AEC4C5F-96B4-5C4E-8BD7-AE53BD736B95}" dt="2026-09-22T23:09:14.063" v="5" actId="478"/>
        <pc:sldMkLst>
          <pc:docMk/>
          <pc:sldMk cId="1241688251" sldId="772"/>
        </pc:sldMkLst>
        <pc:spChg chg="add del mod">
          <ac:chgData name="Richard Wagner" userId="8ef2877b-d3c1-4f79-b68c-e8b16a325abe" providerId="ADAL" clId="{0AEC4C5F-96B4-5C4E-8BD7-AE53BD736B95}" dt="2026-09-22T23:09:14.063" v="5" actId="478"/>
          <ac:spMkLst>
            <pc:docMk/>
            <pc:sldMk cId="1241688251" sldId="772"/>
            <ac:spMk id="6" creationId="{E746D03E-ED98-8614-5BEC-1F3C4CFD91D7}"/>
          </ac:spMkLst>
        </pc:spChg>
        <pc:picChg chg="del">
          <ac:chgData name="Richard Wagner" userId="8ef2877b-d3c1-4f79-b68c-e8b16a325abe" providerId="ADAL" clId="{0AEC4C5F-96B4-5C4E-8BD7-AE53BD736B95}" dt="2026-09-22T23:09:12.388" v="4" actId="478"/>
          <ac:picMkLst>
            <pc:docMk/>
            <pc:sldMk cId="1241688251" sldId="772"/>
            <ac:picMk id="7" creationId="{94C2620E-C504-930F-F2F3-0AF0999122D4}"/>
          </ac:picMkLst>
        </pc:picChg>
      </pc:sldChg>
      <pc:sldChg chg="addSp delSp modSp mod">
        <pc:chgData name="Richard Wagner" userId="8ef2877b-d3c1-4f79-b68c-e8b16a325abe" providerId="ADAL" clId="{0AEC4C5F-96B4-5C4E-8BD7-AE53BD736B95}" dt="2026-09-22T23:11:44.390" v="32" actId="767"/>
        <pc:sldMkLst>
          <pc:docMk/>
          <pc:sldMk cId="2714911916" sldId="774"/>
        </pc:sldMkLst>
        <pc:spChg chg="add del mod">
          <ac:chgData name="Richard Wagner" userId="8ef2877b-d3c1-4f79-b68c-e8b16a325abe" providerId="ADAL" clId="{0AEC4C5F-96B4-5C4E-8BD7-AE53BD736B95}" dt="2026-09-22T23:11:44.390" v="32" actId="767"/>
          <ac:spMkLst>
            <pc:docMk/>
            <pc:sldMk cId="2714911916" sldId="774"/>
            <ac:spMk id="3" creationId="{90A8D178-1616-5F30-1D25-1E9D38839994}"/>
          </ac:spMkLst>
        </pc:spChg>
        <pc:spChg chg="add del mod">
          <ac:chgData name="Richard Wagner" userId="8ef2877b-d3c1-4f79-b68c-e8b16a325abe" providerId="ADAL" clId="{0AEC4C5F-96B4-5C4E-8BD7-AE53BD736B95}" dt="2026-09-22T23:11:43.028" v="30" actId="767"/>
          <ac:spMkLst>
            <pc:docMk/>
            <pc:sldMk cId="2714911916" sldId="774"/>
            <ac:spMk id="4" creationId="{4197A640-AF4A-719A-FCFE-B4124F3B8C6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D75854-5449-5742-91FA-1BEFEDB4C830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52C29B-0625-D449-A9A3-8E855D404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62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693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362D9-E097-D54B-B51B-889D2CFEA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000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64B6E-4D98-DF93-D0C4-7F93765CF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B614E5-9F74-4A1D-9F88-F8883CE44B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4DF25B-D5AE-54F0-F271-CA9A8961E5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Our ideas: </a:t>
            </a:r>
          </a:p>
          <a:p>
            <a:pPr marL="457200" indent="-182880"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Enthusiastic</a:t>
            </a:r>
          </a:p>
          <a:p>
            <a:pPr marL="457200" indent="-182880"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Organized</a:t>
            </a:r>
          </a:p>
          <a:p>
            <a:pPr marL="457200" indent="-182880"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Fair</a:t>
            </a:r>
          </a:p>
          <a:p>
            <a:pPr marL="457200" indent="-182880"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Responsive</a:t>
            </a:r>
          </a:p>
          <a:p>
            <a:pPr marL="457200" indent="-182880"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An effective communicator</a:t>
            </a:r>
          </a:p>
          <a:p>
            <a:pPr marL="457200" indent="-182880"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Perceptive</a:t>
            </a:r>
          </a:p>
          <a:p>
            <a:pPr marL="457200" indent="-182880"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Skilled in guiding students to understanding</a:t>
            </a:r>
          </a:p>
          <a:p>
            <a:pPr marL="457200" indent="-182880"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Prompt</a:t>
            </a:r>
          </a:p>
          <a:p>
            <a:pPr marL="457200" indent="-182880"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Empathetic</a:t>
            </a:r>
          </a:p>
          <a:p>
            <a:pPr marL="457200" indent="-182880"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200">
                <a:ea typeface="Calibri" panose="020F0502020204030204" pitchFamily="34" charset="0"/>
              </a:rPr>
              <a:t>Safe</a:t>
            </a:r>
          </a:p>
          <a:p>
            <a:pPr marL="457200" indent="-182880"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200"/>
              <a:t>Students feel they belong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C60294-47C6-3374-A44E-81BC0A5610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808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Professional</a:t>
            </a:r>
            <a:r>
              <a:rPr lang="en-US"/>
              <a:t>: </a:t>
            </a:r>
            <a:r>
              <a:rPr lang="en-US" sz="1200">
                <a:latin typeface="Source Sans Pro"/>
                <a:ea typeface="Source Sans Pro"/>
              </a:rPr>
              <a:t>Course is organized. Communication is timely and clear. Activities maximize student learning.</a:t>
            </a:r>
          </a:p>
          <a:p>
            <a:endParaRPr lang="en-US" sz="1200">
              <a:latin typeface="Source Sans Pro"/>
              <a:ea typeface="Source Sans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Note that these are not just internal TEP definitions. This is a definition the University created and are how faculty teaching is evaluated. These are the criteria for teaching awards from both faculty and GEs.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>
              <a:latin typeface="Source Sans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latin typeface="Source Sans Pro"/>
              </a:rPr>
              <a:t>Each of these have specific actions associated with them to guide instructors in how to be a good teacher. Learn more at link!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949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Gtff</a:t>
            </a:r>
            <a:r>
              <a:rPr lang="en-US"/>
              <a:t> – help with work stuff, manages GE health insurance, social aspects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756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Note that this links to engaged teaching.</a:t>
            </a:r>
          </a:p>
          <a:p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523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832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7BA52-4BE6-57FA-742C-8128F0E0A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F6449B-502C-9EA8-66B9-1C731DB10E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2CD351-32E9-C7F1-3E3D-33DE09C828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 them that GEs are welcome to (almost) all our events, not just the ones listed.</a:t>
            </a:r>
          </a:p>
          <a:p>
            <a:endParaRPr lang="en-US"/>
          </a:p>
          <a:p>
            <a:r>
              <a:rPr lang="en-US"/>
              <a:t>Other Fall GE Programming new GEs don’t need to know about: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Teaching Philosophy Statements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Grad Pedagogy Course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4639AB-B706-1B54-2660-5CF35B334E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9209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Ali to introduce sessions</a:t>
            </a:r>
          </a:p>
          <a:p>
            <a:br>
              <a:rPr lang="en-US" dirty="0"/>
            </a:br>
            <a:r>
              <a:rPr lang="en-US" dirty="0"/>
              <a:t>Caucus – Space for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community building, support and organizing for folks with similar interests, concerns, backgrounds, or beliefs.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217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Invite Nanosh to Speak for a moment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1726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476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Option 1 — UO Gree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B7443B6-44A9-90AC-9DAD-B065161EE0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2949" y="762401"/>
            <a:ext cx="10706101" cy="192039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ct val="80000"/>
              </a:lnSpc>
              <a:defRPr sz="5000" b="1" i="0">
                <a:solidFill>
                  <a:schemeClr val="bg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US"/>
              <a:t>UO Presentation Headline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481D98FB-BF12-3D10-68F2-B7117A79E3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2788420"/>
            <a:ext cx="10706100" cy="83127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000" b="0" i="0">
                <a:solidFill>
                  <a:schemeClr val="bg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Presentation sub-headline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9870E1DA-05DA-91D0-330A-1CEAE1BE40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2950" y="3868096"/>
            <a:ext cx="10706100" cy="381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2300" b="0" i="0">
                <a:solidFill>
                  <a:schemeClr val="bg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Presenter Name and Title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D3A98DA2-8FC1-7F06-DE4C-C18206EFC8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2950" y="4338104"/>
            <a:ext cx="10706100" cy="2216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bg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Month XX, XXXX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AB01874-7900-8159-E8AE-C4066F269A6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241" y="5533739"/>
            <a:ext cx="6005561" cy="112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021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480" userDrawn="1">
          <p15:clr>
            <a:srgbClr val="FBAE40"/>
          </p15:clr>
        </p15:guide>
        <p15:guide id="4" pos="45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2 — UO Yellow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C9F17F2D-2A3F-F447-BB13-2DEB2EAE83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2949" y="762401"/>
            <a:ext cx="10706101" cy="192039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ct val="80000"/>
              </a:lnSpc>
              <a:defRPr sz="5000" b="1" i="0">
                <a:solidFill>
                  <a:schemeClr val="tx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US"/>
              <a:t>UO Presentation Headline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D7DA4A95-E4B0-B9A1-1A1F-0781D81E01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2788420"/>
            <a:ext cx="10706100" cy="83127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0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Presentation sub-headline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602ED48-E1F5-F40D-3B59-03D9246B8A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2950" y="3868096"/>
            <a:ext cx="10706100" cy="381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23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Presenter Name and Title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A701C3FA-EF80-7355-20CC-D4696335D39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2950" y="4338104"/>
            <a:ext cx="10706100" cy="2216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Month XX, XXXX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F3CDFF-D854-C5BC-8A22-31E072AF6EB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4476" y="5635092"/>
            <a:ext cx="4908705" cy="92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4513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>
          <p15:clr>
            <a:srgbClr val="FBAE40"/>
          </p15:clr>
        </p15:guide>
        <p15:guide id="2" pos="45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3A — Photo 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1ACEAED-0095-252E-6BCD-9549F08D5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2949" y="758825"/>
            <a:ext cx="4761558" cy="19169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ct val="80000"/>
              </a:lnSpc>
              <a:defRPr sz="4500" b="1" i="0">
                <a:solidFill>
                  <a:schemeClr val="tx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US"/>
              <a:t>UO Presentation Headline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F7D265AC-6D65-C41D-F65A-3094C7E679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49" y="2775205"/>
            <a:ext cx="4761558" cy="9938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Presentation sub-headline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505C424-E15B-C1C1-AD7D-08DBBC7972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2950" y="4064229"/>
            <a:ext cx="4761557" cy="381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Presenter Name and Title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94F0AF-B4CF-0F2D-0F0A-631FA241C7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2950" y="4500053"/>
            <a:ext cx="4761557" cy="2216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Month XX, XXXX</a:t>
            </a:r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E006F138-48B4-A8E1-FA8D-4D3B83B4A5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9313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758688 w 6096000"/>
              <a:gd name="connsiteY3" fmla="*/ 6858000 h 6858000"/>
              <a:gd name="connsiteX4" fmla="*/ 0 w 6096000"/>
              <a:gd name="connsiteY4" fmla="*/ 609931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758688" y="6858000"/>
                </a:lnTo>
                <a:lnTo>
                  <a:pt x="0" y="609931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>
                <a:latin typeface="Source Sans Pro" panose="020B0503030403020204" pitchFamily="34" charset="0"/>
              </a:defRPr>
            </a:lvl1pPr>
          </a:lstStyle>
          <a:p>
            <a:r>
              <a:rPr lang="en-US"/>
              <a:t>Place photo on the right by double-clicking the icon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E6AA0AF-C6AF-C364-6F5A-97FED8AC06D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7881" y="5474013"/>
            <a:ext cx="5166626" cy="96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7080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45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3B —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FDE933D0-9586-12CD-5709-D42A131A41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66772" y="758825"/>
            <a:ext cx="4761558" cy="19169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ct val="80000"/>
              </a:lnSpc>
              <a:defRPr sz="4500" b="1" i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/>
              <a:t>UO Presentation Headline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79E8019-2D45-3619-8F03-505FEE72415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096000 h 6858000"/>
              <a:gd name="connsiteX3" fmla="*/ 5334000 w 6096000"/>
              <a:gd name="connsiteY3" fmla="*/ 6858000 h 6858000"/>
              <a:gd name="connsiteX4" fmla="*/ 0 w 6096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096000"/>
                </a:lnTo>
                <a:lnTo>
                  <a:pt x="5334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t" anchorCtr="0">
            <a:noAutofit/>
          </a:bodyPr>
          <a:lstStyle>
            <a:lvl1pPr algn="l">
              <a:defRPr sz="1800">
                <a:latin typeface="Source Sans Pro" panose="020B0503030403020204" pitchFamily="34" charset="0"/>
              </a:defRPr>
            </a:lvl1pPr>
          </a:lstStyle>
          <a:p>
            <a:r>
              <a:rPr lang="en-US"/>
              <a:t>Place photo on the left by double-clicking the icon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6A87D9-546C-7196-DF94-E2D4C7F5CC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8977" y="5684695"/>
            <a:ext cx="5297147" cy="993896"/>
          </a:xfrm>
          <a:prstGeom prst="rect">
            <a:avLst/>
          </a:prstGeom>
        </p:spPr>
      </p:pic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5D0AAECF-C455-00C9-3CC1-30A58DF024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66772" y="2775205"/>
            <a:ext cx="4761558" cy="9938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Presentation sub-headline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64A75658-328B-3D32-3A92-E2A38CC19B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66773" y="4064229"/>
            <a:ext cx="4761557" cy="381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Presenter Name and Title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55C378-0E48-5EA9-4718-5ED8F0E960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66773" y="4500053"/>
            <a:ext cx="4761557" cy="2216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Month XX, XXXX</a:t>
            </a:r>
          </a:p>
        </p:txBody>
      </p:sp>
    </p:spTree>
    <p:extLst>
      <p:ext uri="{BB962C8B-B14F-4D97-AF65-F5344CB8AC3E}">
        <p14:creationId xmlns:p14="http://schemas.microsoft.com/office/powerpoint/2010/main" val="147012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432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vider Slide Option 3 - UO Yellow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2">
            <a:extLst>
              <a:ext uri="{FF2B5EF4-FFF2-40B4-BE49-F238E27FC236}">
                <a16:creationId xmlns:a16="http://schemas.microsoft.com/office/drawing/2014/main" id="{A84A4BE6-5ECB-0344-E318-D9A74C87C9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900" y="2038432"/>
            <a:ext cx="7038561" cy="2281187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5000" b="1" i="0">
                <a:solidFill>
                  <a:schemeClr val="tx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US"/>
              <a:t>Divider Slide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7489C1-F5D4-8B37-F4EA-C314F38CAD7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209" y="5596568"/>
            <a:ext cx="5460634" cy="102456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23A1FFC-8029-781A-202D-EA9AB03B1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alphaModFix amt="54000"/>
          </a:blip>
          <a:srcRect l="-81" t="10235" r="60315" b="14613"/>
          <a:stretch>
            <a:fillRect/>
          </a:stretch>
        </p:blipFill>
        <p:spPr>
          <a:xfrm>
            <a:off x="9052559" y="49427"/>
            <a:ext cx="3139441" cy="674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828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—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45;p28">
            <a:extLst>
              <a:ext uri="{FF2B5EF4-FFF2-40B4-BE49-F238E27FC236}">
                <a16:creationId xmlns:a16="http://schemas.microsoft.com/office/drawing/2014/main" id="{8B225902-0B72-B34D-C190-021EF2AA1385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742950" y="767774"/>
            <a:ext cx="10706102" cy="1041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4000" b="0" i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Headline: Source Sans Pro Black 40pt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32150B-A2EC-90BB-46D4-1C524F370E1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42950" y="1940546"/>
            <a:ext cx="10706100" cy="415452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None/>
              <a:defRPr sz="2200">
                <a:latin typeface="Source Sans Pro" panose="020B0503030403020204" pitchFamily="34" charset="0"/>
              </a:defRPr>
            </a:lvl1pPr>
            <a:lvl2pPr marL="800100" indent="-3429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200">
                <a:latin typeface="Source Sans Pro" panose="020B0503030403020204" pitchFamily="34" charset="0"/>
              </a:defRPr>
            </a:lvl2pPr>
            <a:lvl3pPr>
              <a:spcAft>
                <a:spcPts val="600"/>
              </a:spcAft>
              <a:buClr>
                <a:schemeClr val="tx2"/>
              </a:buClr>
              <a:defRPr>
                <a:latin typeface="Source Sans Pro" panose="020B0503030403020204" pitchFamily="34" charset="0"/>
              </a:defRPr>
            </a:lvl3pPr>
            <a:lvl4pPr marL="1600200" indent="-228600"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>
                <a:latin typeface="Source Sans Pro" panose="020B0503030403020204" pitchFamily="34" charset="0"/>
              </a:defRPr>
            </a:lvl4pPr>
          </a:lstStyle>
          <a:p>
            <a:r>
              <a:rPr lang="en-US"/>
              <a:t>Select an icon below to select the type of content you wish to display here</a:t>
            </a:r>
          </a:p>
        </p:txBody>
      </p:sp>
      <p:sp>
        <p:nvSpPr>
          <p:cNvPr id="2" name="Google Shape;56;p30">
            <a:extLst>
              <a:ext uri="{FF2B5EF4-FFF2-40B4-BE49-F238E27FC236}">
                <a16:creationId xmlns:a16="http://schemas.microsoft.com/office/drawing/2014/main" id="{5621EB89-6E9E-7210-BB50-96492CA355AA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>
                <a:solidFill>
                  <a:schemeClr val="tx2"/>
                </a:solidFill>
                <a:latin typeface="Source Sans Pro" panose="020B0503030403020204" pitchFamily="34" charset="0"/>
              </a:rPr>
              <a:t>Teaching Engagement Program </a:t>
            </a:r>
            <a:fld id="{00000000-1234-1234-1234-123412341234}" type="slidenum">
              <a:rPr lang="en-US" sz="1100" b="0" i="0" spc="200" baseline="0" smtClean="0">
                <a:solidFill>
                  <a:schemeClr val="tx2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>
              <a:solidFill>
                <a:schemeClr val="tx2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4885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480" userDrawn="1">
          <p15:clr>
            <a:srgbClr val="FBAE40"/>
          </p15:clr>
        </p15:guide>
        <p15:guide id="9" pos="3840" userDrawn="1">
          <p15:clr>
            <a:srgbClr val="FBAE40"/>
          </p15:clr>
        </p15:guide>
        <p15:guide id="10" pos="456" userDrawn="1">
          <p15:clr>
            <a:srgbClr val="FBAE40"/>
          </p15:clr>
        </p15:guide>
        <p15:guide id="11" pos="7224" userDrawn="1">
          <p15:clr>
            <a:srgbClr val="FBAE40"/>
          </p15:clr>
        </p15:guide>
        <p15:guide id="12" orient="horz" pos="1224" userDrawn="1">
          <p15:clr>
            <a:srgbClr val="FBAE40"/>
          </p15:clr>
        </p15:guide>
        <p15:guide id="13" orient="horz" pos="381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—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45;p28">
            <a:extLst>
              <a:ext uri="{FF2B5EF4-FFF2-40B4-BE49-F238E27FC236}">
                <a16:creationId xmlns:a16="http://schemas.microsoft.com/office/drawing/2014/main" id="{A512BD05-A411-3FA6-576C-D6CB292DB5E2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742950" y="762000"/>
            <a:ext cx="10706102" cy="105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4000" b="0" i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Headline: Source Sans Pro Black 40pt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5FE0CCA-AA42-4ED4-9C91-1CF3810552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1961459"/>
            <a:ext cx="10706102" cy="413363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/>
              <a:t>Body text standard — Source Sans Pro Regular 22pt</a:t>
            </a:r>
          </a:p>
          <a:p>
            <a:pPr lvl="1"/>
            <a:r>
              <a:rPr lang="en-US"/>
              <a:t>Bullet 1 — Source Sans Pro Regular 20pt</a:t>
            </a:r>
          </a:p>
          <a:p>
            <a:pPr lvl="2"/>
            <a:r>
              <a:rPr lang="en-US"/>
              <a:t>Bullet 2 — Source Sans Pro Regular 18pt</a:t>
            </a:r>
          </a:p>
          <a:p>
            <a:pPr lvl="3"/>
            <a:r>
              <a:rPr lang="en-US"/>
              <a:t>Bullet 3 — Source Sans Pro Regular 16pt</a:t>
            </a:r>
          </a:p>
        </p:txBody>
      </p:sp>
      <p:sp>
        <p:nvSpPr>
          <p:cNvPr id="3" name="Google Shape;56;p30">
            <a:extLst>
              <a:ext uri="{FF2B5EF4-FFF2-40B4-BE49-F238E27FC236}">
                <a16:creationId xmlns:a16="http://schemas.microsoft.com/office/drawing/2014/main" id="{18C24FAD-7A08-A984-FBF5-08C9A1D6751E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>
                <a:solidFill>
                  <a:schemeClr val="tx2"/>
                </a:solidFill>
                <a:latin typeface="Source Sans Pro" panose="020B0503030403020204" pitchFamily="34" charset="0"/>
              </a:rPr>
              <a:t>Teaching Engagement Program </a:t>
            </a:r>
            <a:fld id="{00000000-1234-1234-1234-123412341234}" type="slidenum">
              <a:rPr lang="en-US" sz="1100" b="0" i="0" spc="200" baseline="0" smtClean="0">
                <a:solidFill>
                  <a:schemeClr val="tx2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>
              <a:solidFill>
                <a:schemeClr val="tx2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614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1224" userDrawn="1">
          <p15:clr>
            <a:srgbClr val="FBAE40"/>
          </p15:clr>
        </p15:guide>
        <p15:guide id="9" pos="3840" userDrawn="1">
          <p15:clr>
            <a:srgbClr val="FBAE40"/>
          </p15:clr>
        </p15:guide>
        <p15:guide id="10" pos="456" userDrawn="1">
          <p15:clr>
            <a:srgbClr val="FBAE40"/>
          </p15:clr>
        </p15:guide>
        <p15:guide id="11" pos="7224" userDrawn="1">
          <p15:clr>
            <a:srgbClr val="FBAE40"/>
          </p15:clr>
        </p15:guide>
        <p15:guide id="12" orient="horz" pos="480" userDrawn="1">
          <p15:clr>
            <a:srgbClr val="FBAE40"/>
          </p15:clr>
        </p15:guide>
        <p15:guide id="13" orient="horz" pos="381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— Title, Sub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5;p28">
            <a:extLst>
              <a:ext uri="{FF2B5EF4-FFF2-40B4-BE49-F238E27FC236}">
                <a16:creationId xmlns:a16="http://schemas.microsoft.com/office/drawing/2014/main" id="{568E6BF1-6A4B-E674-146B-16F5C5CD699F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742950" y="762000"/>
            <a:ext cx="10706102" cy="105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4000" b="0" i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Headline: Source Sans Pro Black 40pt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DC6400A-BEB5-4BD0-47DC-C97CADD7EB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1919544"/>
            <a:ext cx="10706102" cy="516834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500" b="1" i="0">
                <a:latin typeface="Source Sans Pro Black" panose="020B0503030403020204" pitchFamily="34" charset="0"/>
              </a:defRPr>
            </a:lvl1pPr>
            <a:lvl2pPr marL="800100" indent="-3429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200" b="0" i="0">
                <a:latin typeface="Source Sans Pro" panose="020B0503030403020204" pitchFamily="34" charset="0"/>
              </a:defRPr>
            </a:lvl2pPr>
            <a:lvl3pPr>
              <a:spcAft>
                <a:spcPts val="600"/>
              </a:spcAft>
              <a:buClr>
                <a:schemeClr val="tx2"/>
              </a:buClr>
              <a:defRPr b="0" i="0">
                <a:latin typeface="Source Sans Pro" panose="020B0503030403020204" pitchFamily="34" charset="0"/>
              </a:defRPr>
            </a:lvl3pPr>
            <a:lvl4pPr marL="1600200" indent="-228600"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/>
              <a:t>Subtitle — Source Sans Pro Black 25pt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FE9442F-F91B-8011-4986-88E654BF53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2543462"/>
            <a:ext cx="10706102" cy="351443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/>
              <a:t>Body text standard — Source Sans Pro Regular 22pt</a:t>
            </a:r>
          </a:p>
          <a:p>
            <a:pPr lvl="1"/>
            <a:r>
              <a:rPr lang="en-US"/>
              <a:t>Bullet 1 — Source Sans Pro Regular 20pt</a:t>
            </a:r>
          </a:p>
          <a:p>
            <a:pPr lvl="2"/>
            <a:r>
              <a:rPr lang="en-US"/>
              <a:t>Bullet 2 — Source Sans Pro Regular 18pt</a:t>
            </a:r>
          </a:p>
          <a:p>
            <a:pPr lvl="3"/>
            <a:r>
              <a:rPr lang="en-US"/>
              <a:t>Bullet 3 — Source Sans Pro Regular 16pt</a:t>
            </a:r>
          </a:p>
        </p:txBody>
      </p:sp>
      <p:sp>
        <p:nvSpPr>
          <p:cNvPr id="7" name="Google Shape;56;p30">
            <a:extLst>
              <a:ext uri="{FF2B5EF4-FFF2-40B4-BE49-F238E27FC236}">
                <a16:creationId xmlns:a16="http://schemas.microsoft.com/office/drawing/2014/main" id="{2CBC39E8-83F4-ECEB-7664-073993286341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>
                <a:solidFill>
                  <a:schemeClr val="tx2"/>
                </a:solidFill>
                <a:latin typeface="Source Sans Pro" panose="020B0503030403020204" pitchFamily="34" charset="0"/>
              </a:rPr>
              <a:t>Teaching Engagement Program </a:t>
            </a:r>
            <a:fld id="{00000000-1234-1234-1234-123412341234}" type="slidenum">
              <a:rPr lang="en-US" sz="1100" b="0" i="0" spc="200" baseline="0" smtClean="0">
                <a:solidFill>
                  <a:schemeClr val="tx2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>
              <a:solidFill>
                <a:schemeClr val="tx2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638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1200" userDrawn="1">
          <p15:clr>
            <a:srgbClr val="FBAE40"/>
          </p15:clr>
        </p15:guide>
        <p15:guide id="9" pos="3840" userDrawn="1">
          <p15:clr>
            <a:srgbClr val="FBAE40"/>
          </p15:clr>
        </p15:guide>
        <p15:guide id="10" pos="456" userDrawn="1">
          <p15:clr>
            <a:srgbClr val="FBAE40"/>
          </p15:clr>
        </p15:guide>
        <p15:guide id="11" pos="7224" userDrawn="1">
          <p15:clr>
            <a:srgbClr val="FBAE40"/>
          </p15:clr>
        </p15:guide>
        <p15:guide id="12" orient="horz" pos="480" userDrawn="1">
          <p15:clr>
            <a:srgbClr val="FBAE40"/>
          </p15:clr>
        </p15:guide>
        <p15:guide id="13" orient="horz" pos="381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— Title, Text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5;p28">
            <a:extLst>
              <a:ext uri="{FF2B5EF4-FFF2-40B4-BE49-F238E27FC236}">
                <a16:creationId xmlns:a16="http://schemas.microsoft.com/office/drawing/2014/main" id="{568E6BF1-6A4B-E674-146B-16F5C5CD699F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6105144" y="723787"/>
            <a:ext cx="5667756" cy="1042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4000" b="0" i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Headline: Source Sans Pro Black 40pt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A8F5B6-9927-6C4F-AA79-043E881EB5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05144" y="1929300"/>
            <a:ext cx="5667756" cy="358683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/>
              <a:t>Body text standard — Source Sans Pro Regular 22pt</a:t>
            </a:r>
          </a:p>
          <a:p>
            <a:pPr lvl="1"/>
            <a:r>
              <a:rPr lang="en-US"/>
              <a:t>Bullet 1 — Source Sans Pro Regular 20pt</a:t>
            </a:r>
          </a:p>
          <a:p>
            <a:pPr lvl="2"/>
            <a:r>
              <a:rPr lang="en-US"/>
              <a:t>Bullet 2 — Source Sans Pro Regular 18pt</a:t>
            </a:r>
          </a:p>
          <a:p>
            <a:pPr lvl="3"/>
            <a:r>
              <a:rPr lang="en-US"/>
              <a:t>Bullet 3 — Source Sans Pro Regular 16pt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32765BB-2E8A-9C00-E95A-0E5E0847B4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4786" y="736387"/>
            <a:ext cx="4751426" cy="534535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096000 h 6858000"/>
              <a:gd name="connsiteX3" fmla="*/ 5334000 w 6096000"/>
              <a:gd name="connsiteY3" fmla="*/ 6858000 h 6858000"/>
              <a:gd name="connsiteX4" fmla="*/ 0 w 6096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096000"/>
                </a:lnTo>
                <a:lnTo>
                  <a:pt x="5334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t" anchorCtr="0">
            <a:noAutofit/>
          </a:bodyPr>
          <a:lstStyle>
            <a:lvl1pPr algn="l">
              <a:defRPr sz="1800">
                <a:latin typeface="Source Sans Pro" panose="020B0503030403020204" pitchFamily="34" charset="0"/>
              </a:defRPr>
            </a:lvl1pPr>
          </a:lstStyle>
          <a:p>
            <a:r>
              <a:rPr lang="en-US"/>
              <a:t>Place photo on the left by double-clicking the icon</a:t>
            </a:r>
          </a:p>
        </p:txBody>
      </p:sp>
      <p:sp>
        <p:nvSpPr>
          <p:cNvPr id="8" name="Google Shape;56;p30">
            <a:extLst>
              <a:ext uri="{FF2B5EF4-FFF2-40B4-BE49-F238E27FC236}">
                <a16:creationId xmlns:a16="http://schemas.microsoft.com/office/drawing/2014/main" id="{18B2290B-9462-2197-59D1-3072199A7B66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>
                <a:solidFill>
                  <a:schemeClr val="tx2"/>
                </a:solidFill>
                <a:latin typeface="Source Sans Pro" panose="020B0503030403020204" pitchFamily="34" charset="0"/>
              </a:rPr>
              <a:t>Teaching Engagement Program </a:t>
            </a:r>
            <a:fld id="{00000000-1234-1234-1234-123412341234}" type="slidenum">
              <a:rPr lang="en-US" sz="1100" b="0" i="0" spc="200" baseline="0" smtClean="0">
                <a:solidFill>
                  <a:schemeClr val="tx2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>
              <a:solidFill>
                <a:schemeClr val="tx2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27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224" userDrawn="1">
          <p15:clr>
            <a:srgbClr val="FBAE40"/>
          </p15:clr>
        </p15:guide>
        <p15:guide id="3" pos="3840">
          <p15:clr>
            <a:srgbClr val="FBAE40"/>
          </p15:clr>
        </p15:guide>
        <p15:guide id="4" pos="456">
          <p15:clr>
            <a:srgbClr val="FBAE40"/>
          </p15:clr>
        </p15:guide>
        <p15:guide id="5" pos="7416">
          <p15:clr>
            <a:srgbClr val="FBAE40"/>
          </p15:clr>
        </p15:guide>
        <p15:guide id="6" orient="horz" pos="456">
          <p15:clr>
            <a:srgbClr val="FBAE40"/>
          </p15:clr>
        </p15:guide>
        <p15:guide id="7" orient="horz" pos="381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— Title, Subtitle, Text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5;p28">
            <a:extLst>
              <a:ext uri="{FF2B5EF4-FFF2-40B4-BE49-F238E27FC236}">
                <a16:creationId xmlns:a16="http://schemas.microsoft.com/office/drawing/2014/main" id="{568E6BF1-6A4B-E674-146B-16F5C5CD699F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6105144" y="723787"/>
            <a:ext cx="5667756" cy="1042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4000" b="0" i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Headline: Source Sans Pro Black 40pt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DC6400A-BEB5-4BD0-47DC-C97CADD7EB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5144" y="1863988"/>
            <a:ext cx="5667756" cy="74134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500" b="1" i="0">
                <a:latin typeface="Source Sans Pro Black" panose="020B0503030403020204" pitchFamily="34" charset="0"/>
              </a:defRPr>
            </a:lvl1pPr>
            <a:lvl2pPr marL="800100" indent="-3429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200" b="0" i="0">
                <a:latin typeface="Source Sans Pro" panose="020B0503030403020204" pitchFamily="34" charset="0"/>
              </a:defRPr>
            </a:lvl2pPr>
            <a:lvl3pPr>
              <a:spcAft>
                <a:spcPts val="600"/>
              </a:spcAft>
              <a:buClr>
                <a:schemeClr val="tx2"/>
              </a:buClr>
              <a:defRPr b="0" i="0">
                <a:latin typeface="Source Sans Pro" panose="020B0503030403020204" pitchFamily="34" charset="0"/>
              </a:defRPr>
            </a:lvl3pPr>
            <a:lvl4pPr marL="1600200" indent="-228600"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/>
              <a:t>Subtitle — Source Sans Pro Black 25pt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A8F5B6-9927-6C4F-AA79-043E881EB5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05144" y="2707983"/>
            <a:ext cx="5667756" cy="277570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/>
              <a:t>Body text standard — Source Sans Pro Regular 22pt</a:t>
            </a:r>
          </a:p>
          <a:p>
            <a:pPr lvl="1"/>
            <a:r>
              <a:rPr lang="en-US"/>
              <a:t>Bullet 1 — Source Sans Pro Regular 20pt</a:t>
            </a:r>
          </a:p>
          <a:p>
            <a:pPr lvl="2"/>
            <a:r>
              <a:rPr lang="en-US"/>
              <a:t>Bullet 2 — Source Sans Pro Regular 18pt</a:t>
            </a:r>
          </a:p>
          <a:p>
            <a:pPr lvl="3"/>
            <a:r>
              <a:rPr lang="en-US"/>
              <a:t>Bullet 3 — Source Sans Pro Regular 16pt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32765BB-2E8A-9C00-E95A-0E5E0847B4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4787" y="736387"/>
            <a:ext cx="4751426" cy="534535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096000 h 6858000"/>
              <a:gd name="connsiteX3" fmla="*/ 5334000 w 6096000"/>
              <a:gd name="connsiteY3" fmla="*/ 6858000 h 6858000"/>
              <a:gd name="connsiteX4" fmla="*/ 0 w 6096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096000"/>
                </a:lnTo>
                <a:lnTo>
                  <a:pt x="5334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t" anchorCtr="0">
            <a:noAutofit/>
          </a:bodyPr>
          <a:lstStyle>
            <a:lvl1pPr algn="l">
              <a:defRPr sz="1800">
                <a:latin typeface="Source Sans Pro" panose="020B0503030403020204" pitchFamily="34" charset="0"/>
              </a:defRPr>
            </a:lvl1pPr>
          </a:lstStyle>
          <a:p>
            <a:r>
              <a:rPr lang="en-US"/>
              <a:t>Place photo on the left by double-clicking the icon</a:t>
            </a:r>
          </a:p>
        </p:txBody>
      </p:sp>
      <p:sp>
        <p:nvSpPr>
          <p:cNvPr id="9" name="Google Shape;56;p30">
            <a:extLst>
              <a:ext uri="{FF2B5EF4-FFF2-40B4-BE49-F238E27FC236}">
                <a16:creationId xmlns:a16="http://schemas.microsoft.com/office/drawing/2014/main" id="{BB51F7FC-9799-5FC0-88FE-08718B3025D2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>
                <a:solidFill>
                  <a:schemeClr val="tx2"/>
                </a:solidFill>
                <a:latin typeface="Source Sans Pro" panose="020B0503030403020204" pitchFamily="34" charset="0"/>
              </a:rPr>
              <a:t>Teaching Engagement Program </a:t>
            </a:r>
            <a:fld id="{00000000-1234-1234-1234-123412341234}" type="slidenum">
              <a:rPr lang="en-US" sz="1100" b="0" i="0" spc="200" baseline="0" smtClean="0">
                <a:solidFill>
                  <a:schemeClr val="tx2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>
              <a:solidFill>
                <a:schemeClr val="tx2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39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840">
          <p15:clr>
            <a:srgbClr val="FBAE40"/>
          </p15:clr>
        </p15:guide>
        <p15:guide id="5" pos="7416">
          <p15:clr>
            <a:srgbClr val="FBAE40"/>
          </p15:clr>
        </p15:guide>
        <p15:guide id="8" orient="horz" pos="1176" userDrawn="1">
          <p15:clr>
            <a:srgbClr val="FBAE40"/>
          </p15:clr>
        </p15:guide>
        <p15:guide id="9" pos="456" userDrawn="1">
          <p15:clr>
            <a:srgbClr val="FBAE40"/>
          </p15:clr>
        </p15:guide>
        <p15:guide id="10" orient="horz" pos="456" userDrawn="1">
          <p15:clr>
            <a:srgbClr val="FBAE40"/>
          </p15:clr>
        </p15:guide>
        <p15:guide id="11" orient="horz" pos="3816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— Title, Subtitle, Text, Two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45;p28">
            <a:extLst>
              <a:ext uri="{FF2B5EF4-FFF2-40B4-BE49-F238E27FC236}">
                <a16:creationId xmlns:a16="http://schemas.microsoft.com/office/drawing/2014/main" id="{4BD74D56-E1F6-8DB5-4F5D-C5DE1BB2E9A5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742950" y="767774"/>
            <a:ext cx="10706102" cy="1041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4000" b="0" i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Headline: Source Sans Pro Black 40pt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DC6400A-BEB5-4BD0-47DC-C97CADD7EB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1904808"/>
            <a:ext cx="5026914" cy="74134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500" b="1" i="0">
                <a:latin typeface="Source Sans Pro Black" panose="020B0503030403020204" pitchFamily="34" charset="0"/>
              </a:defRPr>
            </a:lvl1pPr>
            <a:lvl2pPr marL="800100" indent="-3429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200" b="0" i="0">
                <a:latin typeface="Source Sans Pro" panose="020B0503030403020204" pitchFamily="34" charset="0"/>
              </a:defRPr>
            </a:lvl2pPr>
            <a:lvl3pPr>
              <a:spcAft>
                <a:spcPts val="600"/>
              </a:spcAft>
              <a:buClr>
                <a:schemeClr val="tx2"/>
              </a:buClr>
              <a:defRPr b="0" i="0">
                <a:latin typeface="Source Sans Pro" panose="020B0503030403020204" pitchFamily="34" charset="0"/>
              </a:defRPr>
            </a:lvl3pPr>
            <a:lvl4pPr marL="1600200" indent="-228600"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/>
              <a:t>Subtitle — Source Sans Pro Black 25pt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A8F5B6-9927-6C4F-AA79-043E881EB5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2748626"/>
            <a:ext cx="5026914" cy="33092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/>
              <a:t>Body text standard — Source Sans Pro Regular 22pt</a:t>
            </a:r>
          </a:p>
          <a:p>
            <a:pPr lvl="1"/>
            <a:r>
              <a:rPr lang="en-US"/>
              <a:t>Bullet 1 — Source Sans Pro Regular 20pt</a:t>
            </a:r>
          </a:p>
          <a:p>
            <a:pPr lvl="2"/>
            <a:r>
              <a:rPr lang="en-US"/>
              <a:t>Bullet 2 — Source Sans Pro Regular 18pt</a:t>
            </a:r>
          </a:p>
          <a:p>
            <a:pPr lvl="3"/>
            <a:r>
              <a:rPr lang="en-US"/>
              <a:t>Bullet 3 — Source Sans Pro Regular 16pt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EBADC78-3800-CDA6-CC9F-BB2080B8B4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22136" y="1904808"/>
            <a:ext cx="5026914" cy="74134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500" b="1" i="0">
                <a:latin typeface="Source Sans Pro Black" panose="020B0503030403020204" pitchFamily="34" charset="0"/>
              </a:defRPr>
            </a:lvl1pPr>
            <a:lvl2pPr marL="800100" indent="-3429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200" b="0" i="0">
                <a:latin typeface="Source Sans Pro" panose="020B0503030403020204" pitchFamily="34" charset="0"/>
              </a:defRPr>
            </a:lvl2pPr>
            <a:lvl3pPr>
              <a:spcAft>
                <a:spcPts val="600"/>
              </a:spcAft>
              <a:buClr>
                <a:schemeClr val="tx2"/>
              </a:buClr>
              <a:defRPr b="0" i="0">
                <a:latin typeface="Source Sans Pro" panose="020B0503030403020204" pitchFamily="34" charset="0"/>
              </a:defRPr>
            </a:lvl3pPr>
            <a:lvl4pPr marL="1600200" indent="-228600"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/>
              <a:t>Subtitle — Source Sans Pro Black 25pt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69DDB-E550-F551-961B-6D23DB8734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2136" y="2748626"/>
            <a:ext cx="5026914" cy="33092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/>
              <a:t>Body text standard — Source Sans Pro Regular 22pt</a:t>
            </a:r>
          </a:p>
          <a:p>
            <a:pPr lvl="1"/>
            <a:r>
              <a:rPr lang="en-US"/>
              <a:t>Bullet 1 — Source Sans Pro Regular 20pt</a:t>
            </a:r>
          </a:p>
          <a:p>
            <a:pPr lvl="2"/>
            <a:r>
              <a:rPr lang="en-US"/>
              <a:t>Bullet 2 — Source Sans Pro Regular 18pt</a:t>
            </a:r>
          </a:p>
          <a:p>
            <a:pPr lvl="3"/>
            <a:r>
              <a:rPr lang="en-US"/>
              <a:t>Bullet 3 — Source Sans Pro Regular 16pt</a:t>
            </a:r>
          </a:p>
        </p:txBody>
      </p:sp>
      <p:sp>
        <p:nvSpPr>
          <p:cNvPr id="9" name="Google Shape;56;p30">
            <a:extLst>
              <a:ext uri="{FF2B5EF4-FFF2-40B4-BE49-F238E27FC236}">
                <a16:creationId xmlns:a16="http://schemas.microsoft.com/office/drawing/2014/main" id="{B36A7888-F8BA-1246-089A-D11EE5DBB532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>
                <a:solidFill>
                  <a:schemeClr val="tx2"/>
                </a:solidFill>
                <a:latin typeface="Source Sans Pro" panose="020B0503030403020204" pitchFamily="34" charset="0"/>
              </a:rPr>
              <a:t>Teaching Engagement Program</a:t>
            </a:r>
            <a:r>
              <a:rPr lang="en-US" sz="1100" spc="500" baseline="0">
                <a:solidFill>
                  <a:schemeClr val="tx2"/>
                </a:solidFill>
              </a:rPr>
              <a:t> </a:t>
            </a:r>
            <a:fld id="{00000000-1234-1234-1234-123412341234}" type="slidenum">
              <a:rPr lang="en-US" sz="1100" b="0" i="0" spc="200" baseline="0" smtClean="0">
                <a:solidFill>
                  <a:schemeClr val="tx2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>
              <a:solidFill>
                <a:schemeClr val="tx2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984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176">
          <p15:clr>
            <a:srgbClr val="FBAE40"/>
          </p15:clr>
        </p15:guide>
        <p15:guide id="3" pos="3840">
          <p15:clr>
            <a:srgbClr val="FBAE40"/>
          </p15:clr>
        </p15:guide>
        <p15:guide id="4" pos="456">
          <p15:clr>
            <a:srgbClr val="FBAE40"/>
          </p15:clr>
        </p15:guide>
        <p15:guide id="7" orient="horz" pos="3816">
          <p15:clr>
            <a:srgbClr val="FBAE40"/>
          </p15:clr>
        </p15:guide>
        <p15:guide id="8" pos="7224" userDrawn="1">
          <p15:clr>
            <a:srgbClr val="FBAE40"/>
          </p15:clr>
        </p15:guide>
        <p15:guide id="9" orient="horz" pos="4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9D41EF-A1B2-6709-F0E5-925F78FCCB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35846" y="1240930"/>
            <a:ext cx="4120308" cy="401084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00DD216-C07C-6779-DECC-B8E3537DE3CC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0" y="-1325563"/>
            <a:ext cx="12192000" cy="815975"/>
          </a:xfrm>
          <a:prstGeom prst="rect">
            <a:avLst/>
          </a:prstGeom>
        </p:spPr>
        <p:txBody>
          <a:bodyPr anchor="b"/>
          <a:lstStyle/>
          <a:p>
            <a:pPr algn="ctr"/>
            <a:r>
              <a:rPr lang="en-US" sz="1800"/>
              <a:t>Place Slide Title Here</a:t>
            </a:r>
          </a:p>
        </p:txBody>
      </p:sp>
    </p:spTree>
    <p:extLst>
      <p:ext uri="{BB962C8B-B14F-4D97-AF65-F5344CB8AC3E}">
        <p14:creationId xmlns:p14="http://schemas.microsoft.com/office/powerpoint/2010/main" val="1731176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— Title, Text, Photo (Mirror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5;p28">
            <a:extLst>
              <a:ext uri="{FF2B5EF4-FFF2-40B4-BE49-F238E27FC236}">
                <a16:creationId xmlns:a16="http://schemas.microsoft.com/office/drawing/2014/main" id="{568E6BF1-6A4B-E674-146B-16F5C5CD699F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724847" y="726448"/>
            <a:ext cx="5371153" cy="1042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700" b="1" i="0">
                <a:solidFill>
                  <a:schemeClr val="tx2"/>
                </a:solidFill>
                <a:latin typeface="Source Sans Pro Black" panose="020B0503030403020204" pitchFamily="34" charset="0"/>
                <a:ea typeface="Source Serif Pro" panose="02040603050405020204" pitchFamily="18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Headline: Source Sans Pro Black 37pt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A8F5B6-9927-6C4F-AA79-043E881EB5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4847" y="1931961"/>
            <a:ext cx="5371153" cy="413984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/>
              <a:t>Body text standard — Source Sans Pro Regular 22pt</a:t>
            </a:r>
          </a:p>
          <a:p>
            <a:pPr lvl="1"/>
            <a:r>
              <a:rPr lang="en-US"/>
              <a:t>Bullet 1 — Source Sans Pro Regular 20pt</a:t>
            </a:r>
          </a:p>
          <a:p>
            <a:pPr lvl="2"/>
            <a:r>
              <a:rPr lang="en-US"/>
              <a:t>Bullet 2 — Source Sans Pro Regular 18pt</a:t>
            </a:r>
          </a:p>
          <a:p>
            <a:pPr lvl="3"/>
            <a:r>
              <a:rPr lang="en-US"/>
              <a:t>Bullet 3 — Source Sans Pro Regular 16pt</a:t>
            </a:r>
          </a:p>
        </p:txBody>
      </p:sp>
      <p:sp>
        <p:nvSpPr>
          <p:cNvPr id="8" name="Google Shape;56;p30">
            <a:extLst>
              <a:ext uri="{FF2B5EF4-FFF2-40B4-BE49-F238E27FC236}">
                <a16:creationId xmlns:a16="http://schemas.microsoft.com/office/drawing/2014/main" id="{18B2290B-9462-2197-59D1-3072199A7B66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>
                <a:solidFill>
                  <a:schemeClr val="tx2"/>
                </a:solidFill>
                <a:latin typeface="Source Sans Pro" panose="020B0503030403020204" pitchFamily="34" charset="0"/>
              </a:rPr>
              <a:t>UNIVERSITY OF OREGON | TEP</a:t>
            </a:r>
            <a:r>
              <a:rPr lang="en-US" sz="1100" spc="500" baseline="0">
                <a:solidFill>
                  <a:schemeClr val="tx2"/>
                </a:solidFill>
              </a:rPr>
              <a:t> </a:t>
            </a:r>
            <a:fld id="{00000000-1234-1234-1234-123412341234}" type="slidenum">
              <a:rPr lang="en-US" sz="1100" b="0" i="0" spc="200" baseline="0" smtClean="0">
                <a:solidFill>
                  <a:schemeClr val="tx2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>
              <a:solidFill>
                <a:schemeClr val="tx2"/>
              </a:solidFill>
              <a:latin typeface="Source Sans Pro" panose="020B0503030403020204" pitchFamily="34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274DC6D-C1E8-0578-740B-F42CFFEE0D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697921" y="722376"/>
            <a:ext cx="4751387" cy="5345113"/>
          </a:xfrm>
          <a:custGeom>
            <a:avLst/>
            <a:gdLst>
              <a:gd name="connsiteX0" fmla="*/ 0 w 4751387"/>
              <a:gd name="connsiteY0" fmla="*/ 0 h 5345113"/>
              <a:gd name="connsiteX1" fmla="*/ 4751387 w 4751387"/>
              <a:gd name="connsiteY1" fmla="*/ 0 h 5345113"/>
              <a:gd name="connsiteX2" fmla="*/ 4751387 w 4751387"/>
              <a:gd name="connsiteY2" fmla="*/ 5345113 h 5345113"/>
              <a:gd name="connsiteX3" fmla="*/ 546484 w 4751387"/>
              <a:gd name="connsiteY3" fmla="*/ 5345113 h 5345113"/>
              <a:gd name="connsiteX4" fmla="*/ 0 w 4751387"/>
              <a:gd name="connsiteY4" fmla="*/ 4798629 h 5345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1387" h="5345113">
                <a:moveTo>
                  <a:pt x="0" y="0"/>
                </a:moveTo>
                <a:lnTo>
                  <a:pt x="4751387" y="0"/>
                </a:lnTo>
                <a:lnTo>
                  <a:pt x="4751387" y="5345113"/>
                </a:lnTo>
                <a:lnTo>
                  <a:pt x="546484" y="5345113"/>
                </a:lnTo>
                <a:lnTo>
                  <a:pt x="0" y="479862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Place photo on the left by double-clicking the icon</a:t>
            </a:r>
          </a:p>
        </p:txBody>
      </p:sp>
    </p:spTree>
    <p:extLst>
      <p:ext uri="{BB962C8B-B14F-4D97-AF65-F5344CB8AC3E}">
        <p14:creationId xmlns:p14="http://schemas.microsoft.com/office/powerpoint/2010/main" val="3812771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224">
          <p15:clr>
            <a:srgbClr val="FBAE40"/>
          </p15:clr>
        </p15:guide>
        <p15:guide id="3" pos="3840">
          <p15:clr>
            <a:srgbClr val="FBAE40"/>
          </p15:clr>
        </p15:guide>
        <p15:guide id="4" pos="456">
          <p15:clr>
            <a:srgbClr val="FBAE40"/>
          </p15:clr>
        </p15:guide>
        <p15:guide id="5" pos="7416">
          <p15:clr>
            <a:srgbClr val="FBAE40"/>
          </p15:clr>
        </p15:guide>
        <p15:guide id="6" orient="horz" pos="456">
          <p15:clr>
            <a:srgbClr val="FBAE40"/>
          </p15:clr>
        </p15:guide>
        <p15:guide id="7" orient="horz" pos="381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095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714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12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ing.uoregon.edu/services/individual-consultation" TargetMode="Externa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teaching.uoregon.edu/" TargetMode="External"/><Relationship Id="rId5" Type="http://schemas.openxmlformats.org/officeDocument/2006/relationships/hyperlink" Target="https://teaching.uoregon.edu/graduate-teaching-initiative" TargetMode="External"/><Relationship Id="rId4" Type="http://schemas.openxmlformats.org/officeDocument/2006/relationships/hyperlink" Target="https://teaching.uoregon.edu/events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gtff3544.net/about/leadership/caucus-council/" TargetMode="External"/><Relationship Id="rId5" Type="http://schemas.openxmlformats.org/officeDocument/2006/relationships/hyperlink" Target="https://gtff3544.net/international-ge-resources/" TargetMode="External"/><Relationship Id="rId4" Type="http://schemas.openxmlformats.org/officeDocument/2006/relationships/hyperlink" Target="https://isss.uoregon.edu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hyperlink" Target="https://teaching.uoregon.edu/term-resources" TargetMode="External"/><Relationship Id="rId7" Type="http://schemas.openxmlformats.org/officeDocument/2006/relationships/image" Target="../media/image21.png"/><Relationship Id="rId2" Type="http://schemas.openxmlformats.org/officeDocument/2006/relationships/hyperlink" Target="http://teaching.uoregon.edu/GEs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hyperlink" Target="https://teaching.uoregon.edu/events" TargetMode="External"/><Relationship Id="rId4" Type="http://schemas.openxmlformats.org/officeDocument/2006/relationships/hyperlink" Target="https://teaching.uoregon.edu/syllabus" TargetMode="External"/><Relationship Id="rId9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tep@uoregon.edu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192A8-1BA9-52DA-3707-5CDBEA037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44C7770-365A-82D6-AA45-5C2E4D1CA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AFC275D-17BA-A7B3-360C-96B9F0FA83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E2742B6-FF53-D349-C01F-C21E648DD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723166" y="2851688"/>
              <a:ext cx="2056983" cy="577312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5A2B9D5-7FBA-01E1-2E2C-7340D4EDC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49" y="731520"/>
            <a:ext cx="4682491" cy="1177291"/>
          </a:xfrm>
          <a:effectLst/>
        </p:spPr>
        <p:txBody>
          <a:bodyPr anchor="t"/>
          <a:lstStyle/>
          <a:p>
            <a:r>
              <a:rPr lang="en-US" dirty="0"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Welcome to Teaching at UO!</a:t>
            </a:r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D865E447-5900-3E28-D973-B31E5041EB30}"/>
              </a:ext>
            </a:extLst>
          </p:cNvPr>
          <p:cNvSpPr txBox="1">
            <a:spLocks/>
          </p:cNvSpPr>
          <p:nvPr/>
        </p:nvSpPr>
        <p:spPr>
          <a:xfrm>
            <a:off x="742949" y="2165576"/>
            <a:ext cx="6182107" cy="3625679"/>
          </a:xfrm>
          <a:prstGeom prst="rect">
            <a:avLst/>
          </a:prstGeom>
          <a:effectLst/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600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As you enter, make a </a:t>
            </a:r>
            <a:r>
              <a:rPr lang="en-US" sz="2600" b="1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nametag</a:t>
            </a:r>
            <a:r>
              <a:rPr lang="en-US" sz="2600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 &amp; take</a:t>
            </a:r>
            <a:br>
              <a:rPr lang="en-US" sz="2600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</a:br>
            <a:r>
              <a:rPr lang="en-US" sz="2600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a </a:t>
            </a:r>
            <a:r>
              <a:rPr lang="en-US" sz="2600" b="1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schedule</a:t>
            </a:r>
            <a:r>
              <a:rPr lang="en-US" sz="2600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. Then, please </a:t>
            </a:r>
            <a:r>
              <a:rPr lang="en-US" sz="2600" b="1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ource Sans Pro" panose="020B0503030403020204" pitchFamily="34" charset="0"/>
              </a:rPr>
              <a:t>sign in </a:t>
            </a:r>
            <a:r>
              <a:rPr lang="en-US" sz="2600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ource Sans Pro" panose="020B0503030403020204" pitchFamily="34" charset="0"/>
              </a:rPr>
              <a:t>…</a:t>
            </a:r>
            <a:br>
              <a:rPr lang="en-US" sz="2600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ource Sans Pro" panose="020B0503030403020204" pitchFamily="34" charset="0"/>
              </a:rPr>
            </a:br>
            <a:r>
              <a:rPr lang="en-US" sz="2600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ource Sans Pro" panose="020B0503030403020204" pitchFamily="34" charset="0"/>
              </a:rPr>
              <a:t>    on the sheets,</a:t>
            </a:r>
            <a:br>
              <a:rPr lang="en-US" sz="2600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ource Sans Pro" panose="020B0503030403020204" pitchFamily="34" charset="0"/>
              </a:rPr>
            </a:br>
            <a:r>
              <a:rPr lang="en-US" sz="2600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ource Sans Pro" panose="020B0503030403020204" pitchFamily="34" charset="0"/>
              </a:rPr>
              <a:t>    or with the QR code, </a:t>
            </a:r>
            <a:br>
              <a:rPr lang="en-US" sz="2600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ource Sans Pro" panose="020B0503030403020204" pitchFamily="34" charset="0"/>
              </a:rPr>
            </a:br>
            <a:r>
              <a:rPr lang="en-US" sz="2600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ource Sans Pro" panose="020B0503030403020204" pitchFamily="34" charset="0"/>
              </a:rPr>
              <a:t>    or at the URL below</a:t>
            </a:r>
          </a:p>
          <a:p>
            <a:pPr marL="0" indent="0">
              <a:lnSpc>
                <a:spcPct val="100000"/>
              </a:lnSpc>
              <a:spcBef>
                <a:spcPts val="8800"/>
              </a:spcBef>
              <a:buNone/>
            </a:pPr>
            <a:r>
              <a:rPr lang="en-US" sz="2600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https://</a:t>
            </a:r>
            <a:r>
              <a:rPr lang="en-US" sz="2600" dirty="0" err="1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forms.cloud.microsoft</a:t>
            </a:r>
            <a:r>
              <a:rPr lang="en-US" sz="2600" dirty="0">
                <a:solidFill>
                  <a:schemeClr val="bg1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/r/3YHszfqen0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F044AC-BEA4-B199-20FB-DF2354232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078" y="5596667"/>
            <a:ext cx="5451088" cy="10199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4566EC-3324-FA8F-6507-693B887CB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27027" y="3277798"/>
            <a:ext cx="1964973" cy="198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890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4003B3-CA2E-84C6-F3EB-D395A2D9B8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950" y="767774"/>
            <a:ext cx="2925407" cy="1041214"/>
          </a:xfrm>
        </p:spPr>
        <p:txBody>
          <a:bodyPr anchor="t"/>
          <a:lstStyle/>
          <a:p>
            <a:r>
              <a:rPr lang="en-US" dirty="0">
                <a:latin typeface="Source Sans Pro Black"/>
                <a:ea typeface="Source Sans Pro Black"/>
                <a:cs typeface="Arial"/>
              </a:rPr>
              <a:t>What We Are Doing Today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88268D4-8B2A-459E-80EA-0AF8BDD76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813716" y="843943"/>
            <a:ext cx="0" cy="999328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5078CC11-E25C-6273-B812-023A1DAEAAC9}"/>
              </a:ext>
            </a:extLst>
          </p:cNvPr>
          <p:cNvSpPr txBox="1">
            <a:spLocks/>
          </p:cNvSpPr>
          <p:nvPr/>
        </p:nvSpPr>
        <p:spPr>
          <a:xfrm>
            <a:off x="4036741" y="764431"/>
            <a:ext cx="7412308" cy="1078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Learn foundational teaching skills, get teaching resources, build community, </a:t>
            </a:r>
            <a:r>
              <a:rPr lang="en-US" sz="2400" dirty="0">
                <a:latin typeface="Source Sans Pro"/>
                <a:ea typeface="Source Sans Pro"/>
              </a:rPr>
              <a:t>feel confident on your first day.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56E4807-8027-4F1F-04EE-9139300D85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2950" y="2062976"/>
            <a:ext cx="5026914" cy="741349"/>
          </a:xfrm>
        </p:spPr>
        <p:txBody>
          <a:bodyPr anchor="b"/>
          <a:lstStyle/>
          <a:p>
            <a:r>
              <a:rPr lang="en-US" sz="2800" dirty="0"/>
              <a:t>Session Objectives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845062-AD8D-CD02-F057-FCF6587F18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2950" y="2877015"/>
            <a:ext cx="5026914" cy="3423955"/>
          </a:xfrm>
        </p:spPr>
        <p:txBody>
          <a:bodyPr>
            <a:noAutofit/>
          </a:bodyPr>
          <a:lstStyle/>
          <a:p>
            <a:r>
              <a:rPr lang="en-US" sz="2400" dirty="0">
                <a:latin typeface="Source Sans Pro"/>
                <a:ea typeface="Source Sans Pro"/>
              </a:rPr>
              <a:t>We hope you'll feel confident: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400" dirty="0">
                <a:latin typeface="Source Sans Pro"/>
                <a:ea typeface="Source Sans Pro"/>
              </a:rPr>
              <a:t>Recognizing aspects of good teaching at UO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400" dirty="0">
                <a:latin typeface="Source Sans Pro"/>
                <a:ea typeface="Source Sans Pro"/>
              </a:rPr>
              <a:t>Finding resources to support you and your teaching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400" dirty="0">
                <a:latin typeface="Source Sans Pro"/>
                <a:ea typeface="Source Sans Pro"/>
              </a:rPr>
              <a:t>Attending workshops throughout today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8626E26-1F6A-186C-10C4-9781DF6859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22136" y="2062976"/>
            <a:ext cx="5026914" cy="741349"/>
          </a:xfrm>
        </p:spPr>
        <p:txBody>
          <a:bodyPr anchor="b"/>
          <a:lstStyle/>
          <a:p>
            <a:r>
              <a:rPr lang="en-US" sz="2800" dirty="0"/>
              <a:t>Session Agenda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F43E2F-0E53-D6A1-208D-B37CF33959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22136" y="2877015"/>
            <a:ext cx="5026914" cy="3423955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Who is in the room?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What is good teaching?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Where can you find support for your teaching?</a:t>
            </a:r>
          </a:p>
        </p:txBody>
      </p:sp>
      <p:sp>
        <p:nvSpPr>
          <p:cNvPr id="9" name="Snip Diagonal Corner Rectangle 8">
            <a:extLst>
              <a:ext uri="{FF2B5EF4-FFF2-40B4-BE49-F238E27FC236}">
                <a16:creationId xmlns:a16="http://schemas.microsoft.com/office/drawing/2014/main" id="{2430F25C-AF60-931D-BECB-9199CA4C3E8D}"/>
              </a:ext>
            </a:extLst>
          </p:cNvPr>
          <p:cNvSpPr/>
          <p:nvPr/>
        </p:nvSpPr>
        <p:spPr>
          <a:xfrm>
            <a:off x="6743538" y="5162667"/>
            <a:ext cx="4384110" cy="676405"/>
          </a:xfrm>
          <a:prstGeom prst="snip2DiagRect">
            <a:avLst>
              <a:gd name="adj1" fmla="val 0"/>
              <a:gd name="adj2" fmla="val 2963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Source Sans Pro" panose="020B0503030403020204" pitchFamily="34" charset="0"/>
              </a:rPr>
              <a:t>GE = “Graduate Employee”</a:t>
            </a:r>
          </a:p>
        </p:txBody>
      </p:sp>
    </p:spTree>
    <p:extLst>
      <p:ext uri="{BB962C8B-B14F-4D97-AF65-F5344CB8AC3E}">
        <p14:creationId xmlns:p14="http://schemas.microsoft.com/office/powerpoint/2010/main" val="2913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build="p"/>
      <p:bldP spid="8" grpId="0" build="p"/>
      <p:bldP spid="7" grpId="0" build="p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3A4C0-0B1F-CAA9-5ADF-98FF684A0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in the room?</a:t>
            </a:r>
          </a:p>
        </p:txBody>
      </p:sp>
    </p:spTree>
    <p:extLst>
      <p:ext uri="{BB962C8B-B14F-4D97-AF65-F5344CB8AC3E}">
        <p14:creationId xmlns:p14="http://schemas.microsoft.com/office/powerpoint/2010/main" val="2714911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EA611-E13C-CE0F-A070-4D6A9D416C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05144" y="723787"/>
            <a:ext cx="5667756" cy="544943"/>
          </a:xfrm>
        </p:spPr>
        <p:txBody>
          <a:bodyPr anchor="t"/>
          <a:lstStyle/>
          <a:p>
            <a:r>
              <a:rPr lang="en-US" b="1">
                <a:latin typeface="Source Sans Pro Black" panose="020B0503030403020204" pitchFamily="34" charset="0"/>
              </a:rPr>
              <a:t>You Are!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AC0F0D-354D-4669-FC68-02BB106D81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05144" y="1350818"/>
            <a:ext cx="5667756" cy="415913"/>
          </a:xfrm>
        </p:spPr>
        <p:txBody>
          <a:bodyPr anchor="t"/>
          <a:lstStyle/>
          <a:p>
            <a:r>
              <a:rPr lang="en-US"/>
              <a:t>Departments Represented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F5FE6-A440-BEDD-BC51-1DBE6DAC4C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05144" y="1766730"/>
            <a:ext cx="5667756" cy="4729763"/>
          </a:xfrm>
          <a:solidFill>
            <a:schemeClr val="bg1"/>
          </a:solidFill>
        </p:spPr>
        <p:txBody>
          <a:bodyPr numCol="3" spcCol="91440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Accounting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Anthropology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Architecture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Bioinformatics &amp; Genomics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Biology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Clinical </a:t>
            </a:r>
            <a:r>
              <a:rPr lang="en-US" sz="1800" dirty="0" err="1"/>
              <a:t>Pyschology</a:t>
            </a:r>
            <a:endParaRPr lang="en-US" sz="1800" dirty="0"/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Computer Science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Communication &amp; Media Studies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Counseling Psychology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Creative Writing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Data Science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East Asian Languages &amp; Literatures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Earth Science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Ecology &amp; Evolution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Geography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Global Studies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History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Human Physiology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Journalism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Linguistics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Marketing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Marine Biology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Microbiology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Music Composition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Music Theory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Neuroscience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Philosophy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Physics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Planning, Public Policy &amp; Management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Prevention Science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Psychology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Romance Languages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/>
              <a:t>Sociology</a:t>
            </a:r>
          </a:p>
        </p:txBody>
      </p:sp>
      <p:grpSp>
        <p:nvGrpSpPr>
          <p:cNvPr id="32" name="Group 31" descr="41% of attendees have never taught before. 40% have taught somewhere else. 19% have taught at UO previously">
            <a:extLst>
              <a:ext uri="{FF2B5EF4-FFF2-40B4-BE49-F238E27FC236}">
                <a16:creationId xmlns:a16="http://schemas.microsoft.com/office/drawing/2014/main" id="{0EC803A5-09B8-6818-8E63-C6C6919010D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525682" y="1558774"/>
            <a:ext cx="3169635" cy="3169627"/>
            <a:chOff x="1525682" y="1018310"/>
            <a:chExt cx="3169635" cy="316962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DF767FF-9360-CFC0-C34D-DA565A15E837}"/>
                </a:ext>
              </a:extLst>
            </p:cNvPr>
            <p:cNvGrpSpPr/>
            <p:nvPr/>
          </p:nvGrpSpPr>
          <p:grpSpPr>
            <a:xfrm>
              <a:off x="1525682" y="1018310"/>
              <a:ext cx="3169635" cy="3169627"/>
              <a:chOff x="1999483" y="2657856"/>
              <a:chExt cx="1584965" cy="1584961"/>
            </a:xfrm>
          </p:grpSpPr>
          <p:sp>
            <p:nvSpPr>
              <p:cNvPr id="14" name="Pie 13">
                <a:extLst>
                  <a:ext uri="{FF2B5EF4-FFF2-40B4-BE49-F238E27FC236}">
                    <a16:creationId xmlns:a16="http://schemas.microsoft.com/office/drawing/2014/main" id="{6900B30C-7D5B-4676-BE46-B8A10C676D47}"/>
                  </a:ext>
                </a:extLst>
              </p:cNvPr>
              <p:cNvSpPr/>
              <p:nvPr/>
            </p:nvSpPr>
            <p:spPr>
              <a:xfrm>
                <a:off x="1999488" y="2657856"/>
                <a:ext cx="1584960" cy="1584960"/>
              </a:xfrm>
              <a:prstGeom prst="pie">
                <a:avLst>
                  <a:gd name="adj1" fmla="val 16225686"/>
                  <a:gd name="adj2" fmla="val 3523811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Pie 14">
                <a:extLst>
                  <a:ext uri="{FF2B5EF4-FFF2-40B4-BE49-F238E27FC236}">
                    <a16:creationId xmlns:a16="http://schemas.microsoft.com/office/drawing/2014/main" id="{92CC5CA8-DBB4-0496-FF3E-E9E25D24B97D}"/>
                  </a:ext>
                </a:extLst>
              </p:cNvPr>
              <p:cNvSpPr/>
              <p:nvPr/>
            </p:nvSpPr>
            <p:spPr>
              <a:xfrm>
                <a:off x="1999486" y="2657856"/>
                <a:ext cx="1584960" cy="1584960"/>
              </a:xfrm>
              <a:prstGeom prst="pie">
                <a:avLst>
                  <a:gd name="adj1" fmla="val 3529931"/>
                  <a:gd name="adj2" fmla="val 12058690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Pie 15">
                <a:extLst>
                  <a:ext uri="{FF2B5EF4-FFF2-40B4-BE49-F238E27FC236}">
                    <a16:creationId xmlns:a16="http://schemas.microsoft.com/office/drawing/2014/main" id="{A49B7D47-1601-EE09-4A4C-6947CE62C0E2}"/>
                  </a:ext>
                </a:extLst>
              </p:cNvPr>
              <p:cNvSpPr/>
              <p:nvPr/>
            </p:nvSpPr>
            <p:spPr>
              <a:xfrm>
                <a:off x="1999483" y="2657857"/>
                <a:ext cx="1584960" cy="1584960"/>
              </a:xfrm>
              <a:prstGeom prst="pie">
                <a:avLst>
                  <a:gd name="adj1" fmla="val 12059590"/>
                  <a:gd name="adj2" fmla="val 16232753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CB7D1C8-17AA-FFBB-C71C-A057AC46B3D6}"/>
                </a:ext>
              </a:extLst>
            </p:cNvPr>
            <p:cNvSpPr txBox="1"/>
            <p:nvPr/>
          </p:nvSpPr>
          <p:spPr>
            <a:xfrm>
              <a:off x="3426255" y="1993288"/>
              <a:ext cx="1063684" cy="840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/>
                <a:t>Have not </a:t>
              </a:r>
            </a:p>
            <a:p>
              <a:pPr>
                <a:lnSpc>
                  <a:spcPct val="90000"/>
                </a:lnSpc>
              </a:pPr>
              <a:r>
                <a:rPr lang="en-US"/>
                <a:t>taught before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EDB32C8-110D-CD20-60F4-4F8622AB567A}"/>
                </a:ext>
              </a:extLst>
            </p:cNvPr>
            <p:cNvSpPr txBox="1"/>
            <p:nvPr/>
          </p:nvSpPr>
          <p:spPr>
            <a:xfrm>
              <a:off x="2095535" y="2914987"/>
              <a:ext cx="1607844" cy="840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>
                  <a:solidFill>
                    <a:schemeClr val="bg1"/>
                  </a:solidFill>
                </a:rPr>
                <a:t>Taught somewhere else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6272C25-1F2D-BAF8-A86A-0C9EDE423AC7}"/>
                </a:ext>
              </a:extLst>
            </p:cNvPr>
            <p:cNvSpPr txBox="1"/>
            <p:nvPr/>
          </p:nvSpPr>
          <p:spPr>
            <a:xfrm>
              <a:off x="2244443" y="1653515"/>
              <a:ext cx="1149245" cy="590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/>
                <a:t>Taught </a:t>
              </a:r>
            </a:p>
            <a:p>
              <a:pPr>
                <a:lnSpc>
                  <a:spcPct val="90000"/>
                </a:lnSpc>
              </a:pPr>
              <a:r>
                <a:rPr lang="en-US"/>
                <a:t>at UO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4CDA5D4-8FF6-463E-AEDA-5FC1CA702880}"/>
                </a:ext>
              </a:extLst>
            </p:cNvPr>
            <p:cNvSpPr txBox="1"/>
            <p:nvPr/>
          </p:nvSpPr>
          <p:spPr>
            <a:xfrm>
              <a:off x="3280819" y="1586399"/>
              <a:ext cx="793314" cy="4247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b="1"/>
                <a:t>41%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218822E-70B8-514C-9BAB-36BD3A566F33}"/>
                </a:ext>
              </a:extLst>
            </p:cNvPr>
            <p:cNvSpPr txBox="1"/>
            <p:nvPr/>
          </p:nvSpPr>
          <p:spPr>
            <a:xfrm>
              <a:off x="1698878" y="2533398"/>
              <a:ext cx="793314" cy="4247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b="1">
                  <a:solidFill>
                    <a:schemeClr val="bg1"/>
                  </a:solidFill>
                </a:rPr>
                <a:t>40%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071E4CD-4BBF-1E32-D2EC-2805C52B47CE}"/>
                </a:ext>
              </a:extLst>
            </p:cNvPr>
            <p:cNvSpPr txBox="1"/>
            <p:nvPr/>
          </p:nvSpPr>
          <p:spPr>
            <a:xfrm>
              <a:off x="2128130" y="1285119"/>
              <a:ext cx="793314" cy="4247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b="1"/>
                <a:t>19%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3565296-DD82-DCD7-AFC8-2AED96CD4E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5682" y="1018310"/>
              <a:ext cx="3169625" cy="316962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4870A05-4C3A-2160-6223-65FC58E8F0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10494" y="1018310"/>
              <a:ext cx="0" cy="159274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916DDC6-51B7-E637-F7AF-87F1A950EDC7}"/>
                </a:ext>
              </a:extLst>
            </p:cNvPr>
            <p:cNvCxnSpPr>
              <a:cxnSpLocks/>
            </p:cNvCxnSpPr>
            <p:nvPr/>
          </p:nvCxnSpPr>
          <p:spPr>
            <a:xfrm>
              <a:off x="3117232" y="2611058"/>
              <a:ext cx="808298" cy="1336474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CE64699-810C-C189-16C0-F56C8EBB193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25512" y="2050301"/>
              <a:ext cx="1479919" cy="56075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BAF48BBF-BDFB-CD37-E903-FF5310FC4FBF}"/>
              </a:ext>
            </a:extLst>
          </p:cNvPr>
          <p:cNvSpPr txBox="1">
            <a:spLocks/>
          </p:cNvSpPr>
          <p:nvPr/>
        </p:nvSpPr>
        <p:spPr>
          <a:xfrm>
            <a:off x="1013545" y="5308881"/>
            <a:ext cx="4207373" cy="415913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t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500" b="1" i="0" kern="1200">
                <a:solidFill>
                  <a:schemeClr val="tx1"/>
                </a:solidFill>
                <a:latin typeface="Source Sans Pro Black" panose="020B0503030403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2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>
                <a:latin typeface="Source Sans Pro" panose="020B0503030403020204" pitchFamily="34" charset="0"/>
              </a:rPr>
              <a:t>25% are new international GEs</a:t>
            </a:r>
          </a:p>
        </p:txBody>
      </p:sp>
    </p:spTree>
    <p:extLst>
      <p:ext uri="{BB962C8B-B14F-4D97-AF65-F5344CB8AC3E}">
        <p14:creationId xmlns:p14="http://schemas.microsoft.com/office/powerpoint/2010/main" val="124168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DE5615B-92BF-00DD-7E36-A0B98FBE9D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spcFirstLastPara="1" wrap="square" lIns="0" tIns="0" rIns="0" bIns="0" anchor="t" anchorCtr="0">
            <a:noAutofit/>
          </a:bodyPr>
          <a:lstStyle/>
          <a:p>
            <a:r>
              <a:rPr lang="en-US" b="1">
                <a:latin typeface="Source Sans Pro Black" panose="020B0503030403020204" pitchFamily="34" charset="0"/>
                <a:ea typeface="Source Serif Pro"/>
                <a:cs typeface="Arial"/>
              </a:rPr>
              <a:t>We are! Teaching Engagement Program (TEP)</a:t>
            </a:r>
            <a:endParaRPr lang="en-US" b="1">
              <a:latin typeface="Source Sans Pro Black" panose="020B0503030403020204" pitchFamily="34" charset="0"/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5A6C021-FB37-7163-8921-682159A584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2950" y="1597496"/>
            <a:ext cx="5197578" cy="838882"/>
          </a:xfrm>
        </p:spPr>
        <p:txBody>
          <a:bodyPr anchor="t"/>
          <a:lstStyle/>
          <a:p>
            <a:r>
              <a:rPr lang="en-US" sz="2800">
                <a:latin typeface="Source Sans Pro" panose="020B0503030403020204" pitchFamily="34" charset="0"/>
                <a:ea typeface="Source Sans Pro Black"/>
              </a:rPr>
              <a:t>TEP provides teaching support to GEs across campus through: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DE5C5AF-638E-85D2-8976-60923B9F8F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1294" y="2543462"/>
            <a:ext cx="4845731" cy="3183206"/>
          </a:xfrm>
        </p:spPr>
        <p:txBody>
          <a:bodyPr lIns="0" tIns="0" rIns="0" bIns="0" anchor="t">
            <a:noAutofit/>
          </a:bodyPr>
          <a:lstStyle/>
          <a:p>
            <a:pPr marL="22860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en-US">
                <a:latin typeface="Source Sans Pro"/>
                <a:ea typeface="Source Sans Pro"/>
                <a:hlinkClick r:id="rId3"/>
              </a:rPr>
              <a:t>Individual consultations</a:t>
            </a:r>
            <a:endParaRPr lang="en-US">
              <a:ea typeface="Source Sans Pro"/>
            </a:endParaRPr>
          </a:p>
          <a:p>
            <a:pPr marL="22860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en-US">
                <a:latin typeface="Source Sans Pro"/>
                <a:ea typeface="Source Sans Pro"/>
                <a:hlinkClick r:id="rId4"/>
              </a:rPr>
              <a:t>Teaching workshops</a:t>
            </a:r>
            <a:r>
              <a:rPr lang="en-US">
                <a:latin typeface="Source Sans Pro"/>
                <a:ea typeface="Source Sans Pro"/>
              </a:rPr>
              <a:t> and course</a:t>
            </a:r>
          </a:p>
          <a:p>
            <a:pPr marL="22860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en-US">
                <a:latin typeface="Source Sans Pro"/>
                <a:ea typeface="Source Sans Pro"/>
                <a:hlinkClick r:id="rId5"/>
              </a:rPr>
              <a:t>Graduate Teaching Initiative</a:t>
            </a:r>
            <a:r>
              <a:rPr lang="en-US">
                <a:latin typeface="Source Sans Pro"/>
                <a:ea typeface="Source Sans Pro"/>
              </a:rPr>
              <a:t> certificate</a:t>
            </a:r>
          </a:p>
          <a:p>
            <a:pPr marL="22860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en-US">
                <a:latin typeface="Source Sans Pro"/>
                <a:ea typeface="Source Sans Pro"/>
                <a:hlinkClick r:id="rId6"/>
              </a:rPr>
              <a:t>Our website (teaching.uoregon.edu)</a:t>
            </a:r>
            <a:endParaRPr lang="en-US">
              <a:latin typeface="Source Sans Pro"/>
              <a:ea typeface="Source Sans Pro"/>
            </a:endParaRPr>
          </a:p>
          <a:p>
            <a:pPr marL="22860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en-US">
                <a:latin typeface="Source Sans Pro"/>
                <a:ea typeface="Source Sans Pro"/>
              </a:rPr>
              <a:t>GE Teaching Newsletter</a:t>
            </a:r>
          </a:p>
          <a:p>
            <a:pPr marL="22860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en-US">
                <a:latin typeface="Source Sans Pro"/>
                <a:ea typeface="Source Sans Pro"/>
              </a:rPr>
              <a:t>Teaching Awards honoring GEs</a:t>
            </a:r>
            <a:endParaRPr lang="en-US"/>
          </a:p>
        </p:txBody>
      </p:sp>
      <p:pic>
        <p:nvPicPr>
          <p:cNvPr id="3" name="Picture 2" descr="TEP Team">
            <a:extLst>
              <a:ext uri="{FF2B5EF4-FFF2-40B4-BE49-F238E27FC236}">
                <a16:creationId xmlns:a16="http://schemas.microsoft.com/office/drawing/2014/main" id="{FCBDC1AA-E14A-DB15-CC4E-AEB02FAB40F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40529" y="1597496"/>
            <a:ext cx="5508522" cy="38635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1ADB8F-C169-CD7E-63F1-7B1A0E04A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940529" y="5479372"/>
            <a:ext cx="55085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Source Sans Pro" panose="020B0503030403020204" pitchFamily="34" charset="0"/>
              </a:rPr>
              <a:t>TEP offices are located in Straub Hall—4</a:t>
            </a:r>
            <a:r>
              <a:rPr lang="en-US" baseline="30000">
                <a:latin typeface="Source Sans Pro" panose="020B0503030403020204" pitchFamily="34" charset="0"/>
              </a:rPr>
              <a:t>th</a:t>
            </a:r>
            <a:r>
              <a:rPr lang="en-US">
                <a:latin typeface="Source Sans Pro" panose="020B0503030403020204" pitchFamily="34" charset="0"/>
              </a:rPr>
              <a:t> Floor. Visit us!</a:t>
            </a:r>
          </a:p>
        </p:txBody>
      </p:sp>
    </p:spTree>
    <p:extLst>
      <p:ext uri="{BB962C8B-B14F-4D97-AF65-F5344CB8AC3E}">
        <p14:creationId xmlns:p14="http://schemas.microsoft.com/office/powerpoint/2010/main" val="1331108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E43DB-CFB6-7DE3-47C1-0D5C71FC2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C30B3-B6AF-06A0-B48B-6B8292E3C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good teaching?</a:t>
            </a:r>
          </a:p>
        </p:txBody>
      </p:sp>
    </p:spTree>
    <p:extLst>
      <p:ext uri="{BB962C8B-B14F-4D97-AF65-F5344CB8AC3E}">
        <p14:creationId xmlns:p14="http://schemas.microsoft.com/office/powerpoint/2010/main" val="1580547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7CA2F-07AB-AD8B-ECFD-568633490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2929F-9F90-4818-68E4-DA96E3BCFB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700" b="1">
                <a:latin typeface="Source Sans Pro Black" panose="020B0503030403020204" pitchFamily="34" charset="0"/>
              </a:rPr>
              <a:t>What Skills Does an Excellent Instructor Have?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427CD45-820D-E3F6-A2F5-1DB4FF92E7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numCol="2"/>
          <a:lstStyle/>
          <a:p>
            <a:endParaRPr lang="en-US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0EA78C30-D728-7F1E-7B79-08C687DC0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4786" y="736387"/>
            <a:ext cx="4751426" cy="5345354"/>
          </a:xfrm>
        </p:spPr>
      </p:pic>
      <p:sp>
        <p:nvSpPr>
          <p:cNvPr id="11" name="Snip Diagonal Corner Rectangle 10">
            <a:extLst>
              <a:ext uri="{FF2B5EF4-FFF2-40B4-BE49-F238E27FC236}">
                <a16:creationId xmlns:a16="http://schemas.microsoft.com/office/drawing/2014/main" id="{4A792188-0F18-3C7D-03A9-CF23C47DD28E}"/>
              </a:ext>
            </a:extLst>
          </p:cNvPr>
          <p:cNvSpPr/>
          <p:nvPr/>
        </p:nvSpPr>
        <p:spPr>
          <a:xfrm>
            <a:off x="970814" y="4487434"/>
            <a:ext cx="4279370" cy="1028703"/>
          </a:xfrm>
          <a:prstGeom prst="snip2DiagRect">
            <a:avLst>
              <a:gd name="adj1" fmla="val 0"/>
              <a:gd name="adj2" fmla="val 50000"/>
            </a:avLst>
          </a:prstGeom>
          <a:solidFill>
            <a:srgbClr val="5CB3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Source Sans Pro" panose="020B0503030403020204" pitchFamily="34" charset="0"/>
              </a:rPr>
              <a:t>Are these skills innate, or can they be developed?</a:t>
            </a:r>
          </a:p>
        </p:txBody>
      </p:sp>
    </p:spTree>
    <p:extLst>
      <p:ext uri="{BB962C8B-B14F-4D97-AF65-F5344CB8AC3E}">
        <p14:creationId xmlns:p14="http://schemas.microsoft.com/office/powerpoint/2010/main" val="101311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9400C-DA07-2FBE-8D10-03E6BDD56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A25A50-9516-1905-6F56-2BDA16E30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82698" y="450936"/>
            <a:ext cx="5458194" cy="58366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823C10-6050-01B7-1376-FB4C3D275F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85198" y="1616066"/>
            <a:ext cx="2044477" cy="14729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FC09A6B-C8DD-DBB3-CD3F-E10A89B4C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10912" y="2429461"/>
            <a:ext cx="2044477" cy="14729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415512A-2DC5-83C0-28BA-8E7837255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85198" y="3308805"/>
            <a:ext cx="2044477" cy="13409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8F1E6E-0143-C9E2-D907-5860F0F0F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10912" y="4023271"/>
            <a:ext cx="2044477" cy="1472902"/>
          </a:xfrm>
          <a:prstGeom prst="rect">
            <a:avLst/>
          </a:prstGeom>
        </p:spPr>
      </p:pic>
      <p:sp>
        <p:nvSpPr>
          <p:cNvPr id="19" name="Round Diagonal Corner Rectangle 18">
            <a:extLst>
              <a:ext uri="{FF2B5EF4-FFF2-40B4-BE49-F238E27FC236}">
                <a16:creationId xmlns:a16="http://schemas.microsoft.com/office/drawing/2014/main" id="{5D7528CE-9C7A-A627-B77B-A1C03A7ABB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6785" y="5849917"/>
            <a:ext cx="5821323" cy="600604"/>
          </a:xfrm>
          <a:prstGeom prst="round2DiagRect">
            <a:avLst>
              <a:gd name="adj1" fmla="val 36459"/>
              <a:gd name="adj2" fmla="val 0"/>
            </a:avLst>
          </a:prstGeom>
          <a:solidFill>
            <a:srgbClr val="0070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84798D-4F98-C000-6176-42B00A2E71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4848" y="726448"/>
            <a:ext cx="7479700" cy="1042944"/>
          </a:xfrm>
        </p:spPr>
        <p:txBody>
          <a:bodyPr anchor="t"/>
          <a:lstStyle/>
          <a:p>
            <a:r>
              <a:rPr lang="en-US" sz="4000"/>
              <a:t>UO Defines Good Teaching As…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040E4-1149-CE48-6FAE-7832564E2A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4847" y="1540910"/>
            <a:ext cx="5481989" cy="4964393"/>
          </a:xfrm>
        </p:spPr>
        <p:txBody>
          <a:bodyPr>
            <a:normAutofit/>
          </a:bodyPr>
          <a:lstStyle/>
          <a:p>
            <a:pPr>
              <a:spcAft>
                <a:spcPts val="900"/>
              </a:spcAft>
            </a:pPr>
            <a:r>
              <a:rPr lang="en-US" b="1">
                <a:solidFill>
                  <a:srgbClr val="00702F"/>
                </a:solidFill>
              </a:rPr>
              <a:t>Professional</a:t>
            </a:r>
            <a:r>
              <a:rPr lang="en-US"/>
              <a:t>: Basic practices necessary for a high-quality course (e.g. well organized; clear &amp; timely communication).</a:t>
            </a:r>
          </a:p>
          <a:p>
            <a:pPr>
              <a:spcAft>
                <a:spcPts val="900"/>
              </a:spcAft>
            </a:pPr>
            <a:r>
              <a:rPr lang="en-US" b="1">
                <a:solidFill>
                  <a:srgbClr val="00702F"/>
                </a:solidFill>
              </a:rPr>
              <a:t>Inclusive</a:t>
            </a:r>
            <a:r>
              <a:rPr lang="en-US"/>
              <a:t>: Every student belongs and is valued. Materials are diverse and evolving.</a:t>
            </a:r>
          </a:p>
          <a:p>
            <a:pPr>
              <a:spcAft>
                <a:spcPts val="900"/>
              </a:spcAft>
            </a:pPr>
            <a:r>
              <a:rPr lang="en-US" b="1">
                <a:solidFill>
                  <a:srgbClr val="00702F"/>
                </a:solidFill>
              </a:rPr>
              <a:t>Engaged</a:t>
            </a:r>
            <a:r>
              <a:rPr lang="en-US"/>
              <a:t>: </a:t>
            </a:r>
            <a:r>
              <a:rPr lang="en-US">
                <a:latin typeface="Source Sans Pro"/>
                <a:ea typeface="Source Sans Pro"/>
              </a:rPr>
              <a:t>Instructors reflect on and revise their course and teaching strategies.</a:t>
            </a:r>
            <a:endParaRPr lang="en-US"/>
          </a:p>
          <a:p>
            <a:pPr lvl="0">
              <a:spcAft>
                <a:spcPts val="0"/>
              </a:spcAft>
            </a:pPr>
            <a:r>
              <a:rPr lang="en-US" b="1">
                <a:solidFill>
                  <a:srgbClr val="00702F"/>
                </a:solidFill>
              </a:rPr>
              <a:t>Research-informed</a:t>
            </a:r>
            <a:r>
              <a:rPr lang="en-US"/>
              <a:t>: </a:t>
            </a:r>
          </a:p>
          <a:p>
            <a:pPr marL="457200" lvl="0" indent="-18288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/>
              <a:t>Evidence-based teaching strategies</a:t>
            </a:r>
          </a:p>
          <a:p>
            <a:pPr marL="457200" lvl="0" indent="-18288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/>
              <a:t>Models a process or culture of inquiry.</a:t>
            </a:r>
          </a:p>
          <a:p>
            <a:pPr lvl="0" algn="ctr">
              <a:spcBef>
                <a:spcPts val="2800"/>
              </a:spcBef>
              <a:spcAft>
                <a:spcPts val="0"/>
              </a:spcAft>
            </a:pPr>
            <a:r>
              <a:rPr lang="en-US" sz="2000">
                <a:solidFill>
                  <a:srgbClr val="FEE11A"/>
                </a:solidFill>
              </a:rPr>
              <a:t>Learn more:</a:t>
            </a:r>
            <a:r>
              <a:rPr lang="en-US" sz="2000">
                <a:solidFill>
                  <a:schemeClr val="bg1"/>
                </a:solidFill>
              </a:rPr>
              <a:t> https://</a:t>
            </a:r>
            <a:r>
              <a:rPr lang="en-US" sz="2000" err="1">
                <a:solidFill>
                  <a:schemeClr val="bg1"/>
                </a:solidFill>
              </a:rPr>
              <a:t>teaching.uoregon.edu</a:t>
            </a:r>
            <a:r>
              <a:rPr lang="en-US" sz="2000">
                <a:solidFill>
                  <a:schemeClr val="bg1"/>
                </a:solidFill>
              </a:rPr>
              <a:t>/PIERS</a:t>
            </a:r>
          </a:p>
        </p:txBody>
      </p:sp>
    </p:spTree>
    <p:extLst>
      <p:ext uri="{BB962C8B-B14F-4D97-AF65-F5344CB8AC3E}">
        <p14:creationId xmlns:p14="http://schemas.microsoft.com/office/powerpoint/2010/main" val="89064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FE463-1FB3-C1B4-F90D-78D9685DA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4387F-4122-E71F-A642-AB3830899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2038432"/>
            <a:ext cx="4861354" cy="2281187"/>
          </a:xfrm>
        </p:spPr>
        <p:txBody>
          <a:bodyPr/>
          <a:lstStyle/>
          <a:p>
            <a:r>
              <a:rPr lang="en-US"/>
              <a:t>Where can you find support for your teaching?</a:t>
            </a:r>
          </a:p>
        </p:txBody>
      </p:sp>
    </p:spTree>
    <p:extLst>
      <p:ext uri="{BB962C8B-B14F-4D97-AF65-F5344CB8AC3E}">
        <p14:creationId xmlns:p14="http://schemas.microsoft.com/office/powerpoint/2010/main" val="3780580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CE711-D2F1-6A2C-CCE0-764C24F1F3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en-US" sz="4000" b="1" dirty="0">
                <a:latin typeface="Source Sans Pro Black" panose="020B0503030403020204" pitchFamily="34" charset="0"/>
              </a:rPr>
              <a:t>Support from All Over Campus</a:t>
            </a:r>
          </a:p>
        </p:txBody>
      </p:sp>
      <p:sp>
        <p:nvSpPr>
          <p:cNvPr id="63" name="Snip Single Corner Rectangle 62">
            <a:extLst>
              <a:ext uri="{FF2B5EF4-FFF2-40B4-BE49-F238E27FC236}">
                <a16:creationId xmlns:a16="http://schemas.microsoft.com/office/drawing/2014/main" id="{70691B78-6C95-555F-05A3-A94714716475}"/>
              </a:ext>
            </a:extLst>
          </p:cNvPr>
          <p:cNvSpPr/>
          <p:nvPr/>
        </p:nvSpPr>
        <p:spPr>
          <a:xfrm>
            <a:off x="783110" y="1640576"/>
            <a:ext cx="5349240" cy="461665"/>
          </a:xfrm>
          <a:prstGeom prst="snip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2500" b="1">
                <a:solidFill>
                  <a:schemeClr val="bg1"/>
                </a:solidFill>
                <a:latin typeface="Source Sans Pro" panose="020B0503030403020204" pitchFamily="34" charset="0"/>
              </a:rPr>
              <a:t>Teaching Knowledge &amp; Practice</a:t>
            </a:r>
          </a:p>
        </p:txBody>
      </p:sp>
      <p:sp>
        <p:nvSpPr>
          <p:cNvPr id="76" name="Text Placeholder 3">
            <a:extLst>
              <a:ext uri="{FF2B5EF4-FFF2-40B4-BE49-F238E27FC236}">
                <a16:creationId xmlns:a16="http://schemas.microsoft.com/office/drawing/2014/main" id="{B3E76DE1-83CA-79EC-86D0-C2C269DD3DB0}"/>
              </a:ext>
            </a:extLst>
          </p:cNvPr>
          <p:cNvSpPr txBox="1">
            <a:spLocks/>
          </p:cNvSpPr>
          <p:nvPr/>
        </p:nvSpPr>
        <p:spPr>
          <a:xfrm>
            <a:off x="783110" y="2099794"/>
            <a:ext cx="5349240" cy="468791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91440" rIns="0" bIns="0" numCol="1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lvl="1" indent="0">
              <a:spcBef>
                <a:spcPts val="0"/>
              </a:spcBef>
              <a:buNone/>
            </a:pPr>
            <a:r>
              <a:rPr lang="en-US" sz="2200" b="1"/>
              <a:t>TEP and UO Online</a:t>
            </a:r>
          </a:p>
        </p:txBody>
      </p:sp>
      <p:sp>
        <p:nvSpPr>
          <p:cNvPr id="65" name="Text Placeholder 3">
            <a:extLst>
              <a:ext uri="{FF2B5EF4-FFF2-40B4-BE49-F238E27FC236}">
                <a16:creationId xmlns:a16="http://schemas.microsoft.com/office/drawing/2014/main" id="{15C36100-599B-23CD-8414-8BC4887DF5D5}"/>
              </a:ext>
            </a:extLst>
          </p:cNvPr>
          <p:cNvSpPr txBox="1">
            <a:spLocks/>
          </p:cNvSpPr>
          <p:nvPr/>
        </p:nvSpPr>
        <p:spPr>
          <a:xfrm>
            <a:off x="783110" y="2568585"/>
            <a:ext cx="5349240" cy="755799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numCol="2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lvl="1" indent="-182880">
              <a:spcBef>
                <a:spcPts val="0"/>
              </a:spcBef>
            </a:pPr>
            <a:r>
              <a:rPr lang="en-US" sz="2200"/>
              <a:t>Workshops</a:t>
            </a:r>
          </a:p>
          <a:p>
            <a:pPr marL="365760" lvl="1" indent="-182880">
              <a:spcBef>
                <a:spcPts val="0"/>
              </a:spcBef>
            </a:pPr>
            <a:r>
              <a:rPr lang="en-US" sz="2200"/>
              <a:t>Consultations</a:t>
            </a:r>
          </a:p>
          <a:p>
            <a:pPr marL="365760" lvl="1" indent="-182880">
              <a:spcBef>
                <a:spcPts val="0"/>
              </a:spcBef>
            </a:pPr>
            <a:r>
              <a:rPr lang="en-US" sz="2200"/>
              <a:t>Class Observations</a:t>
            </a:r>
          </a:p>
          <a:p>
            <a:pPr marL="365760" lvl="1" indent="-182880">
              <a:spcBef>
                <a:spcPts val="0"/>
              </a:spcBef>
            </a:pPr>
            <a:r>
              <a:rPr lang="en-US" sz="2200"/>
              <a:t>Reading Groups</a:t>
            </a:r>
          </a:p>
        </p:txBody>
      </p:sp>
      <p:sp>
        <p:nvSpPr>
          <p:cNvPr id="112" name="Text Placeholder 3">
            <a:extLst>
              <a:ext uri="{FF2B5EF4-FFF2-40B4-BE49-F238E27FC236}">
                <a16:creationId xmlns:a16="http://schemas.microsoft.com/office/drawing/2014/main" id="{6D6D23A4-0A60-6551-6919-F4ECF950F34B}"/>
              </a:ext>
            </a:extLst>
          </p:cNvPr>
          <p:cNvSpPr txBox="1">
            <a:spLocks/>
          </p:cNvSpPr>
          <p:nvPr/>
        </p:nvSpPr>
        <p:spPr>
          <a:xfrm>
            <a:off x="783110" y="3324384"/>
            <a:ext cx="5349240" cy="790726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numCol="1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lvl="1" indent="0">
              <a:spcBef>
                <a:spcPts val="0"/>
              </a:spcBef>
              <a:buNone/>
            </a:pPr>
            <a:r>
              <a:rPr lang="en-US" sz="2200"/>
              <a:t>Teaching Courses</a:t>
            </a:r>
          </a:p>
          <a:p>
            <a:pPr marL="182880" lvl="1" indent="0">
              <a:spcBef>
                <a:spcPts val="0"/>
              </a:spcBef>
              <a:buNone/>
            </a:pPr>
            <a:r>
              <a:rPr lang="en-US" sz="2200"/>
              <a:t>Podcasts, Journals, Blogs</a:t>
            </a:r>
          </a:p>
        </p:txBody>
      </p:sp>
      <p:sp>
        <p:nvSpPr>
          <p:cNvPr id="80" name="Snip Single Corner Rectangle 79">
            <a:extLst>
              <a:ext uri="{FF2B5EF4-FFF2-40B4-BE49-F238E27FC236}">
                <a16:creationId xmlns:a16="http://schemas.microsoft.com/office/drawing/2014/main" id="{47647298-105A-406D-F754-AE106C47BC92}"/>
              </a:ext>
            </a:extLst>
          </p:cNvPr>
          <p:cNvSpPr/>
          <p:nvPr/>
        </p:nvSpPr>
        <p:spPr>
          <a:xfrm>
            <a:off x="783110" y="4561957"/>
            <a:ext cx="5349240" cy="466344"/>
          </a:xfrm>
          <a:prstGeom prst="snip1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2500" b="1">
                <a:solidFill>
                  <a:schemeClr val="tx1"/>
                </a:solidFill>
                <a:latin typeface="Source Sans Pro" panose="020B0503030403020204" pitchFamily="34" charset="0"/>
              </a:rPr>
              <a:t>Specifics of Course and Discipline</a:t>
            </a:r>
          </a:p>
        </p:txBody>
      </p:sp>
      <p:sp>
        <p:nvSpPr>
          <p:cNvPr id="82" name="Text Placeholder 3">
            <a:extLst>
              <a:ext uri="{FF2B5EF4-FFF2-40B4-BE49-F238E27FC236}">
                <a16:creationId xmlns:a16="http://schemas.microsoft.com/office/drawing/2014/main" id="{07CD17DE-9460-D38C-266D-51FCBC78D6E4}"/>
              </a:ext>
            </a:extLst>
          </p:cNvPr>
          <p:cNvSpPr txBox="1">
            <a:spLocks/>
          </p:cNvSpPr>
          <p:nvPr/>
        </p:nvSpPr>
        <p:spPr>
          <a:xfrm>
            <a:off x="783110" y="5028301"/>
            <a:ext cx="5349240" cy="1309437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91440" rIns="0" bIns="0" numCol="2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lvl="1" indent="-182880">
              <a:spcBef>
                <a:spcPts val="0"/>
              </a:spcBef>
            </a:pPr>
            <a:r>
              <a:rPr lang="en-US" sz="2200"/>
              <a:t>Lead Instructor</a:t>
            </a:r>
          </a:p>
          <a:p>
            <a:pPr marL="365760" lvl="1" indent="-182880">
              <a:spcBef>
                <a:spcPts val="0"/>
              </a:spcBef>
            </a:pPr>
            <a:r>
              <a:rPr lang="en-US" sz="2200"/>
              <a:t>Head TA</a:t>
            </a:r>
          </a:p>
          <a:p>
            <a:pPr marL="365760" lvl="1" indent="-182880">
              <a:spcBef>
                <a:spcPts val="0"/>
              </a:spcBef>
            </a:pPr>
            <a:r>
              <a:rPr lang="en-US" sz="2200"/>
              <a:t>Other GEs on team</a:t>
            </a:r>
          </a:p>
          <a:p>
            <a:pPr marL="365760" lvl="1" indent="-182880">
              <a:spcBef>
                <a:spcPts val="0"/>
              </a:spcBef>
            </a:pPr>
            <a:r>
              <a:rPr lang="en-US" sz="2200"/>
              <a:t>Your Peers</a:t>
            </a:r>
          </a:p>
          <a:p>
            <a:pPr marL="365760" lvl="1" indent="-182880">
              <a:spcBef>
                <a:spcPts val="0"/>
              </a:spcBef>
            </a:pPr>
            <a:r>
              <a:rPr lang="en-US" sz="2200"/>
              <a:t>Support Staff</a:t>
            </a:r>
          </a:p>
          <a:p>
            <a:pPr marL="365760" lvl="1" indent="-182880">
              <a:spcBef>
                <a:spcPts val="0"/>
              </a:spcBef>
            </a:pPr>
            <a:r>
              <a:rPr lang="en-US" sz="2200"/>
              <a:t>Courses/Seminars</a:t>
            </a:r>
          </a:p>
        </p:txBody>
      </p:sp>
      <p:sp>
        <p:nvSpPr>
          <p:cNvPr id="86" name="Snip Single Corner Rectangle 85">
            <a:extLst>
              <a:ext uri="{FF2B5EF4-FFF2-40B4-BE49-F238E27FC236}">
                <a16:creationId xmlns:a16="http://schemas.microsoft.com/office/drawing/2014/main" id="{62CB1D14-9897-6637-5412-D6B861C8661F}"/>
              </a:ext>
            </a:extLst>
          </p:cNvPr>
          <p:cNvSpPr/>
          <p:nvPr/>
        </p:nvSpPr>
        <p:spPr>
          <a:xfrm>
            <a:off x="6725160" y="1640576"/>
            <a:ext cx="4628373" cy="466344"/>
          </a:xfrm>
          <a:prstGeom prst="snip1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2500" b="1">
                <a:solidFill>
                  <a:schemeClr val="bg1"/>
                </a:solidFill>
                <a:latin typeface="Source Sans Pro" panose="020B0503030403020204" pitchFamily="34" charset="0"/>
              </a:rPr>
              <a:t>Campus Resources</a:t>
            </a:r>
          </a:p>
        </p:txBody>
      </p:sp>
      <p:sp>
        <p:nvSpPr>
          <p:cNvPr id="88" name="Text Placeholder 3">
            <a:extLst>
              <a:ext uri="{FF2B5EF4-FFF2-40B4-BE49-F238E27FC236}">
                <a16:creationId xmlns:a16="http://schemas.microsoft.com/office/drawing/2014/main" id="{D59B16AE-CEE8-33E4-F389-B4613EB74B90}"/>
              </a:ext>
            </a:extLst>
          </p:cNvPr>
          <p:cNvSpPr txBox="1">
            <a:spLocks/>
          </p:cNvSpPr>
          <p:nvPr/>
        </p:nvSpPr>
        <p:spPr>
          <a:xfrm>
            <a:off x="6725159" y="2106920"/>
            <a:ext cx="4628373" cy="3983306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91440" rIns="0" bIns="0" numCol="1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lvl="1" indent="0">
              <a:spcBef>
                <a:spcPts val="0"/>
              </a:spcBef>
              <a:buNone/>
            </a:pPr>
            <a:r>
              <a:rPr lang="en-US" sz="2200" b="1"/>
              <a:t>GTFF (GE union)</a:t>
            </a:r>
          </a:p>
          <a:p>
            <a:pPr marL="182880" lvl="1" indent="0">
              <a:spcBef>
                <a:spcPts val="1200"/>
              </a:spcBef>
              <a:buNone/>
            </a:pPr>
            <a:r>
              <a:rPr lang="en-US" sz="2200" b="1"/>
              <a:t>Student Support</a:t>
            </a:r>
            <a:endParaRPr lang="en-US" sz="2200"/>
          </a:p>
          <a:p>
            <a:pPr marL="365760" lvl="1" indent="-182880">
              <a:spcBef>
                <a:spcPts val="0"/>
              </a:spcBef>
            </a:pPr>
            <a:r>
              <a:rPr lang="en-US" sz="2200"/>
              <a:t>Tutoring &amp; Academic Engagement Center</a:t>
            </a:r>
          </a:p>
          <a:p>
            <a:pPr marL="365760" lvl="1" indent="-182880">
              <a:spcBef>
                <a:spcPts val="0"/>
              </a:spcBef>
            </a:pPr>
            <a:r>
              <a:rPr lang="en-US" sz="2400"/>
              <a:t>Accessible Education Center</a:t>
            </a:r>
            <a:endParaRPr lang="en-US" sz="2200"/>
          </a:p>
          <a:p>
            <a:pPr marL="365760" lvl="1" indent="-182880">
              <a:spcBef>
                <a:spcPts val="0"/>
              </a:spcBef>
            </a:pPr>
            <a:r>
              <a:rPr lang="en-US" sz="2200"/>
              <a:t>Counseling Center</a:t>
            </a:r>
          </a:p>
          <a:p>
            <a:pPr marL="182880" lvl="1" indent="0">
              <a:spcBef>
                <a:spcPts val="1800"/>
              </a:spcBef>
              <a:buNone/>
            </a:pPr>
            <a:r>
              <a:rPr lang="en-US" sz="2200" b="1"/>
              <a:t>Safety</a:t>
            </a:r>
          </a:p>
          <a:p>
            <a:pPr marL="365760" lvl="1" indent="-182880">
              <a:spcBef>
                <a:spcPts val="0"/>
              </a:spcBef>
            </a:pPr>
            <a:r>
              <a:rPr lang="en-US" sz="2200"/>
              <a:t>UO Police (911)</a:t>
            </a:r>
          </a:p>
          <a:p>
            <a:pPr marL="365760" lvl="1" indent="-182880">
              <a:spcBef>
                <a:spcPts val="0"/>
              </a:spcBef>
            </a:pPr>
            <a:r>
              <a:rPr lang="en-US" sz="2200"/>
              <a:t>Safety &amp; Risk Services</a:t>
            </a:r>
          </a:p>
        </p:txBody>
      </p:sp>
      <p:pic>
        <p:nvPicPr>
          <p:cNvPr id="3" name="Picture 2" descr="GTFF logo">
            <a:extLst>
              <a:ext uri="{FF2B5EF4-FFF2-40B4-BE49-F238E27FC236}">
                <a16:creationId xmlns:a16="http://schemas.microsoft.com/office/drawing/2014/main" id="{429EABCA-C01E-370F-75ED-4E6B1F37278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8202" y="2145724"/>
            <a:ext cx="808598" cy="808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4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2" grpId="0" animBg="1"/>
      <p:bldP spid="86" grpId="0" animBg="1"/>
      <p:bldP spid="8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2DE0BCFD-9622-A50D-BE71-028B3943C6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en-US" b="1">
                <a:latin typeface="Source Sans Pro Black" panose="020B0503030403020204" pitchFamily="34" charset="0"/>
                <a:ea typeface="Source Sans Pro"/>
                <a:cs typeface="Arial"/>
              </a:rPr>
              <a:t>Your Next Steps to Grow Your Teaching…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02144-2EE3-2099-1CED-467CD1FA11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2950" y="1600200"/>
            <a:ext cx="10706100" cy="3309274"/>
          </a:xfrm>
        </p:spPr>
        <p:txBody>
          <a:bodyPr lIns="0" tIns="0" rIns="0" bIns="0" anchor="t"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400">
                <a:ea typeface="Source Sans Pro"/>
              </a:rPr>
              <a:t> Attend the rest of the sessions today!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>
                <a:ea typeface="Source Sans Pro"/>
              </a:rPr>
              <a:t> Attend a TEP workshop or event this term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>
                <a:ea typeface="Source Sans Pro"/>
              </a:rPr>
              <a:t> Join the Graduate Teaching Initiative (GTI)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>
                <a:ea typeface="Calibri"/>
                <a:cs typeface="Calibri"/>
              </a:rPr>
              <a:t> Consult with us on any teaching-related questions, goals, or challenges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39A6DF-E3B8-77AE-6EF9-E6D99A1A08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79380" y="4101475"/>
            <a:ext cx="9033239" cy="1895075"/>
          </a:xfrm>
          <a:prstGeom prst="snip2DiagRect">
            <a:avLst>
              <a:gd name="adj1" fmla="val 0"/>
              <a:gd name="adj2" fmla="val 34859"/>
            </a:avLst>
          </a:prstGeom>
          <a:solidFill>
            <a:schemeClr val="tx1"/>
          </a:solidFill>
          <a:ln w="85725">
            <a:solidFill>
              <a:schemeClr val="accent2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3000" b="1">
                <a:solidFill>
                  <a:schemeClr val="bg2"/>
                </a:solidFill>
              </a:rPr>
              <a:t>Find all of our GE-specific teaching support at</a:t>
            </a:r>
          </a:p>
          <a:p>
            <a:pPr algn="ctr"/>
            <a:r>
              <a:rPr lang="en-US" sz="3500" b="1" err="1">
                <a:solidFill>
                  <a:schemeClr val="bg1"/>
                </a:solidFill>
              </a:rPr>
              <a:t>teaching.uoregon.edu</a:t>
            </a:r>
            <a:r>
              <a:rPr lang="en-US" sz="3500" b="1">
                <a:solidFill>
                  <a:schemeClr val="bg1"/>
                </a:solidFill>
              </a:rPr>
              <a:t>/GEs</a:t>
            </a:r>
          </a:p>
        </p:txBody>
      </p:sp>
    </p:spTree>
    <p:extLst>
      <p:ext uri="{BB962C8B-B14F-4D97-AF65-F5344CB8AC3E}">
        <p14:creationId xmlns:p14="http://schemas.microsoft.com/office/powerpoint/2010/main" val="244642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>
            <a:extLst>
              <a:ext uri="{FF2B5EF4-FFF2-40B4-BE49-F238E27FC236}">
                <a16:creationId xmlns:a16="http://schemas.microsoft.com/office/drawing/2014/main" id="{D3C115B0-EC05-7AAB-5B3E-174F10746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60142" y="3443567"/>
            <a:ext cx="4441994" cy="926186"/>
          </a:xfrm>
          <a:prstGeom prst="round2DiagRect">
            <a:avLst>
              <a:gd name="adj1" fmla="val 36459"/>
              <a:gd name="adj2" fmla="val 0"/>
            </a:avLst>
          </a:prstGeom>
          <a:solidFill>
            <a:srgbClr val="0070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C0F34C-85FA-42D0-FD99-3DC6366C4F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>
                <a:latin typeface="Source Sans Pro Black" panose="020B0503030403020204" pitchFamily="34" charset="0"/>
              </a:rPr>
              <a:t>What Will Help You?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A71441-5820-A67F-C39E-43E440DA51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05144" y="1766731"/>
            <a:ext cx="5667756" cy="4315009"/>
          </a:xfrm>
        </p:spPr>
        <p:txBody>
          <a:bodyPr>
            <a:normAutofit/>
          </a:bodyPr>
          <a:lstStyle/>
          <a:p>
            <a:r>
              <a:rPr lang="en-US" sz="2400" b="1" dirty="0"/>
              <a:t>Right now,</a:t>
            </a:r>
            <a:r>
              <a:rPr lang="en-US" sz="2400" dirty="0"/>
              <a:t> visit our GE teaching support page. Explore it a bit and identify one thing that you might want to investigate further.</a:t>
            </a:r>
            <a:endParaRPr lang="en-US" dirty="0"/>
          </a:p>
          <a:p>
            <a:pPr marL="1371600">
              <a:spcBef>
                <a:spcPts val="6000"/>
              </a:spcBef>
              <a:spcAft>
                <a:spcPts val="6000"/>
              </a:spcAft>
            </a:pPr>
            <a:r>
              <a:rPr lang="en-US" sz="2800" b="1" dirty="0" err="1">
                <a:solidFill>
                  <a:schemeClr val="bg1"/>
                </a:solidFill>
              </a:rPr>
              <a:t>teaching.uoregon.edu</a:t>
            </a:r>
            <a:r>
              <a:rPr lang="en-US" sz="2800" b="1" dirty="0">
                <a:solidFill>
                  <a:schemeClr val="bg1"/>
                </a:solidFill>
              </a:rPr>
              <a:t>/GEs</a:t>
            </a:r>
          </a:p>
          <a:p>
            <a:r>
              <a:rPr lang="en-US" sz="2400" dirty="0"/>
              <a:t>What is something you want to know about that you didn’t see?</a:t>
            </a:r>
          </a:p>
          <a:p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062862E-159E-FC20-580A-4108BC236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4786" y="736387"/>
            <a:ext cx="4751426" cy="534535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096000 h 6858000"/>
              <a:gd name="connsiteX3" fmla="*/ 5334000 w 6096000"/>
              <a:gd name="connsiteY3" fmla="*/ 6858000 h 6858000"/>
              <a:gd name="connsiteX4" fmla="*/ 0 w 6096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096000"/>
                </a:lnTo>
                <a:lnTo>
                  <a:pt x="533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C3BD0A-9656-BCB9-0AE1-F6232D27130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9165" y="2983918"/>
            <a:ext cx="1867841" cy="188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93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85035-2BC9-B30E-0197-FB7CD56CA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88CA0-B6D2-8D6C-5487-4EDAF4863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950" y="767774"/>
            <a:ext cx="10706102" cy="707458"/>
          </a:xfrm>
        </p:spPr>
        <p:txBody>
          <a:bodyPr anchor="t"/>
          <a:lstStyle/>
          <a:p>
            <a:r>
              <a:rPr lang="en-US" sz="4000" b="0">
                <a:latin typeface="Source Sans Pro Black"/>
                <a:ea typeface="Source Serif Pro"/>
                <a:cs typeface="Arial"/>
              </a:rPr>
              <a:t>Fall Teaching Events Specifically for GEs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CA87D29-FF6C-C432-D09F-CEEA5216E8D0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673130121"/>
              </p:ext>
            </p:extLst>
          </p:nvPr>
        </p:nvGraphicFramePr>
        <p:xfrm>
          <a:off x="742951" y="1357099"/>
          <a:ext cx="10780776" cy="487311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16352">
                  <a:extLst>
                    <a:ext uri="{9D8B030D-6E8A-4147-A177-3AD203B41FA5}">
                      <a16:colId xmlns:a16="http://schemas.microsoft.com/office/drawing/2014/main" val="132996188"/>
                    </a:ext>
                  </a:extLst>
                </a:gridCol>
                <a:gridCol w="5358384">
                  <a:extLst>
                    <a:ext uri="{9D8B030D-6E8A-4147-A177-3AD203B41FA5}">
                      <a16:colId xmlns:a16="http://schemas.microsoft.com/office/drawing/2014/main" val="4175734344"/>
                    </a:ext>
                  </a:extLst>
                </a:gridCol>
                <a:gridCol w="2606040">
                  <a:extLst>
                    <a:ext uri="{9D8B030D-6E8A-4147-A177-3AD203B41FA5}">
                      <a16:colId xmlns:a16="http://schemas.microsoft.com/office/drawing/2014/main" val="3474331357"/>
                    </a:ext>
                  </a:extLst>
                </a:gridCol>
              </a:tblGrid>
              <a:tr h="483990"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latin typeface="Source Sans Pro" panose="020B0503030403020204" pitchFamily="34" charset="0"/>
                        </a:rPr>
                        <a:t>Event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latin typeface="Source Sans Pro" panose="020B0503030403020204" pitchFamily="34" charset="0"/>
                        </a:rPr>
                        <a:t>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latin typeface="Source Sans Pro" panose="020B0503030403020204" pitchFamily="34" charset="0"/>
                        </a:rPr>
                        <a:t>Day &amp; Location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99166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sz="1800" b="1">
                          <a:latin typeface="Source Sans Pro" panose="020B0503030403020204" pitchFamily="34" charset="0"/>
                        </a:rPr>
                        <a:t>GTI Kickoff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Source Sans Pro" panose="020B0503030403020204" pitchFamily="34" charset="0"/>
                        </a:rPr>
                        <a:t>Meet other GEs while learning about the Graduate Teaching Initiative, our teaching certificate program.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latin typeface="Source Sans Pro" panose="020B0503030403020204" pitchFamily="34" charset="0"/>
                        </a:rPr>
                        <a:t>Tues Sep 29 @ 10am</a:t>
                      </a:r>
                      <a:br>
                        <a:rPr lang="en-US" sz="1800">
                          <a:latin typeface="Source Sans Pro" panose="020B0503030403020204" pitchFamily="34" charset="0"/>
                        </a:rPr>
                      </a:br>
                      <a:r>
                        <a:rPr lang="en-US" sz="1800">
                          <a:latin typeface="Source Sans Pro" panose="020B0503030403020204" pitchFamily="34" charset="0"/>
                        </a:rPr>
                        <a:t>Straub Hall, Room 417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7479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>
                          <a:latin typeface="Source Sans Pro" panose="020B0503030403020204" pitchFamily="34" charset="0"/>
                        </a:rPr>
                        <a:t>International GE Success:</a:t>
                      </a:r>
                      <a:br>
                        <a:rPr lang="en-US" sz="1800" b="1">
                          <a:latin typeface="Source Sans Pro" panose="020B0503030403020204" pitchFamily="34" charset="0"/>
                        </a:rPr>
                      </a:br>
                      <a:r>
                        <a:rPr lang="en-US" sz="1400" b="0">
                          <a:latin typeface="Source Sans Pro" panose="020B0503030403020204" pitchFamily="34" charset="0"/>
                        </a:rPr>
                        <a:t>Lesson Planning &amp; Active 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Source Sans Pro" panose="020B0503030403020204" pitchFamily="34" charset="0"/>
                        </a:rPr>
                        <a:t>A space for international GEs to think and talk about lesson planning and active learning strategies.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latin typeface="Source Sans Pro" panose="020B0503030403020204" pitchFamily="34" charset="0"/>
                        </a:rPr>
                        <a:t>Mon Oct 5 @ 2pm</a:t>
                      </a:r>
                      <a:br>
                        <a:rPr lang="en-US" sz="1800">
                          <a:latin typeface="Source Sans Pro" panose="020B0503030403020204" pitchFamily="34" charset="0"/>
                        </a:rPr>
                      </a:br>
                      <a:r>
                        <a:rPr lang="en-US" sz="1800">
                          <a:latin typeface="Source Sans Pro" panose="020B0503030403020204" pitchFamily="34" charset="0"/>
                        </a:rPr>
                        <a:t>Knight Lib Dream Lab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534478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>
                          <a:latin typeface="Source Sans Pro" panose="020B0503030403020204" pitchFamily="34" charset="0"/>
                        </a:rPr>
                        <a:t>Tips for Efficient Grading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Source Sans Pro" panose="020B0503030403020204" pitchFamily="34" charset="0"/>
                        </a:rPr>
                        <a:t>Discuss tips for getting through that stack of exams, homework, lab reports, or assignments quickly.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solidFill>
                            <a:schemeClr val="tx1"/>
                          </a:solidFill>
                          <a:latin typeface="Source Sans Pro" panose="020B0503030403020204" pitchFamily="34" charset="0"/>
                        </a:rPr>
                        <a:t>Mon Oct 12 @ 11am </a:t>
                      </a:r>
                      <a:br>
                        <a:rPr lang="en-US" sz="1800">
                          <a:solidFill>
                            <a:schemeClr val="tx1"/>
                          </a:solidFill>
                          <a:latin typeface="Source Sans Pro" panose="020B0503030403020204" pitchFamily="34" charset="0"/>
                        </a:rPr>
                      </a:br>
                      <a:r>
                        <a:rPr lang="en-US" sz="1800">
                          <a:solidFill>
                            <a:schemeClr val="tx1"/>
                          </a:solidFill>
                          <a:latin typeface="Source Sans Pro" panose="020B0503030403020204" pitchFamily="34" charset="0"/>
                        </a:rPr>
                        <a:t>Zoom</a:t>
                      </a:r>
                      <a:endParaRPr lang="en-US" sz="1800" i="1">
                        <a:solidFill>
                          <a:schemeClr val="tx1"/>
                        </a:solidFill>
                        <a:latin typeface="Source Sans Pro" panose="020B05030304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82933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sz="1800" b="1">
                          <a:latin typeface="Source Sans Pro" panose="020B0503030403020204" pitchFamily="34" charset="0"/>
                        </a:rPr>
                        <a:t>Grading with Canvas</a:t>
                      </a:r>
                      <a:br>
                        <a:rPr lang="en-US" sz="1800" b="1">
                          <a:latin typeface="Source Sans Pro" panose="020B0503030403020204" pitchFamily="34" charset="0"/>
                        </a:rPr>
                      </a:br>
                      <a:endParaRPr lang="en-US" sz="1800" b="1">
                        <a:latin typeface="Source Sans Pro" panose="020B05030304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Source Sans Pro" panose="020B0503030403020204" pitchFamily="34" charset="0"/>
                        </a:rPr>
                        <a:t>Learn more about Canvas’s SpeedGrader. Practice using it in our closed Grading Practice Sandbox.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latin typeface="Source Sans Pro" panose="020B0503030403020204" pitchFamily="34" charset="0"/>
                        </a:rPr>
                        <a:t>Tues Oct 13 @ 11am </a:t>
                      </a:r>
                      <a:br>
                        <a:rPr lang="en-US" sz="1800">
                          <a:solidFill>
                            <a:schemeClr val="tx1"/>
                          </a:solidFill>
                          <a:latin typeface="Source Sans Pro" panose="020B0503030403020204" pitchFamily="34" charset="0"/>
                        </a:rPr>
                      </a:br>
                      <a:r>
                        <a:rPr lang="en-US" sz="1800">
                          <a:latin typeface="Source Sans Pro" panose="020B0503030403020204" pitchFamily="34" charset="0"/>
                        </a:rPr>
                        <a:t>Knight Lib Dream Lab</a:t>
                      </a:r>
                      <a:endParaRPr lang="en-US" sz="1800" i="1">
                        <a:solidFill>
                          <a:schemeClr val="tx1"/>
                        </a:solidFill>
                        <a:latin typeface="Source Sans Pro" panose="020B05030304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43115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sz="1800" b="1">
                          <a:latin typeface="Source Sans Pro" panose="020B0503030403020204" pitchFamily="34" charset="0"/>
                        </a:rPr>
                        <a:t>Grading with </a:t>
                      </a:r>
                      <a:r>
                        <a:rPr lang="en-US" sz="1800" b="1" err="1">
                          <a:latin typeface="Source Sans Pro" panose="020B0503030403020204" pitchFamily="34" charset="0"/>
                        </a:rPr>
                        <a:t>Gadescope</a:t>
                      </a:r>
                      <a:endParaRPr lang="en-US" sz="1800" b="1">
                        <a:latin typeface="Source Sans Pro" panose="020B05030304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Source Sans Pro" panose="020B0503030403020204" pitchFamily="34" charset="0"/>
                        </a:rPr>
                        <a:t>Learn more about Gradescope, a new grading tool at UO. Practice grading fake student work!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latin typeface="Source Sans Pro" panose="020B0503030403020204" pitchFamily="34" charset="0"/>
                        </a:rPr>
                        <a:t>Wed Oct 14 @ 11am </a:t>
                      </a:r>
                      <a:br>
                        <a:rPr lang="en-US" sz="1800">
                          <a:solidFill>
                            <a:schemeClr val="tx1"/>
                          </a:solidFill>
                          <a:latin typeface="Source Sans Pro" panose="020B0503030403020204" pitchFamily="34" charset="0"/>
                        </a:rPr>
                      </a:br>
                      <a:r>
                        <a:rPr lang="en-US" sz="1800">
                          <a:latin typeface="Source Sans Pro" panose="020B0503030403020204" pitchFamily="34" charset="0"/>
                        </a:rPr>
                        <a:t>Knight Lib Dream Lab</a:t>
                      </a:r>
                      <a:endParaRPr lang="en-US" sz="1800" i="1">
                        <a:solidFill>
                          <a:schemeClr val="tx1"/>
                        </a:solidFill>
                        <a:latin typeface="Source Sans Pro" panose="020B05030304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20840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sz="1800" b="1">
                          <a:latin typeface="Source Sans Pro" panose="020B0503030403020204" pitchFamily="34" charset="0"/>
                        </a:rPr>
                        <a:t>Coffee Hour for International 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Source Sans Pro" panose="020B0503030403020204" pitchFamily="34" charset="0"/>
                        </a:rPr>
                        <a:t>Pause, connect, and share how teaching is going during an informal coffee hour for international GEs.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>
                          <a:solidFill>
                            <a:schemeClr val="tx1"/>
                          </a:solidFill>
                          <a:latin typeface="Source Sans Pro" panose="020B0503030403020204" pitchFamily="34" charset="0"/>
                        </a:rPr>
                        <a:t>Wed Nov 4 @ 10am</a:t>
                      </a:r>
                      <a:br>
                        <a:rPr lang="en-US" sz="1800" i="1">
                          <a:solidFill>
                            <a:schemeClr val="tx1"/>
                          </a:solidFill>
                          <a:latin typeface="Source Sans Pro" panose="020B0503030403020204" pitchFamily="34" charset="0"/>
                        </a:rPr>
                      </a:br>
                      <a:r>
                        <a:rPr lang="en-US" sz="1800" i="0">
                          <a:solidFill>
                            <a:schemeClr val="tx1"/>
                          </a:solidFill>
                          <a:latin typeface="Source Sans Pro" panose="020B0503030403020204" pitchFamily="34" charset="0"/>
                        </a:rPr>
                        <a:t>Mills International Center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16572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A756478-820A-6D65-8185-6FAEFB301F56}"/>
              </a:ext>
            </a:extLst>
          </p:cNvPr>
          <p:cNvSpPr txBox="1"/>
          <p:nvPr/>
        </p:nvSpPr>
        <p:spPr>
          <a:xfrm>
            <a:off x="742950" y="6268605"/>
            <a:ext cx="11145394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rtlCol="0">
            <a:spAutoFit/>
          </a:bodyPr>
          <a:lstStyle/>
          <a:p>
            <a:r>
              <a:rPr lang="en-US" sz="2200" b="1">
                <a:latin typeface="Source Sans Pro" panose="020B0503030403020204" pitchFamily="34" charset="0"/>
                <a:ea typeface="Source Serif Pro" panose="02040603050405020204" pitchFamily="18" charset="0"/>
              </a:rPr>
              <a:t>Register and learn more about all our events at: </a:t>
            </a:r>
            <a:r>
              <a:rPr lang="en-US" sz="2200" b="1" err="1">
                <a:latin typeface="Source Sans Pro" panose="020B0503030403020204" pitchFamily="34" charset="0"/>
                <a:ea typeface="Source Serif Pro" panose="02040603050405020204" pitchFamily="18" charset="0"/>
              </a:rPr>
              <a:t>teaching.uoregon.edu</a:t>
            </a:r>
            <a:r>
              <a:rPr lang="en-US" sz="2200" b="1">
                <a:latin typeface="Source Sans Pro" panose="020B0503030403020204" pitchFamily="34" charset="0"/>
                <a:ea typeface="Source Serif Pro" panose="02040603050405020204" pitchFamily="18" charset="0"/>
              </a:rPr>
              <a:t>/events</a:t>
            </a:r>
          </a:p>
        </p:txBody>
      </p:sp>
    </p:spTree>
    <p:extLst>
      <p:ext uri="{BB962C8B-B14F-4D97-AF65-F5344CB8AC3E}">
        <p14:creationId xmlns:p14="http://schemas.microsoft.com/office/powerpoint/2010/main" val="3142594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4837C-45F8-7E4E-2F28-2010B614F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3BC08E1-69B6-9DD4-4050-52996ABA40D2}"/>
              </a:ext>
            </a:extLst>
          </p:cNvPr>
          <p:cNvGrpSpPr/>
          <p:nvPr/>
        </p:nvGrpSpPr>
        <p:grpSpPr>
          <a:xfrm>
            <a:off x="4571999" y="428075"/>
            <a:ext cx="6877049" cy="3592196"/>
            <a:chOff x="4647553" y="428075"/>
            <a:chExt cx="6801496" cy="355273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B6AC4CA-6AD7-DA1A-F02C-6D689E7009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47553" y="428075"/>
              <a:ext cx="6801496" cy="345742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9E1C4F1-324F-56A7-5C36-F45E78DBBDB2}"/>
                </a:ext>
              </a:extLst>
            </p:cNvPr>
            <p:cNvSpPr txBox="1"/>
            <p:nvPr/>
          </p:nvSpPr>
          <p:spPr>
            <a:xfrm>
              <a:off x="6986559" y="3396031"/>
              <a:ext cx="299919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chemeClr val="tx2"/>
                  </a:solidFill>
                  <a:effectLst/>
                  <a:latin typeface="Source Sans Pro" panose="020B0503030403020204" pitchFamily="34" charset="0"/>
                </a:rPr>
                <a:t>Participants</a:t>
              </a:r>
              <a:r>
                <a:rPr lang="en-US" sz="1600" b="0" dirty="0">
                  <a:solidFill>
                    <a:schemeClr val="tx1"/>
                  </a:solidFill>
                  <a:effectLst/>
                  <a:latin typeface="Source Sans Pro" panose="020B0503030403020204" pitchFamily="34" charset="0"/>
                </a:rPr>
                <a:t> at the International GE Success event (Winter 2025)</a:t>
              </a:r>
              <a:endParaRPr lang="en-US" sz="1600" dirty="0">
                <a:latin typeface="Source Sans Pro" panose="020B0503030403020204" pitchFamily="34" charset="0"/>
              </a:endParaRPr>
            </a:p>
          </p:txBody>
        </p:sp>
      </p:grp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283D6E5-3D9B-CE38-8892-9FFFAA7758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2950" y="2021144"/>
            <a:ext cx="10706102" cy="4138356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Source Sans Pro Black" panose="020B0503030403020204" pitchFamily="34" charset="0"/>
              </a:rPr>
              <a:t>TEP Events</a:t>
            </a:r>
            <a:endParaRPr lang="en-US" sz="2400" dirty="0"/>
          </a:p>
          <a:p>
            <a:pPr marL="457200" indent="-27432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International GE Success Series</a:t>
            </a:r>
          </a:p>
          <a:p>
            <a:pPr lvl="1" indent="0">
              <a:spcBef>
                <a:spcPts val="0"/>
              </a:spcBef>
              <a:buNone/>
            </a:pPr>
            <a:r>
              <a:rPr lang="en-US" sz="2200" dirty="0"/>
              <a:t>Mon Oct 5, 2-3:30pm</a:t>
            </a:r>
          </a:p>
          <a:p>
            <a:pPr marL="457200" indent="-27432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dirty="0"/>
              <a:t>Coffee Hour for International GEs</a:t>
            </a:r>
          </a:p>
          <a:p>
            <a:pPr lvl="1" indent="0">
              <a:spcBef>
                <a:spcPts val="0"/>
              </a:spcBef>
              <a:buNone/>
            </a:pPr>
            <a:r>
              <a:rPr lang="en-US" sz="2200" dirty="0"/>
              <a:t>Wed Nov 4, 10-11:30am</a:t>
            </a:r>
          </a:p>
          <a:p>
            <a:pPr marL="0" lvl="1" indent="0">
              <a:spcBef>
                <a:spcPts val="1500"/>
              </a:spcBef>
              <a:buNone/>
            </a:pPr>
            <a:r>
              <a:rPr lang="en-US" sz="2400" b="1" u="sng" dirty="0">
                <a:hlinkClick r:id="rId4"/>
              </a:rPr>
              <a:t>International Student and Scholar Services (ISSS)</a:t>
            </a:r>
            <a:endParaRPr lang="en-US" sz="2400" b="1" dirty="0"/>
          </a:p>
          <a:p>
            <a:pPr marL="274320">
              <a:spcBef>
                <a:spcPts val="0"/>
              </a:spcBef>
            </a:pPr>
            <a:r>
              <a:rPr lang="en-US" dirty="0"/>
              <a:t>and more for international students and GEs. Advising, resources, scholarships, emergency funding, visa compliance, programming, </a:t>
            </a:r>
            <a:endParaRPr lang="en-US" b="1" dirty="0"/>
          </a:p>
          <a:p>
            <a:pPr marL="0" lvl="1" indent="0">
              <a:spcBef>
                <a:spcPts val="2000"/>
              </a:spcBef>
              <a:buNone/>
            </a:pPr>
            <a:r>
              <a:rPr lang="en-US" sz="2400" b="1" dirty="0">
                <a:solidFill>
                  <a:schemeClr val="bg1"/>
                </a:solidFill>
              </a:rPr>
              <a:t>GTFF</a:t>
            </a:r>
            <a:r>
              <a:rPr lang="en-US" sz="2400" b="1" dirty="0"/>
              <a:t>  Support</a:t>
            </a:r>
            <a:r>
              <a:rPr lang="en-US" sz="2400" dirty="0"/>
              <a:t>:</a:t>
            </a:r>
            <a:r>
              <a:rPr lang="en-US" sz="2200" dirty="0"/>
              <a:t> </a:t>
            </a:r>
            <a:r>
              <a:rPr lang="en-US" sz="2200" dirty="0">
                <a:hlinkClick r:id="rId5"/>
              </a:rPr>
              <a:t>International GE Resource Page</a:t>
            </a:r>
            <a:r>
              <a:rPr lang="en-US" sz="2200" dirty="0"/>
              <a:t> and </a:t>
            </a:r>
            <a:r>
              <a:rPr lang="en-US" sz="2200" dirty="0">
                <a:hlinkClick r:id="rId6"/>
              </a:rPr>
              <a:t>International GE Caucus</a:t>
            </a:r>
            <a:endParaRPr lang="en-US" sz="2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CA65BA-BEAE-7F5B-53F5-04A11D913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950" y="762000"/>
            <a:ext cx="3302578" cy="1057656"/>
          </a:xfrm>
        </p:spPr>
        <p:txBody>
          <a:bodyPr anchor="t"/>
          <a:lstStyle/>
          <a:p>
            <a:r>
              <a:rPr lang="en-US" b="1" dirty="0">
                <a:latin typeface="Source Sans Pro Black" panose="020B0503030403020204" pitchFamily="34" charset="0"/>
              </a:rPr>
              <a:t>International GE Support</a:t>
            </a:r>
          </a:p>
        </p:txBody>
      </p:sp>
      <p:pic>
        <p:nvPicPr>
          <p:cNvPr id="5" name="Picture 4" descr="GTFF logo">
            <a:extLst>
              <a:ext uri="{FF2B5EF4-FFF2-40B4-BE49-F238E27FC236}">
                <a16:creationId xmlns:a16="http://schemas.microsoft.com/office/drawing/2014/main" id="{54A057A4-6E3D-422C-CE12-3A1B37E53F5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402" y="5274702"/>
            <a:ext cx="808598" cy="808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938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15767-FF9D-3821-AB9A-132E3CA6B3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en-US" b="1">
                <a:latin typeface="Source Sans Pro Black" panose="020B0503030403020204" pitchFamily="34" charset="0"/>
              </a:rPr>
              <a:t>Graduate Teaching Initiative (GTI)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197C-13F5-08F4-42C4-F4A5F5D6F6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2950" y="1600200"/>
            <a:ext cx="6672458" cy="513138"/>
          </a:xfrm>
        </p:spPr>
        <p:txBody>
          <a:bodyPr anchor="t"/>
          <a:lstStyle/>
          <a:p>
            <a:r>
              <a:rPr lang="en-US" sz="2800"/>
              <a:t>TEP’s self-paced GE Teaching Program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5526B2-7520-737D-2519-C8849C0FD3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64711" y="2112136"/>
            <a:ext cx="5284573" cy="3487593"/>
          </a:xfrm>
        </p:spPr>
        <p:txBody>
          <a:bodyPr>
            <a:noAutofit/>
          </a:bodyPr>
          <a:lstStyle/>
          <a:p>
            <a:pPr marL="182880" indent="-18288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/>
              <a:t>Attend workshops and review literature that align with your interests and needs</a:t>
            </a:r>
          </a:p>
          <a:p>
            <a:pPr marL="182880" indent="-18288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/>
              <a:t>Reflect on the teaching experiences &amp; faculty mentorship you already have at UO</a:t>
            </a:r>
          </a:p>
          <a:p>
            <a:pPr marL="182880" indent="-18288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/>
              <a:t>Observe, and be observed, by other GEs </a:t>
            </a:r>
          </a:p>
          <a:p>
            <a:pPr marL="182880" indent="-18288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/>
              <a:t>Develop a portfolio of materials that you can draw on for future job applications</a:t>
            </a:r>
          </a:p>
          <a:p>
            <a:pPr marL="182880" indent="-18288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/>
              <a:t>Earn a certificate of completion!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617831-F368-6101-C5F6-370F6134D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3076" y="2013383"/>
            <a:ext cx="5043906" cy="3254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71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9A326-227C-E147-EECE-65083FA45E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en-US" b="1">
                <a:latin typeface="Source Sans Pro Black" panose="020B0503030403020204" pitchFamily="34" charset="0"/>
              </a:rPr>
              <a:t>Key Teaching Resources At UO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5E531-9F4B-B72D-76CE-C17FD4D09AE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42950" y="1600200"/>
            <a:ext cx="5227629" cy="4490026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2600" b="1"/>
              <a:t>Website: </a:t>
            </a:r>
            <a:r>
              <a:rPr lang="en-US" sz="2600" b="1" err="1"/>
              <a:t>teaching.uoregon.edu</a:t>
            </a:r>
            <a:endParaRPr lang="en-US" sz="2600" b="1"/>
          </a:p>
          <a:p>
            <a:pPr marL="457200" indent="-228600">
              <a:lnSpc>
                <a:spcPct val="100000"/>
              </a:lnSpc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>
                <a:hlinkClick r:id="rId2"/>
              </a:rPr>
              <a:t>GE-specific resources</a:t>
            </a:r>
            <a:r>
              <a:rPr lang="en-US" sz="2400"/>
              <a:t> at </a:t>
            </a:r>
            <a:r>
              <a:rPr lang="en-US" sz="2400" err="1"/>
              <a:t>teaching.uoregon.edu</a:t>
            </a:r>
            <a:r>
              <a:rPr lang="en-US" sz="2400"/>
              <a:t>/GEs</a:t>
            </a:r>
          </a:p>
          <a:p>
            <a:pPr marL="457200" indent="-228600">
              <a:lnSpc>
                <a:spcPct val="100000"/>
              </a:lnSpc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>
                <a:hlinkClick r:id="rId3"/>
              </a:rPr>
              <a:t>Term Resources</a:t>
            </a:r>
            <a:r>
              <a:rPr lang="en-US" sz="2400"/>
              <a:t> are updated a few weeks before each new term begins</a:t>
            </a:r>
          </a:p>
          <a:p>
            <a:pPr marL="457200" indent="-228600">
              <a:lnSpc>
                <a:spcPct val="100000"/>
              </a:lnSpc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>
                <a:hlinkClick r:id="rId4"/>
              </a:rPr>
              <a:t>Syllabus Essentials</a:t>
            </a:r>
            <a:r>
              <a:rPr lang="en-US" sz="2400"/>
              <a:t> Guide</a:t>
            </a:r>
          </a:p>
          <a:p>
            <a:pPr marL="457200" indent="-228600">
              <a:lnSpc>
                <a:spcPct val="100000"/>
              </a:lnSpc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>
                <a:hlinkClick r:id="rId5"/>
              </a:rPr>
              <a:t>Event Calendar</a:t>
            </a:r>
            <a:r>
              <a:rPr lang="en-US" sz="2400"/>
              <a:t> of workshops and teaching communities</a:t>
            </a:r>
          </a:p>
          <a:p>
            <a:pPr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tx2"/>
              </a:buClr>
            </a:pPr>
            <a:r>
              <a:rPr lang="en-US" sz="2400" b="1">
                <a:solidFill>
                  <a:schemeClr val="tx2"/>
                </a:solidFill>
              </a:rPr>
              <a:t>UO Online</a:t>
            </a:r>
            <a:r>
              <a:rPr lang="en-US" sz="2400"/>
              <a:t> runs support for Canvas and online teaching environments.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03C0AD9-ED4F-BD12-5043-8C21FD946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031645" y="1600200"/>
            <a:ext cx="5764647" cy="4036671"/>
            <a:chOff x="6317819" y="1600200"/>
            <a:chExt cx="5478473" cy="383627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A2763FA-B613-3306-D722-B2506B24F3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317819" y="1600202"/>
              <a:ext cx="5474781" cy="383627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5EF6EA9-3391-2D24-67A2-580B60BFCF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317820" y="1600201"/>
              <a:ext cx="5478472" cy="310846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FD5B3D5-FA31-B298-D5EC-E3FBD757E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886547" y="2827936"/>
              <a:ext cx="2906054" cy="210524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55E5E35-7B74-15C5-A508-444938060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893575" y="1600200"/>
              <a:ext cx="1899026" cy="2326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4756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06DA8-BED4-2A40-E87E-EFE5B88A9A2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325563"/>
            <a:ext cx="12192000" cy="815975"/>
          </a:xfrm>
          <a:prstGeom prst="rect">
            <a:avLst/>
          </a:prstGeom>
        </p:spPr>
        <p:txBody>
          <a:bodyPr anchor="b"/>
          <a:lstStyle/>
          <a:p>
            <a:pPr algn="ctr"/>
            <a:r>
              <a:rPr lang="en-US" sz="1800"/>
              <a:t>Closing Slide with the University of Oregon Logo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11ED15-7698-67B2-D919-6633DB60E087}"/>
              </a:ext>
            </a:extLst>
          </p:cNvPr>
          <p:cNvSpPr txBox="1"/>
          <p:nvPr/>
        </p:nvSpPr>
        <p:spPr>
          <a:xfrm>
            <a:off x="2695708" y="5245246"/>
            <a:ext cx="6800583" cy="1077218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>
                <a:solidFill>
                  <a:srgbClr val="FEE11A"/>
                </a:solidFill>
                <a:latin typeface="Source Sans Pro" panose="020B0503030403020204" pitchFamily="34" charset="0"/>
                <a:ea typeface="Calibri"/>
                <a:cs typeface="Calibri"/>
              </a:rPr>
              <a:t>Contact us at </a:t>
            </a:r>
            <a:r>
              <a:rPr lang="en-US" sz="3200">
                <a:solidFill>
                  <a:srgbClr val="FEE11A"/>
                </a:solidFill>
                <a:latin typeface="Source Sans Pro" panose="020B0503030403020204" pitchFamily="34" charset="0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tep@uoregon.edu</a:t>
            </a:r>
            <a:r>
              <a:rPr lang="en-US" sz="3200">
                <a:solidFill>
                  <a:srgbClr val="FEE11A"/>
                </a:solidFill>
                <a:latin typeface="Source Sans Pro" panose="020B0503030403020204" pitchFamily="34" charset="0"/>
                <a:ea typeface="Calibri"/>
                <a:cs typeface="Calibri"/>
              </a:rPr>
              <a:t>, or on our website, teaching.uoregon.edu</a:t>
            </a:r>
            <a:endParaRPr lang="en-US">
              <a:solidFill>
                <a:srgbClr val="FEE11A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340969"/>
      </p:ext>
    </p:extLst>
  </p:cSld>
  <p:clrMapOvr>
    <a:masterClrMapping/>
  </p:clrMapOvr>
</p:sld>
</file>

<file path=ppt/theme/theme1.xml><?xml version="1.0" encoding="utf-8"?>
<a:theme xmlns:a="http://schemas.openxmlformats.org/drawingml/2006/main" name="UO PPT Theme 1">
  <a:themeElements>
    <a:clrScheme name="UO RGB PPT Color Theme">
      <a:dk1>
        <a:srgbClr val="000000"/>
      </a:dk1>
      <a:lt1>
        <a:srgbClr val="FFFFFF"/>
      </a:lt1>
      <a:dk2>
        <a:srgbClr val="007030"/>
      </a:dk2>
      <a:lt2>
        <a:srgbClr val="FEE11A"/>
      </a:lt2>
      <a:accent1>
        <a:srgbClr val="104734"/>
      </a:accent1>
      <a:accent2>
        <a:srgbClr val="489046"/>
      </a:accent2>
      <a:accent3>
        <a:srgbClr val="8ABB40"/>
      </a:accent3>
      <a:accent4>
        <a:srgbClr val="E2E11B"/>
      </a:accent4>
      <a:accent5>
        <a:srgbClr val="004F6E"/>
      </a:accent5>
      <a:accent6>
        <a:srgbClr val="04A3B5"/>
      </a:accent6>
      <a:hlink>
        <a:srgbClr val="007030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 PPT Theme 1" id="{89F8B8C6-6AB7-ED48-A28E-3F5B0121AFC6}" vid="{699CEEF1-B3B9-3E40-9644-22EC45337EE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61f0c6e-13ac-45ad-87b6-173c45bbaa8c">
      <Terms xmlns="http://schemas.microsoft.com/office/infopath/2007/PartnerControls"/>
    </lcf76f155ced4ddcb4097134ff3c332f>
    <TaxCatchAll xmlns="659c2dde-9534-40ea-bbdf-076f8a30aa2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6D311AC00BED439834020FC60D3B2A" ma:contentTypeVersion="21" ma:contentTypeDescription="Create a new document." ma:contentTypeScope="" ma:versionID="619570f6794cfec548b27941486e0400">
  <xsd:schema xmlns:xsd="http://www.w3.org/2001/XMLSchema" xmlns:xs="http://www.w3.org/2001/XMLSchema" xmlns:p="http://schemas.microsoft.com/office/2006/metadata/properties" xmlns:ns2="361f0c6e-13ac-45ad-87b6-173c45bbaa8c" xmlns:ns3="659c2dde-9534-40ea-bbdf-076f8a30aa24" targetNamespace="http://schemas.microsoft.com/office/2006/metadata/properties" ma:root="true" ma:fieldsID="d5fa7d02544e04c5e7c2dc999ba1c518" ns2:_="" ns3:_="">
    <xsd:import namespace="361f0c6e-13ac-45ad-87b6-173c45bbaa8c"/>
    <xsd:import namespace="659c2dde-9534-40ea-bbdf-076f8a30aa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1f0c6e-13ac-45ad-87b6-173c45bbaa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91a9775-3525-4bf8-b88d-b7eef9d67d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9c2dde-9534-40ea-bbdf-076f8a30aa2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14c9ed9-71e4-4a5e-baf7-1d85500f989d}" ma:internalName="TaxCatchAll" ma:showField="CatchAllData" ma:web="659c2dde-9534-40ea-bbdf-076f8a30aa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E84E4A-C34D-49C9-98B6-65F31EF0973C}">
  <ds:schemaRefs>
    <ds:schemaRef ds:uri="http://schemas.microsoft.com/office/2006/documentManagement/types"/>
    <ds:schemaRef ds:uri="361f0c6e-13ac-45ad-87b6-173c45bbaa8c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659c2dde-9534-40ea-bbdf-076f8a30aa24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868F5F7-BCE5-468C-B2B7-B88A2BB7A2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9F4F90-E9D8-4B66-AA3C-41068E4014BF}">
  <ds:schemaRefs>
    <ds:schemaRef ds:uri="361f0c6e-13ac-45ad-87b6-173c45bbaa8c"/>
    <ds:schemaRef ds:uri="659c2dde-9534-40ea-bbdf-076f8a30aa2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1245</Words>
  <Application>Microsoft Macintosh PowerPoint</Application>
  <PresentationFormat>Widescreen</PresentationFormat>
  <Paragraphs>204</Paragraphs>
  <Slides>17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Aptos</vt:lpstr>
      <vt:lpstr>Arial</vt:lpstr>
      <vt:lpstr>Arial,Sans-Serif</vt:lpstr>
      <vt:lpstr>Calibri</vt:lpstr>
      <vt:lpstr>Source Sans Pro</vt:lpstr>
      <vt:lpstr>Source Sans Pro Black</vt:lpstr>
      <vt:lpstr>System Font Regular</vt:lpstr>
      <vt:lpstr>Wingdings</vt:lpstr>
      <vt:lpstr>UO PPT Theme 1</vt:lpstr>
      <vt:lpstr>Welcome to Teaching at UO!</vt:lpstr>
      <vt:lpstr>What We Are Doing Today</vt:lpstr>
      <vt:lpstr>Who is in the room?</vt:lpstr>
      <vt:lpstr>You Are!</vt:lpstr>
      <vt:lpstr>We are! Teaching Engagement Program (TEP)</vt:lpstr>
      <vt:lpstr>What is good teaching?</vt:lpstr>
      <vt:lpstr>What Skills Does an Excellent Instructor Have?</vt:lpstr>
      <vt:lpstr>UO Defines Good Teaching As…</vt:lpstr>
      <vt:lpstr>Where can you find support for your teaching?</vt:lpstr>
      <vt:lpstr>Support from All Over Campus</vt:lpstr>
      <vt:lpstr>Your Next Steps to Grow Your Teaching…</vt:lpstr>
      <vt:lpstr>What Will Help You?</vt:lpstr>
      <vt:lpstr>Fall Teaching Events Specifically for GEs</vt:lpstr>
      <vt:lpstr>International GE Support</vt:lpstr>
      <vt:lpstr>Graduate Teaching Initiative (GTI)</vt:lpstr>
      <vt:lpstr>Key Teaching Resources At UO</vt:lpstr>
      <vt:lpstr>Closing Slide with the University of Oregon Logo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UO PowerPoint Presentation Template</dc:title>
  <dc:subject/>
  <dc:creator>University Communications</dc:creator>
  <cp:keywords/>
  <dc:description/>
  <cp:lastModifiedBy>Richard Wagner</cp:lastModifiedBy>
  <cp:revision>1</cp:revision>
  <dcterms:created xsi:type="dcterms:W3CDTF">2022-05-29T02:25:42Z</dcterms:created>
  <dcterms:modified xsi:type="dcterms:W3CDTF">2026-09-22T23:12:33Z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0x0101006D6D311AC00BED439834020FC60D3B2A</vt:lpwstr>
  </property>
  <property fmtid="{D5CDD505-2E9C-101B-9397-08002B2CF9AE}" pid="3" name="MediaServiceImageTags">
    <vt:lpwstr/>
  </property>
</Properties>
</file>