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90" r:id="rId4"/>
  </p:sldMasterIdLst>
  <p:notesMasterIdLst>
    <p:notesMasterId r:id="rId58"/>
  </p:notesMasterIdLst>
  <p:sldIdLst>
    <p:sldId id="302" r:id="rId5"/>
    <p:sldId id="707" r:id="rId6"/>
    <p:sldId id="668" r:id="rId7"/>
    <p:sldId id="262" r:id="rId8"/>
    <p:sldId id="693" r:id="rId9"/>
    <p:sldId id="648" r:id="rId10"/>
    <p:sldId id="647" r:id="rId11"/>
    <p:sldId id="268" r:id="rId12"/>
    <p:sldId id="646" r:id="rId13"/>
    <p:sldId id="628" r:id="rId14"/>
    <p:sldId id="260" r:id="rId15"/>
    <p:sldId id="701" r:id="rId16"/>
    <p:sldId id="674" r:id="rId17"/>
    <p:sldId id="287" r:id="rId18"/>
    <p:sldId id="677" r:id="rId19"/>
    <p:sldId id="523" r:id="rId20"/>
    <p:sldId id="712" r:id="rId21"/>
    <p:sldId id="678" r:id="rId22"/>
    <p:sldId id="354" r:id="rId23"/>
    <p:sldId id="680" r:id="rId24"/>
    <p:sldId id="694" r:id="rId25"/>
    <p:sldId id="675" r:id="rId26"/>
    <p:sldId id="676" r:id="rId27"/>
    <p:sldId id="684" r:id="rId28"/>
    <p:sldId id="685" r:id="rId29"/>
    <p:sldId id="274" r:id="rId30"/>
    <p:sldId id="714" r:id="rId31"/>
    <p:sldId id="1025" r:id="rId32"/>
    <p:sldId id="1024" r:id="rId33"/>
    <p:sldId id="980" r:id="rId34"/>
    <p:sldId id="982" r:id="rId35"/>
    <p:sldId id="746" r:id="rId36"/>
    <p:sldId id="695" r:id="rId37"/>
    <p:sldId id="687" r:id="rId38"/>
    <p:sldId id="688" r:id="rId39"/>
    <p:sldId id="748" r:id="rId40"/>
    <p:sldId id="750" r:id="rId41"/>
    <p:sldId id="751" r:id="rId42"/>
    <p:sldId id="749" r:id="rId43"/>
    <p:sldId id="669" r:id="rId44"/>
    <p:sldId id="670" r:id="rId45"/>
    <p:sldId id="672" r:id="rId46"/>
    <p:sldId id="673" r:id="rId47"/>
    <p:sldId id="671" r:id="rId48"/>
    <p:sldId id="696" r:id="rId49"/>
    <p:sldId id="686" r:id="rId50"/>
    <p:sldId id="562" r:id="rId51"/>
    <p:sldId id="752" r:id="rId52"/>
    <p:sldId id="289" r:id="rId53"/>
    <p:sldId id="745" r:id="rId54"/>
    <p:sldId id="683" r:id="rId55"/>
    <p:sldId id="710" r:id="rId56"/>
    <p:sldId id="300" r:id="rId57"/>
  </p:sldIdLst>
  <p:sldSz cx="12192000" cy="6858000"/>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amp; Getting Oriented" id="{7CE7D0D0-E231-488D-B31F-B1D98B1906AB}">
          <p14:sldIdLst>
            <p14:sldId id="302"/>
            <p14:sldId id="707"/>
            <p14:sldId id="668"/>
            <p14:sldId id="262"/>
          </p14:sldIdLst>
        </p14:section>
        <p14:section name="Designing a course" id="{77A2BEF8-2C16-4F39-8DFC-819F24944C50}">
          <p14:sldIdLst>
            <p14:sldId id="693"/>
            <p14:sldId id="648"/>
            <p14:sldId id="647"/>
            <p14:sldId id="268"/>
            <p14:sldId id="646"/>
            <p14:sldId id="628"/>
            <p14:sldId id="260"/>
            <p14:sldId id="701"/>
            <p14:sldId id="674"/>
            <p14:sldId id="287"/>
            <p14:sldId id="677"/>
            <p14:sldId id="523"/>
            <p14:sldId id="712"/>
            <p14:sldId id="678"/>
            <p14:sldId id="354"/>
            <p14:sldId id="680"/>
          </p14:sldIdLst>
        </p14:section>
        <p14:section name="Assessment" id="{3669951B-EFFA-44ED-821E-8C493F9B23B7}">
          <p14:sldIdLst>
            <p14:sldId id="694"/>
            <p14:sldId id="675"/>
            <p14:sldId id="676"/>
            <p14:sldId id="684"/>
            <p14:sldId id="685"/>
            <p14:sldId id="274"/>
            <p14:sldId id="714"/>
            <p14:sldId id="1025"/>
            <p14:sldId id="1024"/>
            <p14:sldId id="980"/>
            <p14:sldId id="982"/>
            <p14:sldId id="746"/>
          </p14:sldIdLst>
        </p14:section>
        <p14:section name="Build Belonging" id="{22A7CA11-0A02-4FB7-8FBD-9C463F437552}">
          <p14:sldIdLst>
            <p14:sldId id="695"/>
            <p14:sldId id="687"/>
            <p14:sldId id="688"/>
            <p14:sldId id="748"/>
            <p14:sldId id="750"/>
            <p14:sldId id="751"/>
            <p14:sldId id="749"/>
            <p14:sldId id="669"/>
            <p14:sldId id="670"/>
            <p14:sldId id="672"/>
            <p14:sldId id="673"/>
            <p14:sldId id="671"/>
          </p14:sldIdLst>
        </p14:section>
        <p14:section name="Course Policies/Requirements" id="{E32F7BCC-BAFE-4ABE-95B9-3787801960FF}">
          <p14:sldIdLst>
            <p14:sldId id="696"/>
            <p14:sldId id="686"/>
            <p14:sldId id="562"/>
            <p14:sldId id="752"/>
          </p14:sldIdLst>
        </p14:section>
        <p14:section name="Wrap-Up" id="{5D7FBEA9-93DB-44B1-A975-EA12C940224E}">
          <p14:sldIdLst>
            <p14:sldId id="289"/>
            <p14:sldId id="745"/>
            <p14:sldId id="683"/>
            <p14:sldId id="710"/>
            <p14:sldId id="3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00"/>
    <a:srgbClr val="8D1D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699A50-3BA1-46CF-8EC3-976772D090BE}" v="1" dt="2026-09-21T16:28:39.8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4" autoAdjust="0"/>
    <p:restoredTop sz="94641" autoAdjust="0"/>
  </p:normalViewPr>
  <p:slideViewPr>
    <p:cSldViewPr snapToGrid="0">
      <p:cViewPr varScale="1">
        <p:scale>
          <a:sx n="75" d="100"/>
          <a:sy n="75" d="100"/>
        </p:scale>
        <p:origin x="874" y="43"/>
      </p:cViewPr>
      <p:guideLst/>
    </p:cSldViewPr>
  </p:slideViewPr>
  <p:outlineViewPr>
    <p:cViewPr>
      <p:scale>
        <a:sx n="33" d="100"/>
        <a:sy n="33" d="100"/>
      </p:scale>
      <p:origin x="0" y="-960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7CB02D-89E5-45FE-AB9F-DCCCC6895602}" type="doc">
      <dgm:prSet loTypeId="urn:microsoft.com/office/officeart/2008/layout/LinedList" loCatId="list" qsTypeId="urn:microsoft.com/office/officeart/2005/8/quickstyle/simple1#1" qsCatId="simple" csTypeId="urn:microsoft.com/office/officeart/2005/8/colors/colorful2#1" csCatId="colorful" phldr="1"/>
      <dgm:spPr/>
      <dgm:t>
        <a:bodyPr/>
        <a:lstStyle/>
        <a:p>
          <a:endParaRPr lang="en-US"/>
        </a:p>
      </dgm:t>
    </dgm:pt>
    <dgm:pt modelId="{E794FAB4-0F88-4DD7-9950-C4366AA0081A}">
      <dgm:prSet custT="1"/>
      <dgm:spPr/>
      <dgm:t>
        <a:bodyPr/>
        <a:lstStyle/>
        <a:p>
          <a:r>
            <a:rPr lang="en-US" sz="2800" dirty="0">
              <a:latin typeface="Source Sans Pro" panose="020B0503030403020204" pitchFamily="34" charset="0"/>
            </a:rPr>
            <a:t>Introduce yourselves: Name, what you’ll be teaching, what kinds of teaching you’ve done before. </a:t>
          </a:r>
          <a:endParaRPr lang="en-US" sz="2800" dirty="0">
            <a:latin typeface="Source Sans Pro" panose="020B0503030403020204" pitchFamily="34" charset="0"/>
            <a:ea typeface="Source Sans Pro" panose="020B0503030403020204" pitchFamily="34" charset="0"/>
          </a:endParaRPr>
        </a:p>
      </dgm:t>
    </dgm:pt>
    <dgm:pt modelId="{5F94F70A-A4DB-4D99-87BD-7316EF21317F}" type="parTrans" cxnId="{A11FCA11-0EB0-4D67-BF8A-44AC0ACA428F}">
      <dgm:prSet/>
      <dgm:spPr/>
      <dgm:t>
        <a:bodyPr/>
        <a:lstStyle/>
        <a:p>
          <a:endParaRPr lang="en-US"/>
        </a:p>
      </dgm:t>
    </dgm:pt>
    <dgm:pt modelId="{DF0F56BA-717D-4BC2-8AD5-49AD0A4F1BD1}" type="sibTrans" cxnId="{A11FCA11-0EB0-4D67-BF8A-44AC0ACA428F}">
      <dgm:prSet/>
      <dgm:spPr/>
      <dgm:t>
        <a:bodyPr/>
        <a:lstStyle/>
        <a:p>
          <a:endParaRPr lang="en-US"/>
        </a:p>
      </dgm:t>
    </dgm:pt>
    <dgm:pt modelId="{1D4757A8-FD67-4550-B0A0-B92FBDF78F7F}">
      <dgm:prSet custT="1"/>
      <dgm:spPr/>
      <dgm:t>
        <a:bodyPr/>
        <a:lstStyle/>
        <a:p>
          <a:r>
            <a:rPr lang="en-US" sz="2800" dirty="0">
              <a:latin typeface="Source Sans Pro" panose="020B0503030403020204" pitchFamily="34" charset="0"/>
              <a:ea typeface="Source Sans Pro" panose="020B0503030403020204" pitchFamily="34" charset="0"/>
            </a:rPr>
            <a:t>How is teaching as the lead instructor different from other GE assignments? What will you need to do that you haven’t done before?</a:t>
          </a:r>
        </a:p>
      </dgm:t>
    </dgm:pt>
    <dgm:pt modelId="{C4AE53ED-5C89-47D1-AE0D-D52086FDBDB2}" type="parTrans" cxnId="{6A9194AD-099B-4752-908D-B2A5CF3593B1}">
      <dgm:prSet/>
      <dgm:spPr/>
      <dgm:t>
        <a:bodyPr/>
        <a:lstStyle/>
        <a:p>
          <a:endParaRPr lang="en-US"/>
        </a:p>
      </dgm:t>
    </dgm:pt>
    <dgm:pt modelId="{29B98C02-1402-4CBA-9D1B-62BEB1FB5B54}" type="sibTrans" cxnId="{6A9194AD-099B-4752-908D-B2A5CF3593B1}">
      <dgm:prSet/>
      <dgm:spPr/>
      <dgm:t>
        <a:bodyPr/>
        <a:lstStyle/>
        <a:p>
          <a:endParaRPr lang="en-US"/>
        </a:p>
      </dgm:t>
    </dgm:pt>
    <dgm:pt modelId="{82B8FFCC-56B2-47ED-B660-03F1DD13B506}" type="pres">
      <dgm:prSet presAssocID="{117CB02D-89E5-45FE-AB9F-DCCCC6895602}" presName="vert0" presStyleCnt="0">
        <dgm:presLayoutVars>
          <dgm:dir/>
          <dgm:animOne val="branch"/>
          <dgm:animLvl val="lvl"/>
        </dgm:presLayoutVars>
      </dgm:prSet>
      <dgm:spPr/>
    </dgm:pt>
    <dgm:pt modelId="{34C8525A-79DC-4FBD-A8BD-1F7D13E41488}" type="pres">
      <dgm:prSet presAssocID="{E794FAB4-0F88-4DD7-9950-C4366AA0081A}" presName="thickLine" presStyleLbl="alignNode1" presStyleIdx="0" presStyleCnt="2"/>
      <dgm:spPr/>
    </dgm:pt>
    <dgm:pt modelId="{EA86D5B1-A7FB-4C23-B9EF-F92453102AA0}" type="pres">
      <dgm:prSet presAssocID="{E794FAB4-0F88-4DD7-9950-C4366AA0081A}" presName="horz1" presStyleCnt="0"/>
      <dgm:spPr/>
    </dgm:pt>
    <dgm:pt modelId="{A9077106-04DC-43CC-9B9E-A3D67F82E196}" type="pres">
      <dgm:prSet presAssocID="{E794FAB4-0F88-4DD7-9950-C4366AA0081A}" presName="tx1" presStyleLbl="revTx" presStyleIdx="0" presStyleCnt="2"/>
      <dgm:spPr/>
    </dgm:pt>
    <dgm:pt modelId="{D96F8DD2-2A8E-4A01-8E5F-607C358A5373}" type="pres">
      <dgm:prSet presAssocID="{E794FAB4-0F88-4DD7-9950-C4366AA0081A}" presName="vert1" presStyleCnt="0"/>
      <dgm:spPr/>
    </dgm:pt>
    <dgm:pt modelId="{9FAF77D4-0C57-40BC-94CB-212621B12031}" type="pres">
      <dgm:prSet presAssocID="{1D4757A8-FD67-4550-B0A0-B92FBDF78F7F}" presName="thickLine" presStyleLbl="alignNode1" presStyleIdx="1" presStyleCnt="2"/>
      <dgm:spPr/>
    </dgm:pt>
    <dgm:pt modelId="{7639256F-EF22-462D-80C2-4C7BB1E435B7}" type="pres">
      <dgm:prSet presAssocID="{1D4757A8-FD67-4550-B0A0-B92FBDF78F7F}" presName="horz1" presStyleCnt="0"/>
      <dgm:spPr/>
    </dgm:pt>
    <dgm:pt modelId="{869C81EE-2E8D-4207-8C23-AD9E8BB62EA0}" type="pres">
      <dgm:prSet presAssocID="{1D4757A8-FD67-4550-B0A0-B92FBDF78F7F}" presName="tx1" presStyleLbl="revTx" presStyleIdx="1" presStyleCnt="2"/>
      <dgm:spPr/>
    </dgm:pt>
    <dgm:pt modelId="{20BFE1EB-9D6D-4DC7-81A4-79C4FE820E5C}" type="pres">
      <dgm:prSet presAssocID="{1D4757A8-FD67-4550-B0A0-B92FBDF78F7F}" presName="vert1" presStyleCnt="0"/>
      <dgm:spPr/>
    </dgm:pt>
  </dgm:ptLst>
  <dgm:cxnLst>
    <dgm:cxn modelId="{A11FCA11-0EB0-4D67-BF8A-44AC0ACA428F}" srcId="{117CB02D-89E5-45FE-AB9F-DCCCC6895602}" destId="{E794FAB4-0F88-4DD7-9950-C4366AA0081A}" srcOrd="0" destOrd="0" parTransId="{5F94F70A-A4DB-4D99-87BD-7316EF21317F}" sibTransId="{DF0F56BA-717D-4BC2-8AD5-49AD0A4F1BD1}"/>
    <dgm:cxn modelId="{2C045B55-E682-4622-B2DB-279AF0D47724}" type="presOf" srcId="{117CB02D-89E5-45FE-AB9F-DCCCC6895602}" destId="{82B8FFCC-56B2-47ED-B660-03F1DD13B506}" srcOrd="0" destOrd="0" presId="urn:microsoft.com/office/officeart/2008/layout/LinedList"/>
    <dgm:cxn modelId="{6A9194AD-099B-4752-908D-B2A5CF3593B1}" srcId="{117CB02D-89E5-45FE-AB9F-DCCCC6895602}" destId="{1D4757A8-FD67-4550-B0A0-B92FBDF78F7F}" srcOrd="1" destOrd="0" parTransId="{C4AE53ED-5C89-47D1-AE0D-D52086FDBDB2}" sibTransId="{29B98C02-1402-4CBA-9D1B-62BEB1FB5B54}"/>
    <dgm:cxn modelId="{874479FB-589B-417C-9CD1-3310D65C5756}" type="presOf" srcId="{E794FAB4-0F88-4DD7-9950-C4366AA0081A}" destId="{A9077106-04DC-43CC-9B9E-A3D67F82E196}" srcOrd="0" destOrd="0" presId="urn:microsoft.com/office/officeart/2008/layout/LinedList"/>
    <dgm:cxn modelId="{0B75DDFE-951A-419C-A6FC-35C00A059F83}" type="presOf" srcId="{1D4757A8-FD67-4550-B0A0-B92FBDF78F7F}" destId="{869C81EE-2E8D-4207-8C23-AD9E8BB62EA0}" srcOrd="0" destOrd="0" presId="urn:microsoft.com/office/officeart/2008/layout/LinedList"/>
    <dgm:cxn modelId="{CFF72EFD-E337-4637-A90B-2603941D6C8E}" type="presParOf" srcId="{82B8FFCC-56B2-47ED-B660-03F1DD13B506}" destId="{34C8525A-79DC-4FBD-A8BD-1F7D13E41488}" srcOrd="0" destOrd="0" presId="urn:microsoft.com/office/officeart/2008/layout/LinedList"/>
    <dgm:cxn modelId="{E4A0D7D5-9122-4D06-B488-3A5EB385A6F3}" type="presParOf" srcId="{82B8FFCC-56B2-47ED-B660-03F1DD13B506}" destId="{EA86D5B1-A7FB-4C23-B9EF-F92453102AA0}" srcOrd="1" destOrd="0" presId="urn:microsoft.com/office/officeart/2008/layout/LinedList"/>
    <dgm:cxn modelId="{F525FDCE-2A4C-4EBE-B6F6-02BCDD4CD4AF}" type="presParOf" srcId="{EA86D5B1-A7FB-4C23-B9EF-F92453102AA0}" destId="{A9077106-04DC-43CC-9B9E-A3D67F82E196}" srcOrd="0" destOrd="0" presId="urn:microsoft.com/office/officeart/2008/layout/LinedList"/>
    <dgm:cxn modelId="{924C31FD-AE9C-49A8-A15D-CFAD3BB42B9A}" type="presParOf" srcId="{EA86D5B1-A7FB-4C23-B9EF-F92453102AA0}" destId="{D96F8DD2-2A8E-4A01-8E5F-607C358A5373}" srcOrd="1" destOrd="0" presId="urn:microsoft.com/office/officeart/2008/layout/LinedList"/>
    <dgm:cxn modelId="{FE367732-12A7-467D-91A1-B74EA00B22EC}" type="presParOf" srcId="{82B8FFCC-56B2-47ED-B660-03F1DD13B506}" destId="{9FAF77D4-0C57-40BC-94CB-212621B12031}" srcOrd="2" destOrd="0" presId="urn:microsoft.com/office/officeart/2008/layout/LinedList"/>
    <dgm:cxn modelId="{68D412C9-29D1-498D-A087-97A02C3A6E12}" type="presParOf" srcId="{82B8FFCC-56B2-47ED-B660-03F1DD13B506}" destId="{7639256F-EF22-462D-80C2-4C7BB1E435B7}" srcOrd="3" destOrd="0" presId="urn:microsoft.com/office/officeart/2008/layout/LinedList"/>
    <dgm:cxn modelId="{49B28311-B241-4D95-918B-0B429A69311E}" type="presParOf" srcId="{7639256F-EF22-462D-80C2-4C7BB1E435B7}" destId="{869C81EE-2E8D-4207-8C23-AD9E8BB62EA0}" srcOrd="0" destOrd="0" presId="urn:microsoft.com/office/officeart/2008/layout/LinedList"/>
    <dgm:cxn modelId="{430C5C89-D86D-4382-884F-A2A2FCF51403}" type="presParOf" srcId="{7639256F-EF22-462D-80C2-4C7BB1E435B7}" destId="{20BFE1EB-9D6D-4DC7-81A4-79C4FE820E5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A4A735-45D7-BF4F-975D-7730F5E0CA29}" type="doc">
      <dgm:prSet loTypeId="urn:microsoft.com/office/officeart/2005/8/layout/hProcess9" loCatId="" qsTypeId="urn:microsoft.com/office/officeart/2005/8/quickstyle/simple1#2" qsCatId="simple" csTypeId="urn:microsoft.com/office/officeart/2005/8/colors/colorful1#1" csCatId="colorful" phldr="1"/>
      <dgm:spPr/>
    </dgm:pt>
    <dgm:pt modelId="{17AF5A60-A5D1-7941-9F58-ECF89FF50A2A}">
      <dgm:prSet phldrT="[Text]" custT="1"/>
      <dgm:spPr>
        <a:solidFill>
          <a:schemeClr val="accent2">
            <a:hueOff val="0"/>
            <a:satOff val="0"/>
            <a:lumOff val="0"/>
          </a:schemeClr>
        </a:solidFill>
        <a:ln>
          <a:noFill/>
        </a:ln>
      </dgm:spPr>
      <dgm:t>
        <a:bodyPr/>
        <a:lstStyle/>
        <a:p>
          <a:r>
            <a:rPr lang="en-US" sz="2000" b="1">
              <a:solidFill>
                <a:schemeClr val="bg1"/>
              </a:solidFill>
              <a:latin typeface="Source Sans Pro" panose="020B0503030403020204" pitchFamily="34" charset="0"/>
              <a:ea typeface="Source Sans Pro" panose="020B0503030403020204" pitchFamily="34" charset="0"/>
            </a:rPr>
            <a:t>Goals</a:t>
          </a:r>
        </a:p>
        <a:p>
          <a:r>
            <a:rPr lang="en-US" sz="1800" b="0">
              <a:solidFill>
                <a:schemeClr val="bg1"/>
              </a:solidFill>
              <a:latin typeface="Source Sans Pro" panose="020B0503030403020204" pitchFamily="34" charset="0"/>
              <a:ea typeface="Source Sans Pro" panose="020B0503030403020204" pitchFamily="34" charset="0"/>
            </a:rPr>
            <a:t>What will students learn?</a:t>
          </a:r>
        </a:p>
        <a:p>
          <a:endParaRPr lang="en-US" sz="1600" b="0">
            <a:solidFill>
              <a:schemeClr val="tx1"/>
            </a:solidFill>
            <a:latin typeface="Source Sans Pro" panose="020B0503030403020204" pitchFamily="34" charset="0"/>
            <a:ea typeface="Source Sans Pro" panose="020B0503030403020204" pitchFamily="34" charset="0"/>
          </a:endParaRPr>
        </a:p>
      </dgm:t>
    </dgm:pt>
    <dgm:pt modelId="{CC77DD59-284F-8D44-82A6-B12E3D376C28}" type="parTrans" cxnId="{29E854CC-9CB5-714C-9F24-1AFAE01DEA9E}">
      <dgm:prSet/>
      <dgm:spPr/>
      <dgm:t>
        <a:bodyPr/>
        <a:lstStyle/>
        <a:p>
          <a:endParaRPr lang="en-US"/>
        </a:p>
      </dgm:t>
    </dgm:pt>
    <dgm:pt modelId="{A22D0F2E-5A34-394A-8D45-452399EA2705}" type="sibTrans" cxnId="{29E854CC-9CB5-714C-9F24-1AFAE01DEA9E}">
      <dgm:prSet/>
      <dgm:spPr/>
      <dgm:t>
        <a:bodyPr/>
        <a:lstStyle/>
        <a:p>
          <a:endParaRPr lang="en-US"/>
        </a:p>
      </dgm:t>
    </dgm:pt>
    <dgm:pt modelId="{662689E2-D63E-0C45-8324-E599B6107B36}">
      <dgm:prSet phldrT="[Text]" custT="1"/>
      <dgm:spPr>
        <a:solidFill>
          <a:srgbClr val="8D1D58">
            <a:alpha val="80000"/>
          </a:srgbClr>
        </a:solidFill>
        <a:ln>
          <a:noFill/>
        </a:ln>
      </dgm:spPr>
      <dgm:t>
        <a:bodyPr/>
        <a:lstStyle/>
        <a:p>
          <a:r>
            <a:rPr lang="en-US" sz="2000" b="1">
              <a:solidFill>
                <a:schemeClr val="bg1"/>
              </a:solidFill>
              <a:latin typeface="Source Sans Pro" panose="020B0503030403020204" pitchFamily="34" charset="0"/>
              <a:ea typeface="Source Sans Pro" panose="020B0503030403020204" pitchFamily="34" charset="0"/>
            </a:rPr>
            <a:t>Learning Outcomes</a:t>
          </a:r>
        </a:p>
        <a:p>
          <a:r>
            <a:rPr lang="en-US" sz="1800" b="0">
              <a:solidFill>
                <a:schemeClr val="bg1"/>
              </a:solidFill>
              <a:latin typeface="Source Sans Pro" panose="020B0503030403020204" pitchFamily="34" charset="0"/>
              <a:ea typeface="Source Sans Pro" panose="020B0503030403020204" pitchFamily="34" charset="0"/>
            </a:rPr>
            <a:t>What should students know or be able to do?</a:t>
          </a:r>
          <a:endParaRPr lang="en-US" sz="1800">
            <a:solidFill>
              <a:schemeClr val="bg1"/>
            </a:solidFill>
            <a:latin typeface="Source Sans Pro" panose="020B0503030403020204" pitchFamily="34" charset="0"/>
            <a:ea typeface="Source Sans Pro" panose="020B0503030403020204" pitchFamily="34" charset="0"/>
          </a:endParaRPr>
        </a:p>
      </dgm:t>
    </dgm:pt>
    <dgm:pt modelId="{C3723DFA-F4A2-7D44-9904-9B42558F34C7}" type="parTrans" cxnId="{4D2B8D40-CC14-BE45-8DDE-64EDC8BB84DF}">
      <dgm:prSet/>
      <dgm:spPr/>
      <dgm:t>
        <a:bodyPr/>
        <a:lstStyle/>
        <a:p>
          <a:endParaRPr lang="en-US"/>
        </a:p>
      </dgm:t>
    </dgm:pt>
    <dgm:pt modelId="{48887E16-37DC-E742-A628-AD8DE740915D}" type="sibTrans" cxnId="{4D2B8D40-CC14-BE45-8DDE-64EDC8BB84DF}">
      <dgm:prSet/>
      <dgm:spPr/>
      <dgm:t>
        <a:bodyPr/>
        <a:lstStyle/>
        <a:p>
          <a:endParaRPr lang="en-US"/>
        </a:p>
      </dgm:t>
    </dgm:pt>
    <dgm:pt modelId="{F16B1C43-4225-E640-9039-0010357F7B0E}">
      <dgm:prSet phldrT="[Text]" custT="1"/>
      <dgm:spPr>
        <a:solidFill>
          <a:schemeClr val="accent4">
            <a:hueOff val="0"/>
            <a:satOff val="0"/>
            <a:lumOff val="0"/>
            <a:alpha val="80000"/>
          </a:schemeClr>
        </a:solidFill>
        <a:ln>
          <a:noFill/>
        </a:ln>
      </dgm:spPr>
      <dgm:t>
        <a:bodyPr/>
        <a:lstStyle/>
        <a:p>
          <a:r>
            <a:rPr lang="en-US" sz="2000" b="1">
              <a:solidFill>
                <a:schemeClr val="tx1"/>
              </a:solidFill>
              <a:latin typeface="Source Sans Pro" panose="020B0503030403020204" pitchFamily="34" charset="0"/>
              <a:ea typeface="Source Sans Pro" panose="020B0503030403020204" pitchFamily="34" charset="0"/>
            </a:rPr>
            <a:t>Summative Assessment</a:t>
          </a:r>
        </a:p>
        <a:p>
          <a:r>
            <a:rPr lang="en-US" sz="1800" b="0">
              <a:solidFill>
                <a:schemeClr val="tx1"/>
              </a:solidFill>
              <a:latin typeface="Source Sans Pro" panose="020B0503030403020204" pitchFamily="34" charset="0"/>
              <a:ea typeface="Source Sans Pro" panose="020B0503030403020204" pitchFamily="34" charset="0"/>
            </a:rPr>
            <a:t>What evidence will demonstrate student learning?</a:t>
          </a:r>
          <a:endParaRPr lang="en-US" sz="1800">
            <a:solidFill>
              <a:schemeClr val="tx1"/>
            </a:solidFill>
            <a:latin typeface="Source Sans Pro" panose="020B0503030403020204" pitchFamily="34" charset="0"/>
            <a:ea typeface="Source Sans Pro" panose="020B0503030403020204" pitchFamily="34" charset="0"/>
          </a:endParaRPr>
        </a:p>
      </dgm:t>
    </dgm:pt>
    <dgm:pt modelId="{486798B0-E73E-5445-9554-FC5C15E907A8}" type="parTrans" cxnId="{06669B47-0CDB-2F4E-8395-9F8DE954590B}">
      <dgm:prSet/>
      <dgm:spPr/>
      <dgm:t>
        <a:bodyPr/>
        <a:lstStyle/>
        <a:p>
          <a:endParaRPr lang="en-US"/>
        </a:p>
      </dgm:t>
    </dgm:pt>
    <dgm:pt modelId="{C6895F96-88E8-574D-A341-56FA495635B5}" type="sibTrans" cxnId="{06669B47-0CDB-2F4E-8395-9F8DE954590B}">
      <dgm:prSet/>
      <dgm:spPr/>
      <dgm:t>
        <a:bodyPr/>
        <a:lstStyle/>
        <a:p>
          <a:endParaRPr lang="en-US"/>
        </a:p>
      </dgm:t>
    </dgm:pt>
    <dgm:pt modelId="{3AC2E5DF-67FB-C441-9C86-25B212DA8C1D}">
      <dgm:prSet phldrT="[Text]" custT="1"/>
      <dgm:spPr>
        <a:solidFill>
          <a:schemeClr val="accent5">
            <a:lumMod val="60000"/>
            <a:lumOff val="40000"/>
            <a:alpha val="80000"/>
          </a:schemeClr>
        </a:solidFill>
        <a:ln>
          <a:noFill/>
        </a:ln>
      </dgm:spPr>
      <dgm:t>
        <a:bodyPr/>
        <a:lstStyle/>
        <a:p>
          <a:r>
            <a:rPr lang="en-US" sz="2000" b="1">
              <a:solidFill>
                <a:schemeClr val="tx1"/>
              </a:solidFill>
              <a:latin typeface="Source Sans Pro" panose="020B0503030403020204" pitchFamily="34" charset="0"/>
              <a:ea typeface="Source Sans Pro" panose="020B0503030403020204" pitchFamily="34" charset="0"/>
            </a:rPr>
            <a:t>Formative Assessment</a:t>
          </a:r>
        </a:p>
        <a:p>
          <a:r>
            <a:rPr lang="en-US" sz="1800" b="0">
              <a:solidFill>
                <a:schemeClr val="tx1"/>
              </a:solidFill>
              <a:latin typeface="Source Sans Pro" panose="020B0503030403020204" pitchFamily="34" charset="0"/>
              <a:ea typeface="Source Sans Pro" panose="020B0503030403020204" pitchFamily="34" charset="0"/>
            </a:rPr>
            <a:t>How can students get feedback about their learning?</a:t>
          </a:r>
          <a:endParaRPr lang="en-US" sz="1800">
            <a:solidFill>
              <a:schemeClr val="tx1"/>
            </a:solidFill>
            <a:latin typeface="Source Sans Pro" panose="020B0503030403020204" pitchFamily="34" charset="0"/>
            <a:ea typeface="Source Sans Pro" panose="020B0503030403020204" pitchFamily="34" charset="0"/>
          </a:endParaRPr>
        </a:p>
      </dgm:t>
    </dgm:pt>
    <dgm:pt modelId="{8A2DEFE6-4234-3D40-B8E6-5375B5D57F3B}" type="parTrans" cxnId="{97229C1F-56B2-504B-9CF6-49F610376656}">
      <dgm:prSet/>
      <dgm:spPr/>
      <dgm:t>
        <a:bodyPr/>
        <a:lstStyle/>
        <a:p>
          <a:endParaRPr lang="en-US"/>
        </a:p>
      </dgm:t>
    </dgm:pt>
    <dgm:pt modelId="{2C986801-8585-EF48-9CE2-2315744A3ADE}" type="sibTrans" cxnId="{97229C1F-56B2-504B-9CF6-49F610376656}">
      <dgm:prSet/>
      <dgm:spPr/>
      <dgm:t>
        <a:bodyPr/>
        <a:lstStyle/>
        <a:p>
          <a:endParaRPr lang="en-US"/>
        </a:p>
      </dgm:t>
    </dgm:pt>
    <dgm:pt modelId="{92CE80A4-C81D-4745-8EE2-D420DE267C39}">
      <dgm:prSet phldrT="[Text]" custT="1"/>
      <dgm:spPr>
        <a:solidFill>
          <a:schemeClr val="accent6">
            <a:lumMod val="60000"/>
            <a:lumOff val="40000"/>
          </a:schemeClr>
        </a:solidFill>
        <a:ln>
          <a:noFill/>
        </a:ln>
      </dgm:spPr>
      <dgm:t>
        <a:bodyPr/>
        <a:lstStyle/>
        <a:p>
          <a:r>
            <a:rPr lang="en-US" sz="2000" b="1">
              <a:solidFill>
                <a:schemeClr val="tx1"/>
              </a:solidFill>
              <a:latin typeface="Source Sans Pro" panose="020B0503030403020204" pitchFamily="34" charset="0"/>
              <a:ea typeface="Source Sans Pro" panose="020B0503030403020204" pitchFamily="34" charset="0"/>
            </a:rPr>
            <a:t>Activities</a:t>
          </a:r>
        </a:p>
        <a:p>
          <a:r>
            <a:rPr lang="en-US" sz="1800" b="0">
              <a:solidFill>
                <a:schemeClr val="tx1"/>
              </a:solidFill>
              <a:latin typeface="Source Sans Pro" panose="020B0503030403020204" pitchFamily="34" charset="0"/>
              <a:ea typeface="Source Sans Pro" panose="020B0503030403020204" pitchFamily="34" charset="0"/>
            </a:rPr>
            <a:t>How will you help students meet goals?</a:t>
          </a:r>
          <a:endParaRPr lang="en-US" sz="1800">
            <a:solidFill>
              <a:schemeClr val="tx1"/>
            </a:solidFill>
            <a:latin typeface="Source Sans Pro" panose="020B0503030403020204" pitchFamily="34" charset="0"/>
            <a:ea typeface="Source Sans Pro" panose="020B0503030403020204" pitchFamily="34" charset="0"/>
          </a:endParaRPr>
        </a:p>
      </dgm:t>
    </dgm:pt>
    <dgm:pt modelId="{5900A173-6F68-FF49-9869-4A09C50C5E06}" type="parTrans" cxnId="{4E3032A6-0199-3843-8250-467957267179}">
      <dgm:prSet/>
      <dgm:spPr/>
      <dgm:t>
        <a:bodyPr/>
        <a:lstStyle/>
        <a:p>
          <a:endParaRPr lang="en-US"/>
        </a:p>
      </dgm:t>
    </dgm:pt>
    <dgm:pt modelId="{B8E65837-61C8-214A-A674-CA934CC88D84}" type="sibTrans" cxnId="{4E3032A6-0199-3843-8250-467957267179}">
      <dgm:prSet/>
      <dgm:spPr/>
      <dgm:t>
        <a:bodyPr/>
        <a:lstStyle/>
        <a:p>
          <a:endParaRPr lang="en-US"/>
        </a:p>
      </dgm:t>
    </dgm:pt>
    <dgm:pt modelId="{BBEF9D89-BDFD-BF43-B287-ACCEC5ACA9C5}" type="pres">
      <dgm:prSet presAssocID="{B0A4A735-45D7-BF4F-975D-7730F5E0CA29}" presName="CompostProcess" presStyleCnt="0">
        <dgm:presLayoutVars>
          <dgm:dir/>
          <dgm:resizeHandles val="exact"/>
        </dgm:presLayoutVars>
      </dgm:prSet>
      <dgm:spPr/>
    </dgm:pt>
    <dgm:pt modelId="{11CEBC92-6C14-4F49-83DB-9D19F97BEA6E}" type="pres">
      <dgm:prSet presAssocID="{B0A4A735-45D7-BF4F-975D-7730F5E0CA29}" presName="arrow" presStyleLbl="bgShp" presStyleIdx="0" presStyleCnt="1"/>
      <dgm:spPr>
        <a:solidFill>
          <a:schemeClr val="accent2">
            <a:lumMod val="60000"/>
            <a:lumOff val="40000"/>
          </a:schemeClr>
        </a:solidFill>
      </dgm:spPr>
    </dgm:pt>
    <dgm:pt modelId="{A6F657B9-B73C-7944-B0B3-D48A63A22928}" type="pres">
      <dgm:prSet presAssocID="{B0A4A735-45D7-BF4F-975D-7730F5E0CA29}" presName="linearProcess" presStyleCnt="0"/>
      <dgm:spPr/>
    </dgm:pt>
    <dgm:pt modelId="{492DBE78-00F3-3741-912C-546018106ACB}" type="pres">
      <dgm:prSet presAssocID="{17AF5A60-A5D1-7941-9F58-ECF89FF50A2A}" presName="textNode" presStyleLbl="node1" presStyleIdx="0" presStyleCnt="5" custLinFactNeighborX="-8538" custLinFactNeighborY="1104">
        <dgm:presLayoutVars>
          <dgm:bulletEnabled val="1"/>
        </dgm:presLayoutVars>
      </dgm:prSet>
      <dgm:spPr/>
    </dgm:pt>
    <dgm:pt modelId="{8CD0E01E-BA4D-B24E-9F86-751417DFBA7E}" type="pres">
      <dgm:prSet presAssocID="{A22D0F2E-5A34-394A-8D45-452399EA2705}" presName="sibTrans" presStyleCnt="0"/>
      <dgm:spPr/>
    </dgm:pt>
    <dgm:pt modelId="{F4280658-4B3B-7F45-8834-C472C83D87A1}" type="pres">
      <dgm:prSet presAssocID="{662689E2-D63E-0C45-8324-E599B6107B36}" presName="textNode" presStyleLbl="node1" presStyleIdx="1" presStyleCnt="5">
        <dgm:presLayoutVars>
          <dgm:bulletEnabled val="1"/>
        </dgm:presLayoutVars>
      </dgm:prSet>
      <dgm:spPr/>
    </dgm:pt>
    <dgm:pt modelId="{8D4EA171-5BCC-234A-8F88-169F8A5F243C}" type="pres">
      <dgm:prSet presAssocID="{48887E16-37DC-E742-A628-AD8DE740915D}" presName="sibTrans" presStyleCnt="0"/>
      <dgm:spPr/>
    </dgm:pt>
    <dgm:pt modelId="{2D599038-7392-FE46-984C-08B38B4CFEB9}" type="pres">
      <dgm:prSet presAssocID="{F16B1C43-4225-E640-9039-0010357F7B0E}" presName="textNode" presStyleLbl="node1" presStyleIdx="2" presStyleCnt="5">
        <dgm:presLayoutVars>
          <dgm:bulletEnabled val="1"/>
        </dgm:presLayoutVars>
      </dgm:prSet>
      <dgm:spPr/>
    </dgm:pt>
    <dgm:pt modelId="{2CFF389C-7054-C34D-96AE-75935F17BD4F}" type="pres">
      <dgm:prSet presAssocID="{C6895F96-88E8-574D-A341-56FA495635B5}" presName="sibTrans" presStyleCnt="0"/>
      <dgm:spPr/>
    </dgm:pt>
    <dgm:pt modelId="{8A5D4F35-189A-1542-A89E-3FA6EE4304B9}" type="pres">
      <dgm:prSet presAssocID="{3AC2E5DF-67FB-C441-9C86-25B212DA8C1D}" presName="textNode" presStyleLbl="node1" presStyleIdx="3" presStyleCnt="5">
        <dgm:presLayoutVars>
          <dgm:bulletEnabled val="1"/>
        </dgm:presLayoutVars>
      </dgm:prSet>
      <dgm:spPr/>
    </dgm:pt>
    <dgm:pt modelId="{EF7E2D35-10FB-6A4D-9F33-EE4D568BB5BE}" type="pres">
      <dgm:prSet presAssocID="{2C986801-8585-EF48-9CE2-2315744A3ADE}" presName="sibTrans" presStyleCnt="0"/>
      <dgm:spPr/>
    </dgm:pt>
    <dgm:pt modelId="{4B89A815-DE07-DC47-9768-3417EA31F85B}" type="pres">
      <dgm:prSet presAssocID="{92CE80A4-C81D-4745-8EE2-D420DE267C39}" presName="textNode" presStyleLbl="node1" presStyleIdx="4" presStyleCnt="5">
        <dgm:presLayoutVars>
          <dgm:bulletEnabled val="1"/>
        </dgm:presLayoutVars>
      </dgm:prSet>
      <dgm:spPr/>
    </dgm:pt>
  </dgm:ptLst>
  <dgm:cxnLst>
    <dgm:cxn modelId="{97229C1F-56B2-504B-9CF6-49F610376656}" srcId="{B0A4A735-45D7-BF4F-975D-7730F5E0CA29}" destId="{3AC2E5DF-67FB-C441-9C86-25B212DA8C1D}" srcOrd="3" destOrd="0" parTransId="{8A2DEFE6-4234-3D40-B8E6-5375B5D57F3B}" sibTransId="{2C986801-8585-EF48-9CE2-2315744A3ADE}"/>
    <dgm:cxn modelId="{4D2B8D40-CC14-BE45-8DDE-64EDC8BB84DF}" srcId="{B0A4A735-45D7-BF4F-975D-7730F5E0CA29}" destId="{662689E2-D63E-0C45-8324-E599B6107B36}" srcOrd="1" destOrd="0" parTransId="{C3723DFA-F4A2-7D44-9904-9B42558F34C7}" sibTransId="{48887E16-37DC-E742-A628-AD8DE740915D}"/>
    <dgm:cxn modelId="{02AC6144-8205-3E47-8D65-BF44BEE270D0}" type="presOf" srcId="{92CE80A4-C81D-4745-8EE2-D420DE267C39}" destId="{4B89A815-DE07-DC47-9768-3417EA31F85B}" srcOrd="0" destOrd="0" presId="urn:microsoft.com/office/officeart/2005/8/layout/hProcess9"/>
    <dgm:cxn modelId="{06669B47-0CDB-2F4E-8395-9F8DE954590B}" srcId="{B0A4A735-45D7-BF4F-975D-7730F5E0CA29}" destId="{F16B1C43-4225-E640-9039-0010357F7B0E}" srcOrd="2" destOrd="0" parTransId="{486798B0-E73E-5445-9554-FC5C15E907A8}" sibTransId="{C6895F96-88E8-574D-A341-56FA495635B5}"/>
    <dgm:cxn modelId="{8BEA6649-695A-3A4C-9132-653C98FD1BF7}" type="presOf" srcId="{17AF5A60-A5D1-7941-9F58-ECF89FF50A2A}" destId="{492DBE78-00F3-3741-912C-546018106ACB}" srcOrd="0" destOrd="0" presId="urn:microsoft.com/office/officeart/2005/8/layout/hProcess9"/>
    <dgm:cxn modelId="{0219C073-97BB-804C-B599-1874970AF807}" type="presOf" srcId="{3AC2E5DF-67FB-C441-9C86-25B212DA8C1D}" destId="{8A5D4F35-189A-1542-A89E-3FA6EE4304B9}" srcOrd="0" destOrd="0" presId="urn:microsoft.com/office/officeart/2005/8/layout/hProcess9"/>
    <dgm:cxn modelId="{8C765559-F627-1243-85C8-E1C891BB9A57}" type="presOf" srcId="{662689E2-D63E-0C45-8324-E599B6107B36}" destId="{F4280658-4B3B-7F45-8834-C472C83D87A1}" srcOrd="0" destOrd="0" presId="urn:microsoft.com/office/officeart/2005/8/layout/hProcess9"/>
    <dgm:cxn modelId="{4E3032A6-0199-3843-8250-467957267179}" srcId="{B0A4A735-45D7-BF4F-975D-7730F5E0CA29}" destId="{92CE80A4-C81D-4745-8EE2-D420DE267C39}" srcOrd="4" destOrd="0" parTransId="{5900A173-6F68-FF49-9869-4A09C50C5E06}" sibTransId="{B8E65837-61C8-214A-A674-CA934CC88D84}"/>
    <dgm:cxn modelId="{7AA0DEB5-535E-0F47-825A-0B1C5B6863F5}" type="presOf" srcId="{B0A4A735-45D7-BF4F-975D-7730F5E0CA29}" destId="{BBEF9D89-BDFD-BF43-B287-ACCEC5ACA9C5}" srcOrd="0" destOrd="0" presId="urn:microsoft.com/office/officeart/2005/8/layout/hProcess9"/>
    <dgm:cxn modelId="{29E854CC-9CB5-714C-9F24-1AFAE01DEA9E}" srcId="{B0A4A735-45D7-BF4F-975D-7730F5E0CA29}" destId="{17AF5A60-A5D1-7941-9F58-ECF89FF50A2A}" srcOrd="0" destOrd="0" parTransId="{CC77DD59-284F-8D44-82A6-B12E3D376C28}" sibTransId="{A22D0F2E-5A34-394A-8D45-452399EA2705}"/>
    <dgm:cxn modelId="{8B8097DC-8AD1-9544-BC02-DD307DA9FB9D}" type="presOf" srcId="{F16B1C43-4225-E640-9039-0010357F7B0E}" destId="{2D599038-7392-FE46-984C-08B38B4CFEB9}" srcOrd="0" destOrd="0" presId="urn:microsoft.com/office/officeart/2005/8/layout/hProcess9"/>
    <dgm:cxn modelId="{FEDFCA26-9C1C-0743-9EB7-CF882B73194E}" type="presParOf" srcId="{BBEF9D89-BDFD-BF43-B287-ACCEC5ACA9C5}" destId="{11CEBC92-6C14-4F49-83DB-9D19F97BEA6E}" srcOrd="0" destOrd="0" presId="urn:microsoft.com/office/officeart/2005/8/layout/hProcess9"/>
    <dgm:cxn modelId="{845D8C65-1D5A-DD4C-8DAD-93EBDF3C0796}" type="presParOf" srcId="{BBEF9D89-BDFD-BF43-B287-ACCEC5ACA9C5}" destId="{A6F657B9-B73C-7944-B0B3-D48A63A22928}" srcOrd="1" destOrd="0" presId="urn:microsoft.com/office/officeart/2005/8/layout/hProcess9"/>
    <dgm:cxn modelId="{CD210041-7895-AB44-9C06-5C31519E8E49}" type="presParOf" srcId="{A6F657B9-B73C-7944-B0B3-D48A63A22928}" destId="{492DBE78-00F3-3741-912C-546018106ACB}" srcOrd="0" destOrd="0" presId="urn:microsoft.com/office/officeart/2005/8/layout/hProcess9"/>
    <dgm:cxn modelId="{69C28A78-AAC4-394F-8B5D-1B5FF463C95D}" type="presParOf" srcId="{A6F657B9-B73C-7944-B0B3-D48A63A22928}" destId="{8CD0E01E-BA4D-B24E-9F86-751417DFBA7E}" srcOrd="1" destOrd="0" presId="urn:microsoft.com/office/officeart/2005/8/layout/hProcess9"/>
    <dgm:cxn modelId="{CDD99ADD-CF24-7B42-AD10-34376E72F42F}" type="presParOf" srcId="{A6F657B9-B73C-7944-B0B3-D48A63A22928}" destId="{F4280658-4B3B-7F45-8834-C472C83D87A1}" srcOrd="2" destOrd="0" presId="urn:microsoft.com/office/officeart/2005/8/layout/hProcess9"/>
    <dgm:cxn modelId="{8921B2CD-BB80-5C4D-9085-744CFC5544D1}" type="presParOf" srcId="{A6F657B9-B73C-7944-B0B3-D48A63A22928}" destId="{8D4EA171-5BCC-234A-8F88-169F8A5F243C}" srcOrd="3" destOrd="0" presId="urn:microsoft.com/office/officeart/2005/8/layout/hProcess9"/>
    <dgm:cxn modelId="{6A985F3E-21E3-2B4A-B548-A61E03DC3FB5}" type="presParOf" srcId="{A6F657B9-B73C-7944-B0B3-D48A63A22928}" destId="{2D599038-7392-FE46-984C-08B38B4CFEB9}" srcOrd="4" destOrd="0" presId="urn:microsoft.com/office/officeart/2005/8/layout/hProcess9"/>
    <dgm:cxn modelId="{589D9CAF-40E3-4040-A0FD-941ED216A6C9}" type="presParOf" srcId="{A6F657B9-B73C-7944-B0B3-D48A63A22928}" destId="{2CFF389C-7054-C34D-96AE-75935F17BD4F}" srcOrd="5" destOrd="0" presId="urn:microsoft.com/office/officeart/2005/8/layout/hProcess9"/>
    <dgm:cxn modelId="{3563E895-3210-B648-89E7-C7D0A50FDE04}" type="presParOf" srcId="{A6F657B9-B73C-7944-B0B3-D48A63A22928}" destId="{8A5D4F35-189A-1542-A89E-3FA6EE4304B9}" srcOrd="6" destOrd="0" presId="urn:microsoft.com/office/officeart/2005/8/layout/hProcess9"/>
    <dgm:cxn modelId="{C5DC4E2F-9833-384D-9B1B-0586CCEEB9DB}" type="presParOf" srcId="{A6F657B9-B73C-7944-B0B3-D48A63A22928}" destId="{EF7E2D35-10FB-6A4D-9F33-EE4D568BB5BE}" srcOrd="7" destOrd="0" presId="urn:microsoft.com/office/officeart/2005/8/layout/hProcess9"/>
    <dgm:cxn modelId="{303EDC52-8889-1141-ADBB-98FE0940D538}" type="presParOf" srcId="{A6F657B9-B73C-7944-B0B3-D48A63A22928}" destId="{4B89A815-DE07-DC47-9768-3417EA31F85B}"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38C897-F269-4F4B-93C1-A69391AD2081}" type="doc">
      <dgm:prSet loTypeId="urn:microsoft.com/office/officeart/2005/8/layout/vList2" loCatId="list" qsTypeId="urn:microsoft.com/office/officeart/2005/8/quickstyle/simple1#3" qsCatId="simple" csTypeId="urn:microsoft.com/office/officeart/2005/8/colors/accent1_2#1" csCatId="accent1" phldr="1"/>
      <dgm:spPr/>
      <dgm:t>
        <a:bodyPr/>
        <a:lstStyle/>
        <a:p>
          <a:endParaRPr lang="en-US"/>
        </a:p>
      </dgm:t>
    </dgm:pt>
    <dgm:pt modelId="{843984DF-69EB-484D-9359-A7AEB25C8C4D}">
      <dgm:prSet phldrT="[Text]"/>
      <dgm:spPr/>
      <dgm:t>
        <a:bodyPr/>
        <a:lstStyle/>
        <a:p>
          <a:r>
            <a:rPr lang="en-US"/>
            <a:t>Happens throughout the course</a:t>
          </a:r>
        </a:p>
      </dgm:t>
      <dgm:extLst>
        <a:ext uri="{E40237B7-FDA0-4F09-8148-C483321AD2D9}">
          <dgm14:cNvPr xmlns:dgm14="http://schemas.microsoft.com/office/drawing/2010/diagram" id="0" name="" descr="Happens throughout the course, identifies gaps and improves learning, focuses on the process"/>
        </a:ext>
      </dgm:extLst>
    </dgm:pt>
    <dgm:pt modelId="{277037DE-CC42-437A-9A16-CAD72DFEB2CA}" type="parTrans" cxnId="{C8C27CF3-5526-4705-AC48-8318D5455CCF}">
      <dgm:prSet/>
      <dgm:spPr/>
      <dgm:t>
        <a:bodyPr/>
        <a:lstStyle/>
        <a:p>
          <a:endParaRPr lang="en-US"/>
        </a:p>
      </dgm:t>
    </dgm:pt>
    <dgm:pt modelId="{F6406F63-1D7F-4B95-921C-B5CFF248D785}" type="sibTrans" cxnId="{C8C27CF3-5526-4705-AC48-8318D5455CCF}">
      <dgm:prSet/>
      <dgm:spPr/>
      <dgm:t>
        <a:bodyPr/>
        <a:lstStyle/>
        <a:p>
          <a:endParaRPr lang="en-US"/>
        </a:p>
      </dgm:t>
    </dgm:pt>
    <dgm:pt modelId="{57920796-A2D9-4836-B62B-7B6022955113}">
      <dgm:prSet/>
      <dgm:spPr/>
      <dgm:t>
        <a:bodyPr/>
        <a:lstStyle/>
        <a:p>
          <a:r>
            <a:rPr lang="en-US"/>
            <a:t>Identifies gaps and improves learning</a:t>
          </a:r>
        </a:p>
      </dgm:t>
    </dgm:pt>
    <dgm:pt modelId="{BD3433E0-50C1-47C1-B68F-FC512F108637}" type="parTrans" cxnId="{A7EB2185-3D2A-4383-BF10-ABA1D18EE57D}">
      <dgm:prSet/>
      <dgm:spPr/>
      <dgm:t>
        <a:bodyPr/>
        <a:lstStyle/>
        <a:p>
          <a:endParaRPr lang="en-US"/>
        </a:p>
      </dgm:t>
    </dgm:pt>
    <dgm:pt modelId="{06491508-9D68-4F6E-8F1F-B0E8859D31D9}" type="sibTrans" cxnId="{A7EB2185-3D2A-4383-BF10-ABA1D18EE57D}">
      <dgm:prSet/>
      <dgm:spPr/>
      <dgm:t>
        <a:bodyPr/>
        <a:lstStyle/>
        <a:p>
          <a:endParaRPr lang="en-US"/>
        </a:p>
      </dgm:t>
    </dgm:pt>
    <dgm:pt modelId="{CB293497-6D1D-4DE4-9AAD-B7BE10767001}">
      <dgm:prSet/>
      <dgm:spPr/>
      <dgm:t>
        <a:bodyPr/>
        <a:lstStyle/>
        <a:p>
          <a:r>
            <a:rPr lang="en-US"/>
            <a:t>Focuses on the process</a:t>
          </a:r>
        </a:p>
      </dgm:t>
    </dgm:pt>
    <dgm:pt modelId="{5BA0FF21-FF5B-4657-B4B8-CBBB19807408}" type="parTrans" cxnId="{13DB16E8-A511-434E-A020-A1A4BD75218B}">
      <dgm:prSet/>
      <dgm:spPr/>
      <dgm:t>
        <a:bodyPr/>
        <a:lstStyle/>
        <a:p>
          <a:endParaRPr lang="en-US"/>
        </a:p>
      </dgm:t>
    </dgm:pt>
    <dgm:pt modelId="{17BD325E-54C1-4748-B143-4B2DF18DE95D}" type="sibTrans" cxnId="{13DB16E8-A511-434E-A020-A1A4BD75218B}">
      <dgm:prSet/>
      <dgm:spPr/>
      <dgm:t>
        <a:bodyPr/>
        <a:lstStyle/>
        <a:p>
          <a:endParaRPr lang="en-US"/>
        </a:p>
      </dgm:t>
    </dgm:pt>
    <dgm:pt modelId="{C4FE4141-64CD-4273-94FB-12DE29CC6D71}" type="pres">
      <dgm:prSet presAssocID="{0C38C897-F269-4F4B-93C1-A69391AD2081}" presName="linear" presStyleCnt="0">
        <dgm:presLayoutVars>
          <dgm:animLvl val="lvl"/>
          <dgm:resizeHandles val="exact"/>
        </dgm:presLayoutVars>
      </dgm:prSet>
      <dgm:spPr/>
    </dgm:pt>
    <dgm:pt modelId="{313BE4F8-0E23-4B4F-9BEC-8C034F41AEE2}" type="pres">
      <dgm:prSet presAssocID="{843984DF-69EB-484D-9359-A7AEB25C8C4D}" presName="parentText" presStyleLbl="node1" presStyleIdx="0" presStyleCnt="3">
        <dgm:presLayoutVars>
          <dgm:chMax val="0"/>
          <dgm:bulletEnabled val="1"/>
        </dgm:presLayoutVars>
      </dgm:prSet>
      <dgm:spPr/>
    </dgm:pt>
    <dgm:pt modelId="{CACDF7B6-94A5-4FC9-A196-EE831606436A}" type="pres">
      <dgm:prSet presAssocID="{F6406F63-1D7F-4B95-921C-B5CFF248D785}" presName="spacer" presStyleCnt="0"/>
      <dgm:spPr/>
    </dgm:pt>
    <dgm:pt modelId="{E9286AC8-2F6E-4BA5-A6A5-288A6E66F0C8}" type="pres">
      <dgm:prSet presAssocID="{57920796-A2D9-4836-B62B-7B6022955113}" presName="parentText" presStyleLbl="node1" presStyleIdx="1" presStyleCnt="3">
        <dgm:presLayoutVars>
          <dgm:chMax val="0"/>
          <dgm:bulletEnabled val="1"/>
        </dgm:presLayoutVars>
      </dgm:prSet>
      <dgm:spPr/>
    </dgm:pt>
    <dgm:pt modelId="{B83DA155-0F73-4DF5-9051-A4A63DFF4F5D}" type="pres">
      <dgm:prSet presAssocID="{06491508-9D68-4F6E-8F1F-B0E8859D31D9}" presName="spacer" presStyleCnt="0"/>
      <dgm:spPr/>
    </dgm:pt>
    <dgm:pt modelId="{91DE188C-ED2E-4639-8B30-677F85AF124A}" type="pres">
      <dgm:prSet presAssocID="{CB293497-6D1D-4DE4-9AAD-B7BE10767001}" presName="parentText" presStyleLbl="node1" presStyleIdx="2" presStyleCnt="3">
        <dgm:presLayoutVars>
          <dgm:chMax val="0"/>
          <dgm:bulletEnabled val="1"/>
        </dgm:presLayoutVars>
      </dgm:prSet>
      <dgm:spPr/>
    </dgm:pt>
  </dgm:ptLst>
  <dgm:cxnLst>
    <dgm:cxn modelId="{40952516-4515-405C-B2F9-FDF9C4E47B66}" type="presOf" srcId="{57920796-A2D9-4836-B62B-7B6022955113}" destId="{E9286AC8-2F6E-4BA5-A6A5-288A6E66F0C8}" srcOrd="0" destOrd="0" presId="urn:microsoft.com/office/officeart/2005/8/layout/vList2"/>
    <dgm:cxn modelId="{3AD6D120-522C-41C9-A471-4037F60E1D1D}" type="presOf" srcId="{843984DF-69EB-484D-9359-A7AEB25C8C4D}" destId="{313BE4F8-0E23-4B4F-9BEC-8C034F41AEE2}" srcOrd="0" destOrd="0" presId="urn:microsoft.com/office/officeart/2005/8/layout/vList2"/>
    <dgm:cxn modelId="{DC028174-4075-480D-9E3E-BBC87D26D73A}" type="presOf" srcId="{CB293497-6D1D-4DE4-9AAD-B7BE10767001}" destId="{91DE188C-ED2E-4639-8B30-677F85AF124A}" srcOrd="0" destOrd="0" presId="urn:microsoft.com/office/officeart/2005/8/layout/vList2"/>
    <dgm:cxn modelId="{A7EB2185-3D2A-4383-BF10-ABA1D18EE57D}" srcId="{0C38C897-F269-4F4B-93C1-A69391AD2081}" destId="{57920796-A2D9-4836-B62B-7B6022955113}" srcOrd="1" destOrd="0" parTransId="{BD3433E0-50C1-47C1-B68F-FC512F108637}" sibTransId="{06491508-9D68-4F6E-8F1F-B0E8859D31D9}"/>
    <dgm:cxn modelId="{CED93FBC-7AFE-43D0-AFC9-F541CB9E6473}" type="presOf" srcId="{0C38C897-F269-4F4B-93C1-A69391AD2081}" destId="{C4FE4141-64CD-4273-94FB-12DE29CC6D71}" srcOrd="0" destOrd="0" presId="urn:microsoft.com/office/officeart/2005/8/layout/vList2"/>
    <dgm:cxn modelId="{13DB16E8-A511-434E-A020-A1A4BD75218B}" srcId="{0C38C897-F269-4F4B-93C1-A69391AD2081}" destId="{CB293497-6D1D-4DE4-9AAD-B7BE10767001}" srcOrd="2" destOrd="0" parTransId="{5BA0FF21-FF5B-4657-B4B8-CBBB19807408}" sibTransId="{17BD325E-54C1-4748-B143-4B2DF18DE95D}"/>
    <dgm:cxn modelId="{C8C27CF3-5526-4705-AC48-8318D5455CCF}" srcId="{0C38C897-F269-4F4B-93C1-A69391AD2081}" destId="{843984DF-69EB-484D-9359-A7AEB25C8C4D}" srcOrd="0" destOrd="0" parTransId="{277037DE-CC42-437A-9A16-CAD72DFEB2CA}" sibTransId="{F6406F63-1D7F-4B95-921C-B5CFF248D785}"/>
    <dgm:cxn modelId="{3AD87C41-D5EA-48B4-BA3B-7506D84CD2BB}" type="presParOf" srcId="{C4FE4141-64CD-4273-94FB-12DE29CC6D71}" destId="{313BE4F8-0E23-4B4F-9BEC-8C034F41AEE2}" srcOrd="0" destOrd="0" presId="urn:microsoft.com/office/officeart/2005/8/layout/vList2"/>
    <dgm:cxn modelId="{B707FB89-AF25-443F-9F99-B97D97B7F17A}" type="presParOf" srcId="{C4FE4141-64CD-4273-94FB-12DE29CC6D71}" destId="{CACDF7B6-94A5-4FC9-A196-EE831606436A}" srcOrd="1" destOrd="0" presId="urn:microsoft.com/office/officeart/2005/8/layout/vList2"/>
    <dgm:cxn modelId="{AB2C79CD-EF14-4BFD-83F9-A977BFDA555C}" type="presParOf" srcId="{C4FE4141-64CD-4273-94FB-12DE29CC6D71}" destId="{E9286AC8-2F6E-4BA5-A6A5-288A6E66F0C8}" srcOrd="2" destOrd="0" presId="urn:microsoft.com/office/officeart/2005/8/layout/vList2"/>
    <dgm:cxn modelId="{9E2D927E-87DD-4D99-ABDC-DFE7D115927C}" type="presParOf" srcId="{C4FE4141-64CD-4273-94FB-12DE29CC6D71}" destId="{B83DA155-0F73-4DF5-9051-A4A63DFF4F5D}" srcOrd="3" destOrd="0" presId="urn:microsoft.com/office/officeart/2005/8/layout/vList2"/>
    <dgm:cxn modelId="{8A8010D4-313D-454D-9AAA-29C840C2C1BC}" type="presParOf" srcId="{C4FE4141-64CD-4273-94FB-12DE29CC6D71}" destId="{91DE188C-ED2E-4639-8B30-677F85AF124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38C897-F269-4F4B-93C1-A69391AD2081}" type="doc">
      <dgm:prSet loTypeId="urn:microsoft.com/office/officeart/2005/8/layout/vList2" loCatId="list" qsTypeId="urn:microsoft.com/office/officeart/2005/8/quickstyle/simple1#4" qsCatId="simple" csTypeId="urn:microsoft.com/office/officeart/2005/8/colors/accent1_2#2" csCatId="accent1" phldr="1"/>
      <dgm:spPr/>
      <dgm:t>
        <a:bodyPr/>
        <a:lstStyle/>
        <a:p>
          <a:endParaRPr lang="en-US"/>
        </a:p>
      </dgm:t>
    </dgm:pt>
    <dgm:pt modelId="{843984DF-69EB-484D-9359-A7AEB25C8C4D}">
      <dgm:prSet phldrT="[Text]"/>
      <dgm:spPr/>
      <dgm:t>
        <a:bodyPr/>
        <a:lstStyle/>
        <a:p>
          <a:r>
            <a:rPr lang="en-US"/>
            <a:t>Happens at the end of an instructional period</a:t>
          </a:r>
        </a:p>
      </dgm:t>
      <dgm:extLst>
        <a:ext uri="{E40237B7-FDA0-4F09-8148-C483321AD2D9}">
          <dgm14:cNvPr xmlns:dgm14="http://schemas.microsoft.com/office/drawing/2010/diagram" id="0" name="" descr="1. Happens at the end of an instructional period&#10;2. Collect evidence of student knowledge and skills&#10;3. Focuses on end result&#10;&#10;"/>
        </a:ext>
      </dgm:extLst>
    </dgm:pt>
    <dgm:pt modelId="{277037DE-CC42-437A-9A16-CAD72DFEB2CA}" type="parTrans" cxnId="{C8C27CF3-5526-4705-AC48-8318D5455CCF}">
      <dgm:prSet/>
      <dgm:spPr/>
      <dgm:t>
        <a:bodyPr/>
        <a:lstStyle/>
        <a:p>
          <a:endParaRPr lang="en-US"/>
        </a:p>
      </dgm:t>
    </dgm:pt>
    <dgm:pt modelId="{F6406F63-1D7F-4B95-921C-B5CFF248D785}" type="sibTrans" cxnId="{C8C27CF3-5526-4705-AC48-8318D5455CCF}">
      <dgm:prSet/>
      <dgm:spPr/>
      <dgm:t>
        <a:bodyPr/>
        <a:lstStyle/>
        <a:p>
          <a:endParaRPr lang="en-US"/>
        </a:p>
      </dgm:t>
    </dgm:pt>
    <dgm:pt modelId="{88CE2E70-7E5C-4AD7-A3A0-5649BA014CDD}">
      <dgm:prSet/>
      <dgm:spPr/>
      <dgm:t>
        <a:bodyPr/>
        <a:lstStyle/>
        <a:p>
          <a:r>
            <a:rPr lang="en-US"/>
            <a:t>Collect evidence of student knowledge and skills</a:t>
          </a:r>
        </a:p>
      </dgm:t>
      <dgm:extLst>
        <a:ext uri="{E40237B7-FDA0-4F09-8148-C483321AD2D9}">
          <dgm14:cNvPr xmlns:dgm14="http://schemas.microsoft.com/office/drawing/2010/diagram" id="0" name="" descr="1. Happens at the end of an instructional period&#10;2. Collect evidence of student knowledge and skills&#10;3. Focuses on end result&#10;"/>
        </a:ext>
      </dgm:extLst>
    </dgm:pt>
    <dgm:pt modelId="{C164659A-FF96-4CE2-86BA-24FD97B3E8A7}" type="parTrans" cxnId="{8D279DBE-7026-4BC7-8414-9D4BFF564D6E}">
      <dgm:prSet/>
      <dgm:spPr/>
      <dgm:t>
        <a:bodyPr/>
        <a:lstStyle/>
        <a:p>
          <a:endParaRPr lang="en-US"/>
        </a:p>
      </dgm:t>
    </dgm:pt>
    <dgm:pt modelId="{31FC5078-49B3-474D-A8F3-21686C5E9B11}" type="sibTrans" cxnId="{8D279DBE-7026-4BC7-8414-9D4BFF564D6E}">
      <dgm:prSet/>
      <dgm:spPr/>
      <dgm:t>
        <a:bodyPr/>
        <a:lstStyle/>
        <a:p>
          <a:endParaRPr lang="en-US"/>
        </a:p>
      </dgm:t>
    </dgm:pt>
    <dgm:pt modelId="{B8AFD075-0E67-44B7-979C-B7854D461233}">
      <dgm:prSet/>
      <dgm:spPr/>
      <dgm:t>
        <a:bodyPr/>
        <a:lstStyle/>
        <a:p>
          <a:r>
            <a:rPr lang="en-US"/>
            <a:t>Focuses on end result</a:t>
          </a:r>
        </a:p>
      </dgm:t>
      <dgm:extLst>
        <a:ext uri="{E40237B7-FDA0-4F09-8148-C483321AD2D9}">
          <dgm14:cNvPr xmlns:dgm14="http://schemas.microsoft.com/office/drawing/2010/diagram" id="0" name="" descr="1. Happens at the end of an instructional period&#10;2. Collect evidence of student knowledge and skills&#10;3. Focuses on end result&#10;"/>
        </a:ext>
      </dgm:extLst>
    </dgm:pt>
    <dgm:pt modelId="{853E6A7F-9988-427F-8792-FD507E555FB2}" type="parTrans" cxnId="{5B4320E1-8BF9-42C9-B0E2-8C3DA809895E}">
      <dgm:prSet/>
      <dgm:spPr/>
      <dgm:t>
        <a:bodyPr/>
        <a:lstStyle/>
        <a:p>
          <a:endParaRPr lang="en-US"/>
        </a:p>
      </dgm:t>
    </dgm:pt>
    <dgm:pt modelId="{DC25357F-4809-4142-A339-0AC581B38586}" type="sibTrans" cxnId="{5B4320E1-8BF9-42C9-B0E2-8C3DA809895E}">
      <dgm:prSet/>
      <dgm:spPr/>
      <dgm:t>
        <a:bodyPr/>
        <a:lstStyle/>
        <a:p>
          <a:endParaRPr lang="en-US"/>
        </a:p>
      </dgm:t>
    </dgm:pt>
    <dgm:pt modelId="{C4FE4141-64CD-4273-94FB-12DE29CC6D71}" type="pres">
      <dgm:prSet presAssocID="{0C38C897-F269-4F4B-93C1-A69391AD2081}" presName="linear" presStyleCnt="0">
        <dgm:presLayoutVars>
          <dgm:animLvl val="lvl"/>
          <dgm:resizeHandles val="exact"/>
        </dgm:presLayoutVars>
      </dgm:prSet>
      <dgm:spPr/>
    </dgm:pt>
    <dgm:pt modelId="{313BE4F8-0E23-4B4F-9BEC-8C034F41AEE2}" type="pres">
      <dgm:prSet presAssocID="{843984DF-69EB-484D-9359-A7AEB25C8C4D}" presName="parentText" presStyleLbl="node1" presStyleIdx="0" presStyleCnt="3">
        <dgm:presLayoutVars>
          <dgm:chMax val="0"/>
          <dgm:bulletEnabled val="1"/>
        </dgm:presLayoutVars>
      </dgm:prSet>
      <dgm:spPr/>
    </dgm:pt>
    <dgm:pt modelId="{CACDF7B6-94A5-4FC9-A196-EE831606436A}" type="pres">
      <dgm:prSet presAssocID="{F6406F63-1D7F-4B95-921C-B5CFF248D785}" presName="spacer" presStyleCnt="0"/>
      <dgm:spPr/>
    </dgm:pt>
    <dgm:pt modelId="{0385A189-BA33-4F94-A24B-A45972F03121}" type="pres">
      <dgm:prSet presAssocID="{88CE2E70-7E5C-4AD7-A3A0-5649BA014CDD}" presName="parentText" presStyleLbl="node1" presStyleIdx="1" presStyleCnt="3">
        <dgm:presLayoutVars>
          <dgm:chMax val="0"/>
          <dgm:bulletEnabled val="1"/>
        </dgm:presLayoutVars>
      </dgm:prSet>
      <dgm:spPr/>
    </dgm:pt>
    <dgm:pt modelId="{C6A7E6D8-6913-442A-8A75-0DD58B03F295}" type="pres">
      <dgm:prSet presAssocID="{31FC5078-49B3-474D-A8F3-21686C5E9B11}" presName="spacer" presStyleCnt="0"/>
      <dgm:spPr/>
    </dgm:pt>
    <dgm:pt modelId="{447F3476-06E5-41CC-9481-FBAD3E40DA7F}" type="pres">
      <dgm:prSet presAssocID="{B8AFD075-0E67-44B7-979C-B7854D461233}" presName="parentText" presStyleLbl="node1" presStyleIdx="2" presStyleCnt="3">
        <dgm:presLayoutVars>
          <dgm:chMax val="0"/>
          <dgm:bulletEnabled val="1"/>
        </dgm:presLayoutVars>
      </dgm:prSet>
      <dgm:spPr/>
    </dgm:pt>
  </dgm:ptLst>
  <dgm:cxnLst>
    <dgm:cxn modelId="{3AD6D120-522C-41C9-A471-4037F60E1D1D}" type="presOf" srcId="{843984DF-69EB-484D-9359-A7AEB25C8C4D}" destId="{313BE4F8-0E23-4B4F-9BEC-8C034F41AEE2}" srcOrd="0" destOrd="0" presId="urn:microsoft.com/office/officeart/2005/8/layout/vList2"/>
    <dgm:cxn modelId="{D3FB2E61-5228-48EB-9028-FB9FA0F07E8F}" type="presOf" srcId="{88CE2E70-7E5C-4AD7-A3A0-5649BA014CDD}" destId="{0385A189-BA33-4F94-A24B-A45972F03121}" srcOrd="0" destOrd="0" presId="urn:microsoft.com/office/officeart/2005/8/layout/vList2"/>
    <dgm:cxn modelId="{87B79242-BD67-45C4-8491-CF0BD83CD21F}" type="presOf" srcId="{B8AFD075-0E67-44B7-979C-B7854D461233}" destId="{447F3476-06E5-41CC-9481-FBAD3E40DA7F}" srcOrd="0" destOrd="0" presId="urn:microsoft.com/office/officeart/2005/8/layout/vList2"/>
    <dgm:cxn modelId="{CED93FBC-7AFE-43D0-AFC9-F541CB9E6473}" type="presOf" srcId="{0C38C897-F269-4F4B-93C1-A69391AD2081}" destId="{C4FE4141-64CD-4273-94FB-12DE29CC6D71}" srcOrd="0" destOrd="0" presId="urn:microsoft.com/office/officeart/2005/8/layout/vList2"/>
    <dgm:cxn modelId="{8D279DBE-7026-4BC7-8414-9D4BFF564D6E}" srcId="{0C38C897-F269-4F4B-93C1-A69391AD2081}" destId="{88CE2E70-7E5C-4AD7-A3A0-5649BA014CDD}" srcOrd="1" destOrd="0" parTransId="{C164659A-FF96-4CE2-86BA-24FD97B3E8A7}" sibTransId="{31FC5078-49B3-474D-A8F3-21686C5E9B11}"/>
    <dgm:cxn modelId="{5B4320E1-8BF9-42C9-B0E2-8C3DA809895E}" srcId="{0C38C897-F269-4F4B-93C1-A69391AD2081}" destId="{B8AFD075-0E67-44B7-979C-B7854D461233}" srcOrd="2" destOrd="0" parTransId="{853E6A7F-9988-427F-8792-FD507E555FB2}" sibTransId="{DC25357F-4809-4142-A339-0AC581B38586}"/>
    <dgm:cxn modelId="{C8C27CF3-5526-4705-AC48-8318D5455CCF}" srcId="{0C38C897-F269-4F4B-93C1-A69391AD2081}" destId="{843984DF-69EB-484D-9359-A7AEB25C8C4D}" srcOrd="0" destOrd="0" parTransId="{277037DE-CC42-437A-9A16-CAD72DFEB2CA}" sibTransId="{F6406F63-1D7F-4B95-921C-B5CFF248D785}"/>
    <dgm:cxn modelId="{3AD87C41-D5EA-48B4-BA3B-7506D84CD2BB}" type="presParOf" srcId="{C4FE4141-64CD-4273-94FB-12DE29CC6D71}" destId="{313BE4F8-0E23-4B4F-9BEC-8C034F41AEE2}" srcOrd="0" destOrd="0" presId="urn:microsoft.com/office/officeart/2005/8/layout/vList2"/>
    <dgm:cxn modelId="{B707FB89-AF25-443F-9F99-B97D97B7F17A}" type="presParOf" srcId="{C4FE4141-64CD-4273-94FB-12DE29CC6D71}" destId="{CACDF7B6-94A5-4FC9-A196-EE831606436A}" srcOrd="1" destOrd="0" presId="urn:microsoft.com/office/officeart/2005/8/layout/vList2"/>
    <dgm:cxn modelId="{9C452D98-4384-46B7-AB77-5BB63C9459D2}" type="presParOf" srcId="{C4FE4141-64CD-4273-94FB-12DE29CC6D71}" destId="{0385A189-BA33-4F94-A24B-A45972F03121}" srcOrd="2" destOrd="0" presId="urn:microsoft.com/office/officeart/2005/8/layout/vList2"/>
    <dgm:cxn modelId="{F0DFCD46-11F1-4568-93C8-B66441F749F2}" type="presParOf" srcId="{C4FE4141-64CD-4273-94FB-12DE29CC6D71}" destId="{C6A7E6D8-6913-442A-8A75-0DD58B03F295}" srcOrd="3" destOrd="0" presId="urn:microsoft.com/office/officeart/2005/8/layout/vList2"/>
    <dgm:cxn modelId="{39C035B7-71B3-488D-BFD2-E8C785FEE925}" type="presParOf" srcId="{C4FE4141-64CD-4273-94FB-12DE29CC6D71}" destId="{447F3476-06E5-41CC-9481-FBAD3E40DA7F}"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8525A-79DC-4FBD-A8BD-1F7D13E41488}">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077106-04DC-43CC-9B9E-A3D67F82E196}">
      <dsp:nvSpPr>
        <dsp:cNvPr id="0" name=""/>
        <dsp:cNvSpPr/>
      </dsp:nvSpPr>
      <dsp:spPr>
        <a:xfrm>
          <a:off x="0" y="0"/>
          <a:ext cx="6900512" cy="1894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Source Sans Pro" panose="020B0503030403020204" pitchFamily="34" charset="0"/>
            </a:rPr>
            <a:t>Introduce yourselves: Name, what you’ll be teaching, what kinds of teaching you’ve done before. </a:t>
          </a:r>
          <a:endParaRPr lang="en-US" sz="2800" kern="1200" dirty="0">
            <a:latin typeface="Source Sans Pro" panose="020B0503030403020204" pitchFamily="34" charset="0"/>
            <a:ea typeface="Source Sans Pro" panose="020B0503030403020204" pitchFamily="34" charset="0"/>
          </a:endParaRPr>
        </a:p>
      </dsp:txBody>
      <dsp:txXfrm>
        <a:off x="0" y="0"/>
        <a:ext cx="6900512" cy="1894839"/>
      </dsp:txXfrm>
    </dsp:sp>
    <dsp:sp modelId="{9FAF77D4-0C57-40BC-94CB-212621B12031}">
      <dsp:nvSpPr>
        <dsp:cNvPr id="0" name=""/>
        <dsp:cNvSpPr/>
      </dsp:nvSpPr>
      <dsp:spPr>
        <a:xfrm>
          <a:off x="0" y="1894839"/>
          <a:ext cx="6900512" cy="0"/>
        </a:xfrm>
        <a:prstGeom prst="line">
          <a:avLst/>
        </a:prstGeom>
        <a:solidFill>
          <a:schemeClr val="accent2">
            <a:hueOff val="-2068738"/>
            <a:satOff val="14426"/>
            <a:lumOff val="7255"/>
            <a:alphaOff val="0"/>
          </a:schemeClr>
        </a:solidFill>
        <a:ln w="12700" cap="flat" cmpd="sng" algn="ctr">
          <a:solidFill>
            <a:schemeClr val="accent2">
              <a:hueOff val="-2068738"/>
              <a:satOff val="14426"/>
              <a:lumOff val="72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9C81EE-2E8D-4207-8C23-AD9E8BB62EA0}">
      <dsp:nvSpPr>
        <dsp:cNvPr id="0" name=""/>
        <dsp:cNvSpPr/>
      </dsp:nvSpPr>
      <dsp:spPr>
        <a:xfrm>
          <a:off x="0" y="1894839"/>
          <a:ext cx="6900512" cy="1894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Source Sans Pro" panose="020B0503030403020204" pitchFamily="34" charset="0"/>
              <a:ea typeface="Source Sans Pro" panose="020B0503030403020204" pitchFamily="34" charset="0"/>
            </a:rPr>
            <a:t>How is teaching as the lead instructor different from other GE assignments? What will you need to do that you haven’t done before?</a:t>
          </a:r>
        </a:p>
      </dsp:txBody>
      <dsp:txXfrm>
        <a:off x="0" y="1894839"/>
        <a:ext cx="6900512" cy="1894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EBC92-6C14-4F49-83DB-9D19F97BEA6E}">
      <dsp:nvSpPr>
        <dsp:cNvPr id="0" name=""/>
        <dsp:cNvSpPr/>
      </dsp:nvSpPr>
      <dsp:spPr>
        <a:xfrm>
          <a:off x="694451" y="0"/>
          <a:ext cx="7870450" cy="5348997"/>
        </a:xfrm>
        <a:prstGeom prst="rightArrow">
          <a:avLst/>
        </a:prstGeom>
        <a:solidFill>
          <a:schemeClr val="accent2">
            <a:lumMod val="60000"/>
            <a:lumOff val="40000"/>
          </a:schemeClr>
        </a:solidFill>
        <a:ln>
          <a:noFill/>
        </a:ln>
        <a:effectLst/>
      </dsp:spPr>
      <dsp:style>
        <a:lnRef idx="0">
          <a:scrgbClr r="0" g="0" b="0"/>
        </a:lnRef>
        <a:fillRef idx="1">
          <a:scrgbClr r="0" g="0" b="0"/>
        </a:fillRef>
        <a:effectRef idx="0">
          <a:scrgbClr r="0" g="0" b="0"/>
        </a:effectRef>
        <a:fontRef idx="minor"/>
      </dsp:style>
    </dsp:sp>
    <dsp:sp modelId="{492DBE78-00F3-3741-912C-546018106ACB}">
      <dsp:nvSpPr>
        <dsp:cNvPr id="0" name=""/>
        <dsp:cNvSpPr/>
      </dsp:nvSpPr>
      <dsp:spPr>
        <a:xfrm>
          <a:off x="0" y="1628320"/>
          <a:ext cx="1633046" cy="2139599"/>
        </a:xfrm>
        <a:prstGeom prst="roundRect">
          <a:avLst/>
        </a:prstGeom>
        <a:solidFill>
          <a:schemeClr val="accent2">
            <a:hueOff val="0"/>
            <a:satOff val="0"/>
            <a:lum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latin typeface="Source Sans Pro" panose="020B0503030403020204" pitchFamily="34" charset="0"/>
              <a:ea typeface="Source Sans Pro" panose="020B0503030403020204" pitchFamily="34" charset="0"/>
            </a:rPr>
            <a:t>Goals</a:t>
          </a:r>
        </a:p>
        <a:p>
          <a:pPr marL="0" lvl="0" indent="0" algn="ctr" defTabSz="889000">
            <a:lnSpc>
              <a:spcPct val="90000"/>
            </a:lnSpc>
            <a:spcBef>
              <a:spcPct val="0"/>
            </a:spcBef>
            <a:spcAft>
              <a:spcPct val="35000"/>
            </a:spcAft>
            <a:buNone/>
          </a:pPr>
          <a:r>
            <a:rPr lang="en-US" sz="1800" b="0" kern="1200">
              <a:solidFill>
                <a:schemeClr val="bg1"/>
              </a:solidFill>
              <a:latin typeface="Source Sans Pro" panose="020B0503030403020204" pitchFamily="34" charset="0"/>
              <a:ea typeface="Source Sans Pro" panose="020B0503030403020204" pitchFamily="34" charset="0"/>
            </a:rPr>
            <a:t>What will students learn?</a:t>
          </a:r>
        </a:p>
        <a:p>
          <a:pPr marL="0" lvl="0" indent="0" algn="ctr" defTabSz="889000">
            <a:lnSpc>
              <a:spcPct val="90000"/>
            </a:lnSpc>
            <a:spcBef>
              <a:spcPct val="0"/>
            </a:spcBef>
            <a:spcAft>
              <a:spcPct val="35000"/>
            </a:spcAft>
            <a:buNone/>
          </a:pPr>
          <a:endParaRPr lang="en-US" sz="1600" b="0" kern="1200">
            <a:solidFill>
              <a:schemeClr val="tx1"/>
            </a:solidFill>
            <a:latin typeface="Source Sans Pro" panose="020B0503030403020204" pitchFamily="34" charset="0"/>
            <a:ea typeface="Source Sans Pro" panose="020B0503030403020204" pitchFamily="34" charset="0"/>
          </a:endParaRPr>
        </a:p>
      </dsp:txBody>
      <dsp:txXfrm>
        <a:off x="79719" y="1708039"/>
        <a:ext cx="1473608" cy="1980161"/>
      </dsp:txXfrm>
    </dsp:sp>
    <dsp:sp modelId="{F4280658-4B3B-7F45-8834-C472C83D87A1}">
      <dsp:nvSpPr>
        <dsp:cNvPr id="0" name=""/>
        <dsp:cNvSpPr/>
      </dsp:nvSpPr>
      <dsp:spPr>
        <a:xfrm>
          <a:off x="1907933" y="1604699"/>
          <a:ext cx="1633046" cy="2139599"/>
        </a:xfrm>
        <a:prstGeom prst="roundRect">
          <a:avLst/>
        </a:prstGeom>
        <a:solidFill>
          <a:srgbClr val="8D1D58">
            <a:alpha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latin typeface="Source Sans Pro" panose="020B0503030403020204" pitchFamily="34" charset="0"/>
              <a:ea typeface="Source Sans Pro" panose="020B0503030403020204" pitchFamily="34" charset="0"/>
            </a:rPr>
            <a:t>Learning Outcomes</a:t>
          </a:r>
        </a:p>
        <a:p>
          <a:pPr marL="0" lvl="0" indent="0" algn="ctr" defTabSz="889000">
            <a:lnSpc>
              <a:spcPct val="90000"/>
            </a:lnSpc>
            <a:spcBef>
              <a:spcPct val="0"/>
            </a:spcBef>
            <a:spcAft>
              <a:spcPct val="35000"/>
            </a:spcAft>
            <a:buNone/>
          </a:pPr>
          <a:r>
            <a:rPr lang="en-US" sz="1800" b="0" kern="1200">
              <a:solidFill>
                <a:schemeClr val="bg1"/>
              </a:solidFill>
              <a:latin typeface="Source Sans Pro" panose="020B0503030403020204" pitchFamily="34" charset="0"/>
              <a:ea typeface="Source Sans Pro" panose="020B0503030403020204" pitchFamily="34" charset="0"/>
            </a:rPr>
            <a:t>What should students know or be able to do?</a:t>
          </a:r>
          <a:endParaRPr lang="en-US" sz="1800" kern="1200">
            <a:solidFill>
              <a:schemeClr val="bg1"/>
            </a:solidFill>
            <a:latin typeface="Source Sans Pro" panose="020B0503030403020204" pitchFamily="34" charset="0"/>
            <a:ea typeface="Source Sans Pro" panose="020B0503030403020204" pitchFamily="34" charset="0"/>
          </a:endParaRPr>
        </a:p>
      </dsp:txBody>
      <dsp:txXfrm>
        <a:off x="1987652" y="1684418"/>
        <a:ext cx="1473608" cy="1980161"/>
      </dsp:txXfrm>
    </dsp:sp>
    <dsp:sp modelId="{2D599038-7392-FE46-984C-08B38B4CFEB9}">
      <dsp:nvSpPr>
        <dsp:cNvPr id="0" name=""/>
        <dsp:cNvSpPr/>
      </dsp:nvSpPr>
      <dsp:spPr>
        <a:xfrm>
          <a:off x="3813153" y="1604699"/>
          <a:ext cx="1633046" cy="2139599"/>
        </a:xfrm>
        <a:prstGeom prst="roundRect">
          <a:avLst/>
        </a:prstGeom>
        <a:solidFill>
          <a:schemeClr val="accent4">
            <a:hueOff val="0"/>
            <a:satOff val="0"/>
            <a:lumOff val="0"/>
            <a:alpha val="8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latin typeface="Source Sans Pro" panose="020B0503030403020204" pitchFamily="34" charset="0"/>
              <a:ea typeface="Source Sans Pro" panose="020B0503030403020204" pitchFamily="34" charset="0"/>
            </a:rPr>
            <a:t>Summative Assessment</a:t>
          </a:r>
        </a:p>
        <a:p>
          <a:pPr marL="0" lvl="0" indent="0" algn="ctr" defTabSz="889000">
            <a:lnSpc>
              <a:spcPct val="90000"/>
            </a:lnSpc>
            <a:spcBef>
              <a:spcPct val="0"/>
            </a:spcBef>
            <a:spcAft>
              <a:spcPct val="35000"/>
            </a:spcAft>
            <a:buNone/>
          </a:pPr>
          <a:r>
            <a:rPr lang="en-US" sz="1800" b="0" kern="1200">
              <a:solidFill>
                <a:schemeClr val="tx1"/>
              </a:solidFill>
              <a:latin typeface="Source Sans Pro" panose="020B0503030403020204" pitchFamily="34" charset="0"/>
              <a:ea typeface="Source Sans Pro" panose="020B0503030403020204" pitchFamily="34" charset="0"/>
            </a:rPr>
            <a:t>What evidence will demonstrate student learning?</a:t>
          </a:r>
          <a:endParaRPr lang="en-US" sz="1800" kern="1200">
            <a:solidFill>
              <a:schemeClr val="tx1"/>
            </a:solidFill>
            <a:latin typeface="Source Sans Pro" panose="020B0503030403020204" pitchFamily="34" charset="0"/>
            <a:ea typeface="Source Sans Pro" panose="020B0503030403020204" pitchFamily="34" charset="0"/>
          </a:endParaRPr>
        </a:p>
      </dsp:txBody>
      <dsp:txXfrm>
        <a:off x="3892872" y="1684418"/>
        <a:ext cx="1473608" cy="1980161"/>
      </dsp:txXfrm>
    </dsp:sp>
    <dsp:sp modelId="{8A5D4F35-189A-1542-A89E-3FA6EE4304B9}">
      <dsp:nvSpPr>
        <dsp:cNvPr id="0" name=""/>
        <dsp:cNvSpPr/>
      </dsp:nvSpPr>
      <dsp:spPr>
        <a:xfrm>
          <a:off x="5718374" y="1604699"/>
          <a:ext cx="1633046" cy="2139599"/>
        </a:xfrm>
        <a:prstGeom prst="roundRect">
          <a:avLst/>
        </a:prstGeom>
        <a:solidFill>
          <a:schemeClr val="accent5">
            <a:lumMod val="60000"/>
            <a:lumOff val="40000"/>
            <a:alpha val="8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latin typeface="Source Sans Pro" panose="020B0503030403020204" pitchFamily="34" charset="0"/>
              <a:ea typeface="Source Sans Pro" panose="020B0503030403020204" pitchFamily="34" charset="0"/>
            </a:rPr>
            <a:t>Formative Assessment</a:t>
          </a:r>
        </a:p>
        <a:p>
          <a:pPr marL="0" lvl="0" indent="0" algn="ctr" defTabSz="889000">
            <a:lnSpc>
              <a:spcPct val="90000"/>
            </a:lnSpc>
            <a:spcBef>
              <a:spcPct val="0"/>
            </a:spcBef>
            <a:spcAft>
              <a:spcPct val="35000"/>
            </a:spcAft>
            <a:buNone/>
          </a:pPr>
          <a:r>
            <a:rPr lang="en-US" sz="1800" b="0" kern="1200">
              <a:solidFill>
                <a:schemeClr val="tx1"/>
              </a:solidFill>
              <a:latin typeface="Source Sans Pro" panose="020B0503030403020204" pitchFamily="34" charset="0"/>
              <a:ea typeface="Source Sans Pro" panose="020B0503030403020204" pitchFamily="34" charset="0"/>
            </a:rPr>
            <a:t>How can students get feedback about their learning?</a:t>
          </a:r>
          <a:endParaRPr lang="en-US" sz="1800" kern="1200">
            <a:solidFill>
              <a:schemeClr val="tx1"/>
            </a:solidFill>
            <a:latin typeface="Source Sans Pro" panose="020B0503030403020204" pitchFamily="34" charset="0"/>
            <a:ea typeface="Source Sans Pro" panose="020B0503030403020204" pitchFamily="34" charset="0"/>
          </a:endParaRPr>
        </a:p>
      </dsp:txBody>
      <dsp:txXfrm>
        <a:off x="5798093" y="1684418"/>
        <a:ext cx="1473608" cy="1980161"/>
      </dsp:txXfrm>
    </dsp:sp>
    <dsp:sp modelId="{4B89A815-DE07-DC47-9768-3417EA31F85B}">
      <dsp:nvSpPr>
        <dsp:cNvPr id="0" name=""/>
        <dsp:cNvSpPr/>
      </dsp:nvSpPr>
      <dsp:spPr>
        <a:xfrm>
          <a:off x="7623595" y="1604699"/>
          <a:ext cx="1633046" cy="2139599"/>
        </a:xfrm>
        <a:prstGeom prst="roundRect">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latin typeface="Source Sans Pro" panose="020B0503030403020204" pitchFamily="34" charset="0"/>
              <a:ea typeface="Source Sans Pro" panose="020B0503030403020204" pitchFamily="34" charset="0"/>
            </a:rPr>
            <a:t>Activities</a:t>
          </a:r>
        </a:p>
        <a:p>
          <a:pPr marL="0" lvl="0" indent="0" algn="ctr" defTabSz="889000">
            <a:lnSpc>
              <a:spcPct val="90000"/>
            </a:lnSpc>
            <a:spcBef>
              <a:spcPct val="0"/>
            </a:spcBef>
            <a:spcAft>
              <a:spcPct val="35000"/>
            </a:spcAft>
            <a:buNone/>
          </a:pPr>
          <a:r>
            <a:rPr lang="en-US" sz="1800" b="0" kern="1200">
              <a:solidFill>
                <a:schemeClr val="tx1"/>
              </a:solidFill>
              <a:latin typeface="Source Sans Pro" panose="020B0503030403020204" pitchFamily="34" charset="0"/>
              <a:ea typeface="Source Sans Pro" panose="020B0503030403020204" pitchFamily="34" charset="0"/>
            </a:rPr>
            <a:t>How will you help students meet goals?</a:t>
          </a:r>
          <a:endParaRPr lang="en-US" sz="1800" kern="1200">
            <a:solidFill>
              <a:schemeClr val="tx1"/>
            </a:solidFill>
            <a:latin typeface="Source Sans Pro" panose="020B0503030403020204" pitchFamily="34" charset="0"/>
            <a:ea typeface="Source Sans Pro" panose="020B0503030403020204" pitchFamily="34" charset="0"/>
          </a:endParaRPr>
        </a:p>
      </dsp:txBody>
      <dsp:txXfrm>
        <a:off x="7703314" y="1684418"/>
        <a:ext cx="1473608" cy="19801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BE4F8-0E23-4B4F-9BEC-8C034F41AEE2}">
      <dsp:nvSpPr>
        <dsp:cNvPr id="0" name=""/>
        <dsp:cNvSpPr/>
      </dsp:nvSpPr>
      <dsp:spPr>
        <a:xfrm>
          <a:off x="0" y="30910"/>
          <a:ext cx="4262268"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Happens throughout the course</a:t>
          </a:r>
        </a:p>
      </dsp:txBody>
      <dsp:txXfrm>
        <a:off x="52431" y="83341"/>
        <a:ext cx="4157406" cy="969198"/>
      </dsp:txXfrm>
    </dsp:sp>
    <dsp:sp modelId="{E9286AC8-2F6E-4BA5-A6A5-288A6E66F0C8}">
      <dsp:nvSpPr>
        <dsp:cNvPr id="0" name=""/>
        <dsp:cNvSpPr/>
      </dsp:nvSpPr>
      <dsp:spPr>
        <a:xfrm>
          <a:off x="0" y="1182730"/>
          <a:ext cx="4262268"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Identifies gaps and improves learning</a:t>
          </a:r>
        </a:p>
      </dsp:txBody>
      <dsp:txXfrm>
        <a:off x="52431" y="1235161"/>
        <a:ext cx="4157406" cy="969198"/>
      </dsp:txXfrm>
    </dsp:sp>
    <dsp:sp modelId="{91DE188C-ED2E-4639-8B30-677F85AF124A}">
      <dsp:nvSpPr>
        <dsp:cNvPr id="0" name=""/>
        <dsp:cNvSpPr/>
      </dsp:nvSpPr>
      <dsp:spPr>
        <a:xfrm>
          <a:off x="0" y="2334550"/>
          <a:ext cx="4262268"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Focuses on the process</a:t>
          </a:r>
        </a:p>
      </dsp:txBody>
      <dsp:txXfrm>
        <a:off x="52431" y="2386981"/>
        <a:ext cx="4157406" cy="9691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BE4F8-0E23-4B4F-9BEC-8C034F41AEE2}">
      <dsp:nvSpPr>
        <dsp:cNvPr id="0" name=""/>
        <dsp:cNvSpPr/>
      </dsp:nvSpPr>
      <dsp:spPr>
        <a:xfrm>
          <a:off x="0" y="30910"/>
          <a:ext cx="4262268"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Happens at the end of an instructional period</a:t>
          </a:r>
        </a:p>
      </dsp:txBody>
      <dsp:txXfrm>
        <a:off x="52431" y="83341"/>
        <a:ext cx="4157406" cy="969198"/>
      </dsp:txXfrm>
    </dsp:sp>
    <dsp:sp modelId="{0385A189-BA33-4F94-A24B-A45972F03121}">
      <dsp:nvSpPr>
        <dsp:cNvPr id="0" name=""/>
        <dsp:cNvSpPr/>
      </dsp:nvSpPr>
      <dsp:spPr>
        <a:xfrm>
          <a:off x="0" y="1182730"/>
          <a:ext cx="4262268"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Collect evidence of student knowledge and skills</a:t>
          </a:r>
        </a:p>
      </dsp:txBody>
      <dsp:txXfrm>
        <a:off x="52431" y="1235161"/>
        <a:ext cx="4157406" cy="969198"/>
      </dsp:txXfrm>
    </dsp:sp>
    <dsp:sp modelId="{447F3476-06E5-41CC-9481-FBAD3E40DA7F}">
      <dsp:nvSpPr>
        <dsp:cNvPr id="0" name=""/>
        <dsp:cNvSpPr/>
      </dsp:nvSpPr>
      <dsp:spPr>
        <a:xfrm>
          <a:off x="0" y="2334550"/>
          <a:ext cx="4262268"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Focuses on end result</a:t>
          </a:r>
        </a:p>
      </dsp:txBody>
      <dsp:txXfrm>
        <a:off x="52431" y="2386981"/>
        <a:ext cx="4157406" cy="96919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33943" cy="35237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5273004" y="0"/>
            <a:ext cx="4033943" cy="352375"/>
          </a:xfrm>
          <a:prstGeom prst="rect">
            <a:avLst/>
          </a:prstGeom>
        </p:spPr>
        <p:txBody>
          <a:bodyPr vert="horz" lIns="93324" tIns="46662" rIns="93324" bIns="46662" rtlCol="0"/>
          <a:lstStyle>
            <a:lvl1pPr algn="r">
              <a:defRPr sz="1200"/>
            </a:lvl1pPr>
          </a:lstStyle>
          <a:p>
            <a:fld id="{5FD75854-5449-5742-91FA-1BEFEDB4C830}" type="datetimeFigureOut">
              <a:rPr lang="en-US" smtClean="0"/>
              <a:t>9/21/2026</a:t>
            </a:fld>
            <a:endParaRPr lang="en-US"/>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930910" y="3379866"/>
            <a:ext cx="7447280" cy="2765346"/>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670727"/>
            <a:ext cx="4033943" cy="352374"/>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5273004" y="6670727"/>
            <a:ext cx="4033943" cy="352374"/>
          </a:xfrm>
          <a:prstGeom prst="rect">
            <a:avLst/>
          </a:prstGeom>
        </p:spPr>
        <p:txBody>
          <a:bodyPr vert="horz" lIns="93324" tIns="46662" rIns="93324" bIns="46662"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a:t>
            </a:r>
          </a:p>
        </p:txBody>
      </p:sp>
      <p:sp>
        <p:nvSpPr>
          <p:cNvPr id="4" name="Slide Number Placeholder 3"/>
          <p:cNvSpPr>
            <a:spLocks noGrp="1"/>
          </p:cNvSpPr>
          <p:nvPr>
            <p:ph type="sldNum" sz="quarter" idx="5"/>
          </p:nvPr>
        </p:nvSpPr>
        <p:spPr/>
        <p:txBody>
          <a:bodyPr/>
          <a:lstStyle/>
          <a:p>
            <a:fld id="{7B52C29B-0625-D449-A9A3-8E855D4044E2}" type="slidenum">
              <a:rPr lang="en-US" smtClean="0"/>
              <a:t>0</a:t>
            </a:fld>
            <a:endParaRPr lang="en-US"/>
          </a:p>
        </p:txBody>
      </p:sp>
    </p:spTree>
    <p:extLst>
      <p:ext uri="{BB962C8B-B14F-4D97-AF65-F5344CB8AC3E}">
        <p14:creationId xmlns:p14="http://schemas.microsoft.com/office/powerpoint/2010/main" val="2821911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5</a:t>
            </a:fld>
            <a:endParaRPr lang="en-US"/>
          </a:p>
        </p:txBody>
      </p:sp>
    </p:spTree>
    <p:extLst>
      <p:ext uri="{BB962C8B-B14F-4D97-AF65-F5344CB8AC3E}">
        <p14:creationId xmlns:p14="http://schemas.microsoft.com/office/powerpoint/2010/main" val="3866243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7854B-B45B-8148-A35C-1202AB4D9B9E}"/>
              </a:ext>
            </a:extLst>
          </p:cNvPr>
          <p:cNvSpPr>
            <a:spLocks noGrp="1" noRot="1" noChangeAspect="1"/>
          </p:cNvSpPr>
          <p:nvPr>
            <p:ph type="sldImg"/>
          </p:nvPr>
        </p:nvSpPr>
        <p:spPr>
          <a:xfrm>
            <a:off x="2382838" y="536575"/>
            <a:ext cx="4767262" cy="2681288"/>
          </a:xfrm>
        </p:spPr>
      </p:sp>
      <p:sp>
        <p:nvSpPr>
          <p:cNvPr id="3" name="Notes Placeholder 2">
            <a:extLst>
              <a:ext uri="{FF2B5EF4-FFF2-40B4-BE49-F238E27FC236}">
                <a16:creationId xmlns:a16="http://schemas.microsoft.com/office/drawing/2014/main" id="{11ABF093-515F-7B4E-94F5-BDA97FEAE752}"/>
              </a:ext>
            </a:extLst>
          </p:cNvPr>
          <p:cNvSpPr>
            <a:spLocks noGrp="1"/>
          </p:cNvSpPr>
          <p:nvPr>
            <p:ph type="body" idx="1"/>
          </p:nvPr>
        </p:nvSpPr>
        <p:spPr/>
        <p:txBody>
          <a:bodyPr/>
          <a:lstStyle/>
          <a:p>
            <a:r>
              <a:rPr lang="en-US" altLang="en-US">
                <a:latin typeface="Arial"/>
                <a:ea typeface="ＭＳ Ｐゴシック"/>
                <a:cs typeface="Arial"/>
              </a:rPr>
              <a:t>Backward design is an approach to course design that focuses on student learning rather than on teacher performance.  It is called “backward” because it starts with what students should know, understand or be able to do by the end of the unit/course/degree and works backward from there to inform development of course materials that specifically target successful achievement of the learning goals.  </a:t>
            </a:r>
            <a:endParaRPr lang="en-US" altLang="en-US">
              <a:latin typeface="Arial" panose="020B0604020202020204" pitchFamily="34" charset="0"/>
              <a:ea typeface="ＭＳ Ｐゴシック" panose="020B0600070205080204" pitchFamily="34" charset="-128"/>
              <a:cs typeface="Arial"/>
            </a:endParaRPr>
          </a:p>
          <a:p>
            <a:r>
              <a:rPr lang="en-US" altLang="en-US">
                <a:latin typeface="Arial" panose="020B0604020202020204" pitchFamily="34" charset="0"/>
                <a:ea typeface="ＭＳ Ｐゴシック" panose="020B0600070205080204" pitchFamily="34" charset="-128"/>
              </a:rPr>
              <a:t>-The first step is to identify the learning goals/outcomes.  Next, determine what evidence will convince you that students achieved the desire goals which become the course assessments. And, finally, with the achievement target clearly defined, create learning activities that will help students achieve the desired goals.  </a:t>
            </a:r>
          </a:p>
          <a:p>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69448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19</a:t>
            </a:fld>
            <a:endParaRPr lang="en-US"/>
          </a:p>
        </p:txBody>
      </p:sp>
    </p:spTree>
    <p:extLst>
      <p:ext uri="{BB962C8B-B14F-4D97-AF65-F5344CB8AC3E}">
        <p14:creationId xmlns:p14="http://schemas.microsoft.com/office/powerpoint/2010/main" val="3524894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27</a:t>
            </a:fld>
            <a:endParaRPr lang="en-US"/>
          </a:p>
        </p:txBody>
      </p:sp>
    </p:spTree>
    <p:extLst>
      <p:ext uri="{BB962C8B-B14F-4D97-AF65-F5344CB8AC3E}">
        <p14:creationId xmlns:p14="http://schemas.microsoft.com/office/powerpoint/2010/main" val="3554980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Very brief—one minute or less.</a:t>
            </a:r>
          </a:p>
        </p:txBody>
      </p:sp>
      <p:sp>
        <p:nvSpPr>
          <p:cNvPr id="4" name="Slide Number Placeholder 3"/>
          <p:cNvSpPr>
            <a:spLocks noGrp="1"/>
          </p:cNvSpPr>
          <p:nvPr>
            <p:ph type="sldNum" sz="quarter" idx="5"/>
          </p:nvPr>
        </p:nvSpPr>
        <p:spPr/>
        <p:txBody>
          <a:bodyPr/>
          <a:lstStyle/>
          <a:p>
            <a:fld id="{0F6362D9-E097-D54B-B51B-889D2CFEACBC}" type="slidenum">
              <a:rPr lang="en-US" smtClean="0"/>
              <a:t>49</a:t>
            </a:fld>
            <a:endParaRPr lang="en-US"/>
          </a:p>
        </p:txBody>
      </p:sp>
    </p:spTree>
    <p:extLst>
      <p:ext uri="{BB962C8B-B14F-4D97-AF65-F5344CB8AC3E}">
        <p14:creationId xmlns:p14="http://schemas.microsoft.com/office/powerpoint/2010/main" val="1508000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52</a:t>
            </a:fld>
            <a:endParaRPr lang="en-US"/>
          </a:p>
        </p:txBody>
      </p:sp>
    </p:spTree>
    <p:extLst>
      <p:ext uri="{BB962C8B-B14F-4D97-AF65-F5344CB8AC3E}">
        <p14:creationId xmlns:p14="http://schemas.microsoft.com/office/powerpoint/2010/main" val="820476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Option 1 — UO Green">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7443B6-44A9-90AC-9DAD-B065161EE09D}"/>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bg2"/>
                </a:solidFill>
                <a:latin typeface="Source Sans Pro Black" panose="020B0503030403020204" pitchFamily="34" charset="0"/>
              </a:defRPr>
            </a:lvl1pPr>
          </a:lstStyle>
          <a:p>
            <a:r>
              <a:rPr lang="en-US"/>
              <a:t>UO Presentation Headline</a:t>
            </a:r>
          </a:p>
        </p:txBody>
      </p:sp>
      <p:sp>
        <p:nvSpPr>
          <p:cNvPr id="3" name="Text Placeholder 7">
            <a:extLst>
              <a:ext uri="{FF2B5EF4-FFF2-40B4-BE49-F238E27FC236}">
                <a16:creationId xmlns:a16="http://schemas.microsoft.com/office/drawing/2014/main" id="{481D98FB-BF12-3D10-68F2-B7117A79E3C7}"/>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bg2"/>
                </a:solidFill>
                <a:latin typeface="Source Sans Pro" panose="020B0503030403020204" pitchFamily="34" charset="0"/>
              </a:defRPr>
            </a:lvl1pPr>
          </a:lstStyle>
          <a:p>
            <a:pPr lvl="0"/>
            <a:r>
              <a:rPr lang="en-US"/>
              <a:t>Presentation sub-headline</a:t>
            </a:r>
          </a:p>
        </p:txBody>
      </p:sp>
      <p:sp>
        <p:nvSpPr>
          <p:cNvPr id="2" name="Text Placeholder 7">
            <a:extLst>
              <a:ext uri="{FF2B5EF4-FFF2-40B4-BE49-F238E27FC236}">
                <a16:creationId xmlns:a16="http://schemas.microsoft.com/office/drawing/2014/main" id="{9870E1DA-05DA-91D0-330A-1CEAE1BE4011}"/>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bg2"/>
                </a:solidFill>
                <a:latin typeface="Source Sans Pro" panose="020B0503030403020204" pitchFamily="34" charset="0"/>
              </a:defRPr>
            </a:lvl1pPr>
          </a:lstStyle>
          <a:p>
            <a:pPr lvl="0"/>
            <a:r>
              <a:rPr lang="en-US"/>
              <a:t>Presenter Name and Title</a:t>
            </a:r>
          </a:p>
        </p:txBody>
      </p:sp>
      <p:sp>
        <p:nvSpPr>
          <p:cNvPr id="5" name="Text Placeholder 9">
            <a:extLst>
              <a:ext uri="{FF2B5EF4-FFF2-40B4-BE49-F238E27FC236}">
                <a16:creationId xmlns:a16="http://schemas.microsoft.com/office/drawing/2014/main" id="{D3A98DA2-8FC1-7F06-DE4C-C18206EFC83C}"/>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bg2"/>
                </a:solidFill>
                <a:latin typeface="Source Sans Pro" panose="020B0503030403020204" pitchFamily="34" charset="0"/>
              </a:defRPr>
            </a:lvl1pPr>
          </a:lstStyle>
          <a:p>
            <a:pPr lvl="0"/>
            <a:r>
              <a:rPr lang="en-US"/>
              <a:t>Month XX, XXXX</a:t>
            </a:r>
          </a:p>
        </p:txBody>
      </p:sp>
      <p:pic>
        <p:nvPicPr>
          <p:cNvPr id="13" name="Picture 12">
            <a:extLst>
              <a:ext uri="{FF2B5EF4-FFF2-40B4-BE49-F238E27FC236}">
                <a16:creationId xmlns:a16="http://schemas.microsoft.com/office/drawing/2014/main" id="{8AB01874-7900-8159-E8AE-C4066F269A6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80241" y="5533739"/>
            <a:ext cx="6005561" cy="1123720"/>
          </a:xfrm>
          <a:prstGeom prst="rect">
            <a:avLst/>
          </a:prstGeom>
        </p:spPr>
      </p:pic>
    </p:spTree>
    <p:extLst>
      <p:ext uri="{BB962C8B-B14F-4D97-AF65-F5344CB8AC3E}">
        <p14:creationId xmlns:p14="http://schemas.microsoft.com/office/powerpoint/2010/main" val="693802177"/>
      </p:ext>
    </p:extLst>
  </p:cSld>
  <p:clrMapOvr>
    <a:masterClrMapping/>
  </p:clrMapOvr>
  <p:extLst>
    <p:ext uri="{DCECCB84-F9BA-43D5-87BE-67443E8EF086}">
      <p15:sldGuideLst xmlns:p15="http://schemas.microsoft.com/office/powerpoint/2012/main">
        <p15:guide id="3" orient="horz" pos="480" userDrawn="1">
          <p15:clr>
            <a:srgbClr val="FBAE40"/>
          </p15:clr>
        </p15:guide>
        <p15:guide id="4"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 UO Yellow">
    <p:bg>
      <p:bgPr>
        <a:solidFill>
          <a:schemeClr val="bg2"/>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9F17F2D-2A3F-F447-BB13-2DEB2EAE837F}"/>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tx2"/>
                </a:solidFill>
                <a:latin typeface="Source Sans Pro Black" panose="020B0503030403020204" pitchFamily="34" charset="0"/>
              </a:defRPr>
            </a:lvl1pPr>
          </a:lstStyle>
          <a:p>
            <a:r>
              <a:rPr lang="en-US"/>
              <a:t>UO Presentation Headline</a:t>
            </a:r>
          </a:p>
        </p:txBody>
      </p:sp>
      <p:sp>
        <p:nvSpPr>
          <p:cNvPr id="4" name="Text Placeholder 7">
            <a:extLst>
              <a:ext uri="{FF2B5EF4-FFF2-40B4-BE49-F238E27FC236}">
                <a16:creationId xmlns:a16="http://schemas.microsoft.com/office/drawing/2014/main" id="{D7DA4A95-E4B0-B9A1-1A1F-0781D81E017F}"/>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tx2"/>
                </a:solidFill>
                <a:latin typeface="Source Sans Pro" panose="020B0503030403020204" pitchFamily="34" charset="0"/>
              </a:defRPr>
            </a:lvl1pPr>
          </a:lstStyle>
          <a:p>
            <a:pPr lvl="0"/>
            <a:r>
              <a:rPr lang="en-US"/>
              <a:t>Presentation sub-headline</a:t>
            </a:r>
          </a:p>
        </p:txBody>
      </p:sp>
      <p:sp>
        <p:nvSpPr>
          <p:cNvPr id="9" name="Text Placeholder 7">
            <a:extLst>
              <a:ext uri="{FF2B5EF4-FFF2-40B4-BE49-F238E27FC236}">
                <a16:creationId xmlns:a16="http://schemas.microsoft.com/office/drawing/2014/main" id="{9602ED48-E1F5-F40D-3B59-03D9246B8AF8}"/>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tx2"/>
                </a:solidFill>
                <a:latin typeface="Source Sans Pro" panose="020B0503030403020204" pitchFamily="34" charset="0"/>
              </a:defRPr>
            </a:lvl1pPr>
          </a:lstStyle>
          <a:p>
            <a:pPr lvl="0"/>
            <a:r>
              <a:rPr lang="en-US"/>
              <a:t>Presenter Name and Title</a:t>
            </a:r>
          </a:p>
        </p:txBody>
      </p:sp>
      <p:sp>
        <p:nvSpPr>
          <p:cNvPr id="8" name="Text Placeholder 9">
            <a:extLst>
              <a:ext uri="{FF2B5EF4-FFF2-40B4-BE49-F238E27FC236}">
                <a16:creationId xmlns:a16="http://schemas.microsoft.com/office/drawing/2014/main" id="{A701C3FA-EF80-7355-20CC-D4696335D393}"/>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tx2"/>
                </a:solidFill>
                <a:latin typeface="Source Sans Pro" panose="020B0503030403020204" pitchFamily="34" charset="0"/>
              </a:defRPr>
            </a:lvl1pPr>
          </a:lstStyle>
          <a:p>
            <a:pPr lvl="0"/>
            <a:r>
              <a:rPr lang="en-US"/>
              <a:t>Month XX, XXXX</a:t>
            </a:r>
          </a:p>
        </p:txBody>
      </p:sp>
      <p:pic>
        <p:nvPicPr>
          <p:cNvPr id="7" name="Picture 6">
            <a:extLst>
              <a:ext uri="{FF2B5EF4-FFF2-40B4-BE49-F238E27FC236}">
                <a16:creationId xmlns:a16="http://schemas.microsoft.com/office/drawing/2014/main" id="{E2F3CDFF-D854-C5BC-8A22-31E072AF6EB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34476" y="5635092"/>
            <a:ext cx="4908705" cy="921013"/>
          </a:xfrm>
          <a:prstGeom prst="rect">
            <a:avLst/>
          </a:prstGeom>
        </p:spPr>
      </p:pic>
    </p:spTree>
    <p:extLst>
      <p:ext uri="{BB962C8B-B14F-4D97-AF65-F5344CB8AC3E}">
        <p14:creationId xmlns:p14="http://schemas.microsoft.com/office/powerpoint/2010/main" val="1957451344"/>
      </p:ext>
    </p:extLst>
  </p:cSld>
  <p:clrMapOvr>
    <a:masterClrMapping/>
  </p:clrMapOvr>
  <p:extLst>
    <p:ext uri="{DCECCB84-F9BA-43D5-87BE-67443E8EF086}">
      <p15:sldGuideLst xmlns:p15="http://schemas.microsoft.com/office/powerpoint/2012/main">
        <p15:guide id="1" orient="horz" pos="48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Option 3A — Photo R">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pic>
        <p:nvPicPr>
          <p:cNvPr id="15" name="Picture 14">
            <a:extLst>
              <a:ext uri="{FF2B5EF4-FFF2-40B4-BE49-F238E27FC236}">
                <a16:creationId xmlns:a16="http://schemas.microsoft.com/office/drawing/2014/main" id="{9E6AA0AF-C6AF-C364-6F5A-97FED8AC06D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37881" y="5474013"/>
            <a:ext cx="5166626" cy="969406"/>
          </a:xfrm>
          <a:prstGeom prst="rect">
            <a:avLst/>
          </a:prstGeom>
        </p:spPr>
      </p:pic>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Option 3B — Photo L">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pic>
        <p:nvPicPr>
          <p:cNvPr id="7" name="Picture 6">
            <a:extLst>
              <a:ext uri="{FF2B5EF4-FFF2-40B4-BE49-F238E27FC236}">
                <a16:creationId xmlns:a16="http://schemas.microsoft.com/office/drawing/2014/main" id="{2C6A87D9-546C-7196-DF94-E2D4C7F5CC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598977" y="5684695"/>
            <a:ext cx="5297147" cy="993896"/>
          </a:xfrm>
          <a:prstGeom prst="rect">
            <a:avLst/>
          </a:prstGeom>
        </p:spPr>
      </p:pic>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470125627"/>
      </p:ext>
    </p:extLst>
  </p:cSld>
  <p:clrMapOvr>
    <a:masterClrMapping/>
  </p:clrMapOvr>
  <p:extLst>
    <p:ext uri="{DCECCB84-F9BA-43D5-87BE-67443E8EF086}">
      <p15:sldGuideLst xmlns:p15="http://schemas.microsoft.com/office/powerpoint/2012/main">
        <p15:guide id="1" pos="3840">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Option 2 — UO Green">
    <p:bg>
      <p:bgPr>
        <a:solidFill>
          <a:schemeClr val="tx2"/>
        </a:solidFill>
        <a:effectLst/>
      </p:bgPr>
    </p:bg>
    <p:spTree>
      <p:nvGrpSpPr>
        <p:cNvPr id="1" name=""/>
        <p:cNvGrpSpPr/>
        <p:nvPr/>
      </p:nvGrpSpPr>
      <p:grpSpPr>
        <a:xfrm>
          <a:off x="0" y="0"/>
          <a:ext cx="0" cy="0"/>
          <a:chOff x="0" y="0"/>
          <a:chExt cx="0" cy="0"/>
        </a:xfrm>
      </p:grpSpPr>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bg2"/>
                </a:solidFill>
                <a:latin typeface="Source Sans Pro Black" panose="020B0503030403020204" pitchFamily="34" charset="0"/>
              </a:defRPr>
            </a:lvl1pPr>
          </a:lstStyle>
          <a:p>
            <a:r>
              <a:rPr lang="en-US"/>
              <a:t>Divider Slide</a:t>
            </a:r>
          </a:p>
        </p:txBody>
      </p:sp>
      <p:pic>
        <p:nvPicPr>
          <p:cNvPr id="4" name="Picture 3">
            <a:extLst>
              <a:ext uri="{FF2B5EF4-FFF2-40B4-BE49-F238E27FC236}">
                <a16:creationId xmlns:a16="http://schemas.microsoft.com/office/drawing/2014/main" id="{10E285AE-5098-8A4B-A356-FD8C1BD685B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09598" y="5629885"/>
            <a:ext cx="5474257" cy="1024301"/>
          </a:xfrm>
          <a:prstGeom prst="rect">
            <a:avLst/>
          </a:prstGeom>
        </p:spPr>
      </p:pic>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Slide Option 3 - UO Yellow">
    <p:bg>
      <p:bgPr>
        <a:solidFill>
          <a:schemeClr val="bg2"/>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84A4BE6-5ECB-0344-E318-D9A74C87C94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3" name="Picture 2">
            <a:extLst>
              <a:ext uri="{FF2B5EF4-FFF2-40B4-BE49-F238E27FC236}">
                <a16:creationId xmlns:a16="http://schemas.microsoft.com/office/drawing/2014/main" id="{3F7489C1-F5D4-8B37-F4EA-C314F38CAD7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72209" y="5596568"/>
            <a:ext cx="5460634" cy="1024567"/>
          </a:xfrm>
          <a:prstGeom prst="rect">
            <a:avLst/>
          </a:prstGeom>
        </p:spPr>
      </p:pic>
      <p:pic>
        <p:nvPicPr>
          <p:cNvPr id="6" name="Picture 5">
            <a:extLst>
              <a:ext uri="{FF2B5EF4-FFF2-40B4-BE49-F238E27FC236}">
                <a16:creationId xmlns:a16="http://schemas.microsoft.com/office/drawing/2014/main" id="{8F27E1C9-CAFA-5723-6F3E-A943037927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6232"/>
            <a:ext cx="8930593" cy="8930593"/>
          </a:xfrm>
          <a:prstGeom prst="rect">
            <a:avLst/>
          </a:prstGeom>
        </p:spPr>
      </p:pic>
    </p:spTree>
    <p:extLst>
      <p:ext uri="{BB962C8B-B14F-4D97-AF65-F5344CB8AC3E}">
        <p14:creationId xmlns:p14="http://schemas.microsoft.com/office/powerpoint/2010/main" val="379551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Slide Option 1 — White">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5951EC1-789D-F339-FB6E-398F0CEC1562}"/>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16" name="Picture 15">
            <a:extLst>
              <a:ext uri="{FF2B5EF4-FFF2-40B4-BE49-F238E27FC236}">
                <a16:creationId xmlns:a16="http://schemas.microsoft.com/office/drawing/2014/main" id="{56BAB75F-0A3D-C118-EF4E-D27B4731909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10259" y="5541484"/>
            <a:ext cx="5401918" cy="1013551"/>
          </a:xfrm>
          <a:prstGeom prst="rect">
            <a:avLst/>
          </a:prstGeom>
        </p:spPr>
      </p:pic>
      <p:pic>
        <p:nvPicPr>
          <p:cNvPr id="9" name="Picture 8">
            <a:extLst>
              <a:ext uri="{FF2B5EF4-FFF2-40B4-BE49-F238E27FC236}">
                <a16:creationId xmlns:a16="http://schemas.microsoft.com/office/drawing/2014/main" id="{316C449F-2ED2-1A8D-8C82-D5622A72372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9407"/>
            <a:ext cx="8930593" cy="8930593"/>
          </a:xfrm>
          <a:prstGeom prst="rect">
            <a:avLst/>
          </a:prstGeom>
        </p:spPr>
      </p:pic>
    </p:spTree>
    <p:extLst>
      <p:ext uri="{BB962C8B-B14F-4D97-AF65-F5344CB8AC3E}">
        <p14:creationId xmlns:p14="http://schemas.microsoft.com/office/powerpoint/2010/main" val="3003843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961459"/>
            <a:ext cx="10706102" cy="413363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Slide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19544"/>
            <a:ext cx="10706102" cy="516834"/>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543462"/>
            <a:ext cx="10706102" cy="3514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Slide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358683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userDrawn="1">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277570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userDrawn="1">
          <p15:clr>
            <a:srgbClr val="FBAE40"/>
          </p15:clr>
        </p15:guide>
        <p15:guide id="9" pos="456" userDrawn="1">
          <p15:clr>
            <a:srgbClr val="FBAE40"/>
          </p15:clr>
        </p15:guide>
        <p15:guide id="10" orient="horz" pos="456" userDrawn="1">
          <p15:clr>
            <a:srgbClr val="FBAE40"/>
          </p15:clr>
        </p15:guide>
        <p15:guide id="11"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22136"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userDrawn="1">
          <p15:clr>
            <a:srgbClr val="FBAE40"/>
          </p15:clr>
        </p15:guide>
        <p15:guide id="9" orient="horz" pos="4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9D41EF-A1B2-6709-F0E5-925F78FCCB0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035846" y="1240930"/>
            <a:ext cx="4120308" cy="4010844"/>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a:t>Place Slide Title Here</a:t>
            </a:r>
          </a:p>
        </p:txBody>
      </p:sp>
    </p:spTree>
    <p:extLst>
      <p:ext uri="{BB962C8B-B14F-4D97-AF65-F5344CB8AC3E}">
        <p14:creationId xmlns:p14="http://schemas.microsoft.com/office/powerpoint/2010/main" val="1731176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D2BFFD-2A7F-4CB1-B3B1-AB7951B3F38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39F4AB-CA78-4BC3-9BC2-CD6EE3ABF19F}" type="slidenum">
              <a:rPr lang="en-US" smtClean="0"/>
              <a:t>‹#›</a:t>
            </a:fld>
            <a:endParaRPr lang="en-US"/>
          </a:p>
        </p:txBody>
      </p:sp>
    </p:spTree>
    <p:extLst>
      <p:ext uri="{BB962C8B-B14F-4D97-AF65-F5344CB8AC3E}">
        <p14:creationId xmlns:p14="http://schemas.microsoft.com/office/powerpoint/2010/main" val="21693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5FDD97-6BB3-B345-9926-44BF9BAA3257}"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77951-62E2-7A46-8A97-69CABC3B47FE}" type="slidenum">
              <a:rPr lang="en-US" smtClean="0"/>
              <a:pPr/>
              <a:t>‹#›</a:t>
            </a:fld>
            <a:endParaRPr lang="en-US"/>
          </a:p>
        </p:txBody>
      </p:sp>
    </p:spTree>
    <p:extLst>
      <p:ext uri="{BB962C8B-B14F-4D97-AF65-F5344CB8AC3E}">
        <p14:creationId xmlns:p14="http://schemas.microsoft.com/office/powerpoint/2010/main" val="2273925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058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CF4451-2DAC-0347-A617-CC65580FD15F}" type="datetime1">
              <a:rPr lang="en-US" smtClean="0"/>
              <a:t>9/21/2026</a:t>
            </a:fld>
            <a:endParaRPr lang="en-US"/>
          </a:p>
        </p:txBody>
      </p:sp>
      <p:sp>
        <p:nvSpPr>
          <p:cNvPr id="3" name="Footer Placeholder 2"/>
          <p:cNvSpPr>
            <a:spLocks noGrp="1"/>
          </p:cNvSpPr>
          <p:nvPr>
            <p:ph type="ftr" sz="quarter" idx="11"/>
          </p:nvPr>
        </p:nvSpPr>
        <p:spPr/>
        <p:txBody>
          <a:bodyPr/>
          <a:lstStyle/>
          <a:p>
            <a:r>
              <a:rPr lang="en-US"/>
              <a:t>Jason Schreiner, University of Oregon Teaching Effectiveness Program - </a:t>
            </a:r>
            <a:r>
              <a:rPr lang="is-IS"/>
              <a:t>2018</a:t>
            </a:r>
            <a:endParaRPr lang="en-US"/>
          </a:p>
        </p:txBody>
      </p:sp>
      <p:sp>
        <p:nvSpPr>
          <p:cNvPr id="4" name="Slide Number Placeholder 3"/>
          <p:cNvSpPr>
            <a:spLocks noGrp="1"/>
          </p:cNvSpPr>
          <p:nvPr>
            <p:ph type="sldNum" sz="quarter" idx="12"/>
          </p:nvPr>
        </p:nvSpPr>
        <p:spPr/>
        <p:txBody>
          <a:bodyPr/>
          <a:lstStyle/>
          <a:p>
            <a:fld id="{702FCC5D-B08B-984B-B74E-6ED721D14799}" type="slidenum">
              <a:rPr lang="en-US" smtClean="0"/>
              <a:t>‹#›</a:t>
            </a:fld>
            <a:endParaRPr lang="en-US"/>
          </a:p>
        </p:txBody>
      </p:sp>
    </p:spTree>
    <p:extLst>
      <p:ext uri="{BB962C8B-B14F-4D97-AF65-F5344CB8AC3E}">
        <p14:creationId xmlns:p14="http://schemas.microsoft.com/office/powerpoint/2010/main" val="12484065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D2BFFD-2A7F-4CB1-B3B1-AB7951B3F384}"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39F4AB-CA78-4BC3-9BC2-CD6EE3ABF19F}" type="slidenum">
              <a:rPr lang="en-US" smtClean="0"/>
              <a:t>‹#›</a:t>
            </a:fld>
            <a:endParaRPr lang="en-US"/>
          </a:p>
        </p:txBody>
      </p:sp>
    </p:spTree>
    <p:extLst>
      <p:ext uri="{BB962C8B-B14F-4D97-AF65-F5344CB8AC3E}">
        <p14:creationId xmlns:p14="http://schemas.microsoft.com/office/powerpoint/2010/main" val="1402805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6" r:id="rId5"/>
    <p:sldLayoutId id="2147483697" r:id="rId6"/>
    <p:sldLayoutId id="2147483695"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teaching.uoregon.edu/course-builder" TargetMode="External"/><Relationship Id="rId2" Type="http://schemas.openxmlformats.org/officeDocument/2006/relationships/hyperlink" Target="https://teaching.uoregon.edu/ge-day-teaching-resources"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jpeg"/><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5.png"/><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2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image" Target="../media/image36.jpeg"/><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38.png"/><Relationship Id="rId1" Type="http://schemas.openxmlformats.org/officeDocument/2006/relationships/slideLayout" Target="../slideLayouts/slideLayout15.xml"/><Relationship Id="rId4" Type="http://schemas.openxmlformats.org/officeDocument/2006/relationships/hyperlink" Target="https://teaching.uoregon.edu/starter-syllabu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8" Type="http://schemas.openxmlformats.org/officeDocument/2006/relationships/hyperlink" Target="https://teaching.uoregon.edu/syllabus#uni-policy-statement" TargetMode="External"/><Relationship Id="rId3" Type="http://schemas.openxmlformats.org/officeDocument/2006/relationships/hyperlink" Target="https://teaching.uoregon.edu/syllabus#course-objectives" TargetMode="External"/><Relationship Id="rId7" Type="http://schemas.openxmlformats.org/officeDocument/2006/relationships/hyperlink" Target="https://teaching.uoregon.edu/syllabus#grade-policies" TargetMode="External"/><Relationship Id="rId2" Type="http://schemas.openxmlformats.org/officeDocument/2006/relationships/hyperlink" Target="https://teaching.uoregon.edu/syllabus#instructor" TargetMode="External"/><Relationship Id="rId1" Type="http://schemas.openxmlformats.org/officeDocument/2006/relationships/slideLayout" Target="../slideLayouts/slideLayout9.xml"/><Relationship Id="rId6" Type="http://schemas.openxmlformats.org/officeDocument/2006/relationships/hyperlink" Target="https://teaching.uoregon.edu/syllabus#expectations" TargetMode="External"/><Relationship Id="rId5" Type="http://schemas.openxmlformats.org/officeDocument/2006/relationships/hyperlink" Target="https://teaching.uoregon.edu/syllabus#absences" TargetMode="External"/><Relationship Id="rId10" Type="http://schemas.openxmlformats.org/officeDocument/2006/relationships/hyperlink" Target="https://teaching.uoregon.edu/starter-syllabus" TargetMode="External"/><Relationship Id="rId4" Type="http://schemas.openxmlformats.org/officeDocument/2006/relationships/hyperlink" Target="https://teaching.uoregon.edu/syllabus#class-materials" TargetMode="External"/><Relationship Id="rId9" Type="http://schemas.openxmlformats.org/officeDocument/2006/relationships/image" Target="../media/image24.emf"/></Relationships>
</file>

<file path=ppt/slides/_rels/slide38.xml.rels><?xml version="1.0" encoding="UTF-8" standalone="yes"?>
<Relationships xmlns="http://schemas.openxmlformats.org/package/2006/relationships"><Relationship Id="rId8" Type="http://schemas.openxmlformats.org/officeDocument/2006/relationships/hyperlink" Target="https://teaching.uoregon.edu/syllabus#content-warning" TargetMode="External"/><Relationship Id="rId3" Type="http://schemas.openxmlformats.org/officeDocument/2006/relationships/hyperlink" Target="https://teaching.uoregon.edu/syllabus#tech" TargetMode="External"/><Relationship Id="rId7" Type="http://schemas.openxmlformats.org/officeDocument/2006/relationships/hyperlink" Target="https://teaching.uoregon.edu/syllabus#ai" TargetMode="External"/><Relationship Id="rId2" Type="http://schemas.openxmlformats.org/officeDocument/2006/relationships/hyperlink" Target="https://teaching.uoregon.edu/syllabus#course-description" TargetMode="External"/><Relationship Id="rId1" Type="http://schemas.openxmlformats.org/officeDocument/2006/relationships/slideLayout" Target="../slideLayouts/slideLayout9.xml"/><Relationship Id="rId6" Type="http://schemas.openxmlformats.org/officeDocument/2006/relationships/hyperlink" Target="https://teaching.uoregon.edu/syllabus#deadlines" TargetMode="External"/><Relationship Id="rId5" Type="http://schemas.openxmlformats.org/officeDocument/2006/relationships/hyperlink" Target="https://teaching.uoregon.edu/syllabus#workload" TargetMode="External"/><Relationship Id="rId10" Type="http://schemas.openxmlformats.org/officeDocument/2006/relationships/hyperlink" Target="https://teaching.uoregon.edu/syllabus#wearables" TargetMode="External"/><Relationship Id="rId4" Type="http://schemas.openxmlformats.org/officeDocument/2006/relationships/hyperlink" Target="https://teaching.uoregon.edu/syllabus#communicating" TargetMode="External"/><Relationship Id="rId9" Type="http://schemas.openxmlformats.org/officeDocument/2006/relationships/hyperlink" Target="https://teaching.uoregon.edu/syllabus#recording"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hyperlink" Target="https://teaching.uoregon.edu/starter-syllabus" TargetMode="Externa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42.png"/><Relationship Id="rId1" Type="http://schemas.openxmlformats.org/officeDocument/2006/relationships/slideLayout" Target="../slideLayouts/slideLayout15.xml"/><Relationship Id="rId4" Type="http://schemas.openxmlformats.org/officeDocument/2006/relationships/hyperlink" Target="../September%202024%20-%20Day%20of%20Teaching/teaching.uoregon.edu/resources/providing-clear-path-through-your-course"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teaching.uoregon.edu/resources/providing-clear-path-through-your-course" TargetMode="External"/><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s://dos.uoregon.edu/faculty-resources" TargetMode="External"/><Relationship Id="rId2" Type="http://schemas.openxmlformats.org/officeDocument/2006/relationships/hyperlink" Target="https://teaching.uoregon.edu/enacting-senates-course-attendance-and-engagement-policy-0" TargetMode="Externa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hyperlink" Target="https://teaching.uoregon.edu/term-resources" TargetMode="External"/><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8" Type="http://schemas.openxmlformats.org/officeDocument/2006/relationships/hyperlink" Target="mailto:tep@uoregon.edu" TargetMode="External"/><Relationship Id="rId3" Type="http://schemas.openxmlformats.org/officeDocument/2006/relationships/hyperlink" Target="https://teaching.uoregon.edu/services/individual-consultation" TargetMode="External"/><Relationship Id="rId7" Type="http://schemas.openxmlformats.org/officeDocument/2006/relationships/hyperlink" Target="mailto:jmueller@uoregon.edu"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hyperlink" Target="https://teaching.uoregon.edu/" TargetMode="External"/><Relationship Id="rId5" Type="http://schemas.openxmlformats.org/officeDocument/2006/relationships/hyperlink" Target="https://teaching.uoregon.edu/graduate-teaching-initiative" TargetMode="External"/><Relationship Id="rId4" Type="http://schemas.openxmlformats.org/officeDocument/2006/relationships/hyperlink" Target="https://teaching.uoregon.edu/events" TargetMode="External"/><Relationship Id="rId9" Type="http://schemas.openxmlformats.org/officeDocument/2006/relationships/image" Target="../media/image47.jpeg"/></Relationships>
</file>

<file path=ppt/slides/_rels/slide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8" Type="http://schemas.openxmlformats.org/officeDocument/2006/relationships/hyperlink" Target="https://alliance-uoregon.primo.exlibrisgroup.com/permalink/01ALLIANCE_UO/negubp/cdi_gale_incontextcollege_GICCO_A336845011" TargetMode="External"/><Relationship Id="rId3" Type="http://schemas.openxmlformats.org/officeDocument/2006/relationships/hyperlink" Target="https://alliance-uoregon.primo.exlibrisgroup.com/permalink/01ALLIANCE_UO/uujmje/alma99900882622301852" TargetMode="External"/><Relationship Id="rId7" Type="http://schemas.openxmlformats.org/officeDocument/2006/relationships/hyperlink" Target="https://alliance-uoregon.primo.exlibrisgroup.com/permalink/01ALLIANCE_UO/uujmje/alma99900430666501852" TargetMode="External"/><Relationship Id="rId2" Type="http://schemas.openxmlformats.org/officeDocument/2006/relationships/hyperlink" Target="https://alliance-uoregon.primo.exlibrisgroup.com/permalink/01ALLIANCE_UO/uujmje/alma99176404370001451" TargetMode="External"/><Relationship Id="rId1" Type="http://schemas.openxmlformats.org/officeDocument/2006/relationships/slideLayout" Target="../slideLayouts/slideLayout9.xml"/><Relationship Id="rId6" Type="http://schemas.openxmlformats.org/officeDocument/2006/relationships/hyperlink" Target="https://link.springer.com/article/10.1007/s11218-011-9152-4" TargetMode="External"/><Relationship Id="rId5" Type="http://schemas.openxmlformats.org/officeDocument/2006/relationships/hyperlink" Target="https://alliance-uoregon.primo.exlibrisgroup.com/permalink/01ALLIANCE_UO/uujmje/alma99187720760001451" TargetMode="External"/><Relationship Id="rId4" Type="http://schemas.openxmlformats.org/officeDocument/2006/relationships/hyperlink" Target="https://files.eric.ed.gov/fulltext/ED282491.pdf" TargetMode="External"/><Relationship Id="rId9" Type="http://schemas.openxmlformats.org/officeDocument/2006/relationships/hyperlink" Target="https://alliance-uoregon.primo.exlibrisgroup.com/permalink/01ALLIANCE_UO/negubp/cdi_gale_infotracmisc_A459505886"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alphaModFix amt="2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C8BFB3-A6DC-6A9E-4AAC-61F434FF8C90}"/>
              </a:ext>
            </a:extLst>
          </p:cNvPr>
          <p:cNvSpPr>
            <a:spLocks noGrp="1"/>
          </p:cNvSpPr>
          <p:nvPr>
            <p:ph type="title"/>
          </p:nvPr>
        </p:nvSpPr>
        <p:spPr>
          <a:xfrm>
            <a:off x="641349" y="1443480"/>
            <a:ext cx="5454652" cy="1204452"/>
          </a:xfrm>
          <a:prstGeom prst="rect">
            <a:avLst/>
          </a:prstGeom>
        </p:spPr>
        <p:txBody>
          <a:bodyPr/>
          <a:lstStyle/>
          <a:p>
            <a:r>
              <a:rPr lang="en-US" sz="4400" dirty="0">
                <a:solidFill>
                  <a:schemeClr val="accent1"/>
                </a:solidFill>
                <a:latin typeface="Source Sans Pro Black"/>
                <a:ea typeface="Source Sans Pro Black"/>
              </a:rPr>
              <a:t>Teaching as the Instructor of Record</a:t>
            </a:r>
            <a:endParaRPr lang="en-US" sz="4400" dirty="0">
              <a:solidFill>
                <a:schemeClr val="accent1"/>
              </a:solidFill>
            </a:endParaRPr>
          </a:p>
        </p:txBody>
      </p:sp>
      <p:sp>
        <p:nvSpPr>
          <p:cNvPr id="5" name="Text Placeholder 4">
            <a:extLst>
              <a:ext uri="{FF2B5EF4-FFF2-40B4-BE49-F238E27FC236}">
                <a16:creationId xmlns:a16="http://schemas.microsoft.com/office/drawing/2014/main" id="{0BE7498C-AC0F-F1F7-F3C9-40E1EB7A66B6}"/>
              </a:ext>
            </a:extLst>
          </p:cNvPr>
          <p:cNvSpPr>
            <a:spLocks noGrp="1"/>
          </p:cNvSpPr>
          <p:nvPr>
            <p:ph type="body" sz="quarter" idx="14"/>
          </p:nvPr>
        </p:nvSpPr>
        <p:spPr>
          <a:xfrm>
            <a:off x="641349" y="4228611"/>
            <a:ext cx="4761557" cy="909480"/>
          </a:xfrm>
          <a:noFill/>
          <a:ln>
            <a:noFill/>
          </a:ln>
        </p:spPr>
        <p:txBody>
          <a:bodyPr/>
          <a:lstStyle/>
          <a:p>
            <a:pPr>
              <a:spcBef>
                <a:spcPts val="0"/>
              </a:spcBef>
            </a:pPr>
            <a:r>
              <a:rPr lang="en-US" sz="2400" b="1" dirty="0">
                <a:solidFill>
                  <a:schemeClr val="accent1"/>
                </a:solidFill>
                <a:latin typeface="Source Sans Pro"/>
                <a:ea typeface="Source Sans Pro"/>
              </a:rPr>
              <a:t>Julie Mueller, (she/her)</a:t>
            </a:r>
            <a:endParaRPr lang="en-US" sz="2400" b="1" dirty="0">
              <a:solidFill>
                <a:schemeClr val="accent1"/>
              </a:solidFill>
              <a:ea typeface="Source Sans Pro"/>
            </a:endParaRPr>
          </a:p>
          <a:p>
            <a:pPr>
              <a:spcBef>
                <a:spcPts val="0"/>
              </a:spcBef>
            </a:pPr>
            <a:r>
              <a:rPr lang="en-US" sz="2000" b="1" dirty="0">
                <a:solidFill>
                  <a:schemeClr val="accent1"/>
                </a:solidFill>
                <a:latin typeface="Source Sans Pro"/>
                <a:ea typeface="Source Sans Pro"/>
              </a:rPr>
              <a:t>Senior Faculty Consultant</a:t>
            </a:r>
            <a:endParaRPr lang="en-US" sz="2000" b="1" dirty="0">
              <a:solidFill>
                <a:schemeClr val="accent1"/>
              </a:solidFill>
              <a:ea typeface="Source Sans Pro"/>
            </a:endParaRPr>
          </a:p>
        </p:txBody>
      </p:sp>
      <p:sp>
        <p:nvSpPr>
          <p:cNvPr id="2" name="Text Placeholder 1">
            <a:extLst>
              <a:ext uri="{FF2B5EF4-FFF2-40B4-BE49-F238E27FC236}">
                <a16:creationId xmlns:a16="http://schemas.microsoft.com/office/drawing/2014/main" id="{D772468D-B287-3EEB-A0DA-72384BC4DB2D}"/>
              </a:ext>
            </a:extLst>
          </p:cNvPr>
          <p:cNvSpPr>
            <a:spLocks noGrp="1"/>
          </p:cNvSpPr>
          <p:nvPr>
            <p:ph type="body" sz="quarter" idx="12"/>
          </p:nvPr>
        </p:nvSpPr>
        <p:spPr>
          <a:xfrm>
            <a:off x="641349" y="5192915"/>
            <a:ext cx="4761557" cy="221605"/>
          </a:xfrm>
          <a:prstGeom prst="rect">
            <a:avLst/>
          </a:prstGeom>
        </p:spPr>
        <p:txBody>
          <a:bodyPr lIns="0" tIns="0" rIns="0" bIns="0" anchor="t"/>
          <a:lstStyle/>
          <a:p>
            <a:r>
              <a:rPr lang="en-US" b="1" dirty="0">
                <a:solidFill>
                  <a:schemeClr val="accent1"/>
                </a:solidFill>
                <a:latin typeface="Source Sans Pro"/>
                <a:ea typeface="Source Sans Pro"/>
              </a:rPr>
              <a:t>Sept. 23, 2026</a:t>
            </a:r>
            <a:endParaRPr lang="en-US" sz="1600" b="1" dirty="0">
              <a:solidFill>
                <a:schemeClr val="accent1"/>
              </a:solidFill>
              <a:latin typeface="Source Sans Pro"/>
              <a:ea typeface="Source Sans Pro"/>
            </a:endParaRPr>
          </a:p>
        </p:txBody>
      </p:sp>
    </p:spTree>
    <p:extLst>
      <p:ext uri="{BB962C8B-B14F-4D97-AF65-F5344CB8AC3E}">
        <p14:creationId xmlns:p14="http://schemas.microsoft.com/office/powerpoint/2010/main" val="3635965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6BACC-B5D8-BB77-8190-D831DBC9C1BA}"/>
              </a:ext>
            </a:extLst>
          </p:cNvPr>
          <p:cNvSpPr>
            <a:spLocks noGrp="1"/>
          </p:cNvSpPr>
          <p:nvPr>
            <p:ph type="ctrTitle"/>
          </p:nvPr>
        </p:nvSpPr>
        <p:spPr>
          <a:xfrm>
            <a:off x="577579" y="445129"/>
            <a:ext cx="10706102" cy="1057656"/>
          </a:xfrm>
        </p:spPr>
        <p:txBody>
          <a:bodyPr/>
          <a:lstStyle/>
          <a:p>
            <a:r>
              <a:rPr lang="en-US" dirty="0"/>
              <a:t>Access supporting materials</a:t>
            </a:r>
          </a:p>
        </p:txBody>
      </p:sp>
      <p:cxnSp>
        <p:nvCxnSpPr>
          <p:cNvPr id="4" name="Straight Connector 3">
            <a:extLst>
              <a:ext uri="{FF2B5EF4-FFF2-40B4-BE49-F238E27FC236}">
                <a16:creationId xmlns:a16="http://schemas.microsoft.com/office/drawing/2014/main" id="{9B13B32C-7ABD-B1A9-949C-F7ADB5BA4803}"/>
              </a:ext>
              <a:ext uri="{C183D7F6-B498-43B3-948B-1728B52AA6E4}">
                <adec:decorative xmlns:adec="http://schemas.microsoft.com/office/drawing/2017/decorative" val="1"/>
              </a:ext>
            </a:extLst>
          </p:cNvPr>
          <p:cNvCxnSpPr>
            <a:cxnSpLocks/>
          </p:cNvCxnSpPr>
          <p:nvPr/>
        </p:nvCxnSpPr>
        <p:spPr>
          <a:xfrm>
            <a:off x="450874" y="1655676"/>
            <a:ext cx="11290251" cy="0"/>
          </a:xfrm>
          <a:prstGeom prst="line">
            <a:avLst/>
          </a:prstGeom>
          <a:ln w="28575">
            <a:solidFill>
              <a:schemeClr val="tx2"/>
            </a:solidFill>
          </a:ln>
        </p:spPr>
        <p:style>
          <a:lnRef idx="2">
            <a:schemeClr val="accent6"/>
          </a:lnRef>
          <a:fillRef idx="0">
            <a:schemeClr val="accent6"/>
          </a:fillRef>
          <a:effectRef idx="1">
            <a:schemeClr val="accent6"/>
          </a:effectRef>
          <a:fontRef idx="minor">
            <a:schemeClr val="tx1"/>
          </a:fontRef>
        </p:style>
      </p:cxnSp>
      <p:sp>
        <p:nvSpPr>
          <p:cNvPr id="3" name="Text Placeholder 2">
            <a:extLst>
              <a:ext uri="{FF2B5EF4-FFF2-40B4-BE49-F238E27FC236}">
                <a16:creationId xmlns:a16="http://schemas.microsoft.com/office/drawing/2014/main" id="{EEF35A95-6D02-7FA5-03CD-43D76A0A21F4}"/>
              </a:ext>
            </a:extLst>
          </p:cNvPr>
          <p:cNvSpPr>
            <a:spLocks noGrp="1"/>
          </p:cNvSpPr>
          <p:nvPr>
            <p:ph type="body" sz="quarter" idx="10"/>
          </p:nvPr>
        </p:nvSpPr>
        <p:spPr/>
        <p:txBody>
          <a:bodyPr/>
          <a:lstStyle/>
          <a:p>
            <a:endParaRPr lang="en-US" dirty="0"/>
          </a:p>
          <a:p>
            <a:endParaRPr lang="en-US" dirty="0"/>
          </a:p>
          <a:p>
            <a:pPr fontAlgn="base">
              <a:lnSpc>
                <a:spcPts val="2184"/>
              </a:lnSpc>
            </a:pPr>
            <a:r>
              <a:rPr lang="en-US" sz="2800" dirty="0">
                <a:solidFill>
                  <a:srgbClr val="000000"/>
                </a:solidFill>
              </a:rPr>
              <a:t>Session materials</a:t>
            </a:r>
            <a:r>
              <a:rPr lang="en-US" sz="2800" b="0" i="0" u="none" strike="noStrike" dirty="0">
                <a:solidFill>
                  <a:srgbClr val="000000"/>
                </a:solidFill>
                <a:effectLst/>
                <a:latin typeface="Source Sans Pro" panose="020B0503030403020204" pitchFamily="34" charset="0"/>
              </a:rPr>
              <a:t>: </a:t>
            </a:r>
            <a:r>
              <a:rPr lang="en-US" sz="2800" dirty="0">
                <a:solidFill>
                  <a:srgbClr val="000000"/>
                </a:solidFill>
                <a:hlinkClick r:id="rId2"/>
              </a:rPr>
              <a:t>teaching.uoregon.edu/</a:t>
            </a:r>
            <a:r>
              <a:rPr lang="en-US" sz="2800" dirty="0" err="1">
                <a:solidFill>
                  <a:srgbClr val="000000"/>
                </a:solidFill>
                <a:hlinkClick r:id="rId2"/>
              </a:rPr>
              <a:t>ge</a:t>
            </a:r>
            <a:r>
              <a:rPr lang="en-US" sz="2800" dirty="0">
                <a:solidFill>
                  <a:srgbClr val="000000"/>
                </a:solidFill>
                <a:hlinkClick r:id="rId2"/>
              </a:rPr>
              <a:t>-day-teaching-resources</a:t>
            </a:r>
            <a:r>
              <a:rPr lang="en-US" sz="2800" b="0" i="0" dirty="0">
                <a:effectLst/>
                <a:latin typeface="Source Sans Pro" panose="020B0503030403020204" pitchFamily="34" charset="0"/>
              </a:rPr>
              <a:t>​</a:t>
            </a:r>
            <a:endParaRPr lang="en-US" sz="2800" b="0" i="0" dirty="0">
              <a:effectLst/>
            </a:endParaRPr>
          </a:p>
          <a:p>
            <a:pPr algn="l" rtl="0" fontAlgn="base">
              <a:lnSpc>
                <a:spcPts val="2496"/>
              </a:lnSpc>
              <a:buNone/>
            </a:pPr>
            <a:r>
              <a:rPr lang="en-US" sz="2800" b="0" i="0" dirty="0">
                <a:effectLst/>
                <a:latin typeface="Source Sans Pro" panose="020B0503030403020204" pitchFamily="34" charset="0"/>
              </a:rPr>
              <a:t>​</a:t>
            </a:r>
            <a:endParaRPr lang="en-US" sz="2800" b="0" i="0" dirty="0">
              <a:effectLst/>
            </a:endParaRPr>
          </a:p>
          <a:p>
            <a:pPr algn="l" rtl="0" fontAlgn="base">
              <a:lnSpc>
                <a:spcPts val="2184"/>
              </a:lnSpc>
            </a:pPr>
            <a:r>
              <a:rPr lang="en-US" sz="2800" b="0" i="0" u="none" strike="noStrike" dirty="0">
                <a:solidFill>
                  <a:srgbClr val="000000"/>
                </a:solidFill>
                <a:effectLst/>
                <a:latin typeface="Source Sans Pro" panose="020B0503030403020204" pitchFamily="34" charset="0"/>
              </a:rPr>
              <a:t>Course Builder: </a:t>
            </a:r>
            <a:r>
              <a:rPr lang="en-US" sz="2800" b="0" i="0" u="none" strike="noStrike" dirty="0">
                <a:solidFill>
                  <a:srgbClr val="000000"/>
                </a:solidFill>
                <a:effectLst/>
                <a:latin typeface="Source Sans Pro" panose="020B0503030403020204" pitchFamily="34" charset="0"/>
                <a:hlinkClick r:id="rId3"/>
              </a:rPr>
              <a:t>teaching.uoregon.edu/course-builder</a:t>
            </a:r>
            <a:r>
              <a:rPr lang="en-US" sz="2800" b="0" i="0" dirty="0">
                <a:effectLst/>
                <a:latin typeface="Source Sans Pro" panose="020B0503030403020204" pitchFamily="34" charset="0"/>
              </a:rPr>
              <a:t>​</a:t>
            </a:r>
            <a:endParaRPr lang="en-US" sz="2800" b="0" i="0" dirty="0">
              <a:effectLst/>
            </a:endParaRPr>
          </a:p>
        </p:txBody>
      </p:sp>
    </p:spTree>
    <p:extLst>
      <p:ext uri="{BB962C8B-B14F-4D97-AF65-F5344CB8AC3E}">
        <p14:creationId xmlns:p14="http://schemas.microsoft.com/office/powerpoint/2010/main" val="1606208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3D8BE-DA64-48DB-AADD-C78B452A2F9C}"/>
              </a:ext>
            </a:extLst>
          </p:cNvPr>
          <p:cNvSpPr>
            <a:spLocks noGrp="1"/>
          </p:cNvSpPr>
          <p:nvPr>
            <p:ph type="title"/>
          </p:nvPr>
        </p:nvSpPr>
        <p:spPr>
          <a:xfrm>
            <a:off x="516084" y="310111"/>
            <a:ext cx="3608182" cy="2796957"/>
          </a:xfrm>
        </p:spPr>
        <p:txBody>
          <a:bodyPr anchor="ctr">
            <a:normAutofit/>
          </a:bodyPr>
          <a:lstStyle/>
          <a:p>
            <a:r>
              <a:rPr lang="en-US" sz="5400" b="1">
                <a:solidFill>
                  <a:schemeClr val="tx2"/>
                </a:solidFill>
                <a:latin typeface="Source Sans Pro" panose="020B0503030403020204" pitchFamily="34" charset="0"/>
                <a:ea typeface="Source Sans Pro" panose="020B0503030403020204" pitchFamily="34" charset="0"/>
              </a:rPr>
              <a:t>Teaching as the Lead Instructor</a:t>
            </a:r>
          </a:p>
        </p:txBody>
      </p:sp>
      <p:graphicFrame>
        <p:nvGraphicFramePr>
          <p:cNvPr id="5" name="Content Placeholder 2" descr="Question prompts: What's different about being the sole instructor? What are you excited, concerned about?">
            <a:extLst>
              <a:ext uri="{FF2B5EF4-FFF2-40B4-BE49-F238E27FC236}">
                <a16:creationId xmlns:a16="http://schemas.microsoft.com/office/drawing/2014/main" id="{D5BE8A7A-11A8-E15E-DC03-6B4E9DB4DB19}"/>
              </a:ext>
            </a:extLst>
          </p:cNvPr>
          <p:cNvGraphicFramePr>
            <a:graphicFrameLocks noGrp="1"/>
          </p:cNvGraphicFramePr>
          <p:nvPr>
            <p:ph idx="1"/>
            <p:extLst>
              <p:ext uri="{D42A27DB-BD31-4B8C-83A1-F6EECF244321}">
                <p14:modId xmlns:p14="http://schemas.microsoft.com/office/powerpoint/2010/main" val="2892049971"/>
              </p:ext>
            </p:extLst>
          </p:nvPr>
        </p:nvGraphicFramePr>
        <p:xfrm>
          <a:off x="4648018" y="1209040"/>
          <a:ext cx="6900512" cy="3789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B43027DA-D707-4627-EE73-651293923F27}"/>
              </a:ext>
            </a:extLst>
          </p:cNvPr>
          <p:cNvSpPr txBox="1"/>
          <p:nvPr/>
        </p:nvSpPr>
        <p:spPr>
          <a:xfrm>
            <a:off x="1715459" y="4255896"/>
            <a:ext cx="2441694" cy="1200329"/>
          </a:xfrm>
          <a:prstGeom prst="rect">
            <a:avLst/>
          </a:prstGeom>
          <a:noFill/>
        </p:spPr>
        <p:txBody>
          <a:bodyPr wrap="square" rtlCol="0">
            <a:spAutoFit/>
          </a:bodyPr>
          <a:lstStyle/>
          <a:p>
            <a:r>
              <a:rPr lang="en-US" sz="2400" dirty="0">
                <a:latin typeface="Source Sans Pro" panose="020B0503030403020204" pitchFamily="34" charset="0"/>
              </a:rPr>
              <a:t>Find a partner.</a:t>
            </a:r>
          </a:p>
          <a:p>
            <a:r>
              <a:rPr lang="en-US" sz="2400" dirty="0">
                <a:latin typeface="Source Sans Pro" panose="020B0503030403020204" pitchFamily="34" charset="0"/>
              </a:rPr>
              <a:t>One be prepared to report out.</a:t>
            </a:r>
          </a:p>
        </p:txBody>
      </p:sp>
      <p:sp>
        <p:nvSpPr>
          <p:cNvPr id="9" name="Oval 8">
            <a:extLst>
              <a:ext uri="{FF2B5EF4-FFF2-40B4-BE49-F238E27FC236}">
                <a16:creationId xmlns:a16="http://schemas.microsoft.com/office/drawing/2014/main" id="{16FA2114-A60B-46AA-A18E-9B787AAF14B2}"/>
              </a:ext>
              <a:ext uri="{C183D7F6-B498-43B3-948B-1728B52AA6E4}">
                <adec:decorative xmlns:adec="http://schemas.microsoft.com/office/drawing/2017/decorative" val="0"/>
              </a:ext>
            </a:extLst>
          </p:cNvPr>
          <p:cNvSpPr/>
          <p:nvPr/>
        </p:nvSpPr>
        <p:spPr>
          <a:xfrm>
            <a:off x="564005" y="4282857"/>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a typeface="Calibri"/>
                <a:cs typeface="Calibri"/>
              </a:rPr>
              <a:t>3 min</a:t>
            </a:r>
            <a:endParaRPr lang="en-US" dirty="0">
              <a:solidFill>
                <a:schemeClr val="tx1"/>
              </a:solidFill>
            </a:endParaRPr>
          </a:p>
        </p:txBody>
      </p:sp>
      <p:pic>
        <p:nvPicPr>
          <p:cNvPr id="11" name="Picture 10" descr="Teaching Toolbox icon">
            <a:extLst>
              <a:ext uri="{FF2B5EF4-FFF2-40B4-BE49-F238E27FC236}">
                <a16:creationId xmlns:a16="http://schemas.microsoft.com/office/drawing/2014/main" id="{C9ABCE6C-38DC-18DC-874F-9E43758D7CF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39841" y="5390440"/>
            <a:ext cx="1367991" cy="1367991"/>
          </a:xfrm>
          <a:prstGeom prst="rect">
            <a:avLst/>
          </a:prstGeom>
        </p:spPr>
      </p:pic>
      <p:sp>
        <p:nvSpPr>
          <p:cNvPr id="12" name="TextBox 11">
            <a:extLst>
              <a:ext uri="{FF2B5EF4-FFF2-40B4-BE49-F238E27FC236}">
                <a16:creationId xmlns:a16="http://schemas.microsoft.com/office/drawing/2014/main" id="{71522150-0FE2-0E31-E02A-6A4C555A8E4C}"/>
              </a:ext>
            </a:extLst>
          </p:cNvPr>
          <p:cNvSpPr txBox="1"/>
          <p:nvPr/>
        </p:nvSpPr>
        <p:spPr>
          <a:xfrm>
            <a:off x="10534569" y="5853797"/>
            <a:ext cx="1500543" cy="369332"/>
          </a:xfrm>
          <a:prstGeom prst="rect">
            <a:avLst/>
          </a:prstGeom>
          <a:noFill/>
        </p:spPr>
        <p:txBody>
          <a:bodyPr wrap="square" rtlCol="0">
            <a:spAutoFit/>
          </a:bodyPr>
          <a:lstStyle/>
          <a:p>
            <a:r>
              <a:rPr lang="en-US" dirty="0">
                <a:latin typeface="Source Sans Pro" panose="020B0503030403020204" pitchFamily="34" charset="0"/>
                <a:ea typeface="Source Sans Pro" panose="020B0503030403020204" pitchFamily="34" charset="0"/>
              </a:rPr>
              <a:t>Icebreaker</a:t>
            </a:r>
          </a:p>
        </p:txBody>
      </p:sp>
      <p:sp>
        <p:nvSpPr>
          <p:cNvPr id="4" name="TextBox 3">
            <a:extLst>
              <a:ext uri="{FF2B5EF4-FFF2-40B4-BE49-F238E27FC236}">
                <a16:creationId xmlns:a16="http://schemas.microsoft.com/office/drawing/2014/main" id="{61B24F27-2231-9C47-CBA2-D188FB766516}"/>
              </a:ext>
            </a:extLst>
          </p:cNvPr>
          <p:cNvSpPr txBox="1"/>
          <p:nvPr/>
        </p:nvSpPr>
        <p:spPr>
          <a:xfrm>
            <a:off x="6174240" y="5233461"/>
            <a:ext cx="1638321" cy="830997"/>
          </a:xfrm>
          <a:prstGeom prst="rect">
            <a:avLst/>
          </a:prstGeom>
          <a:noFill/>
        </p:spPr>
        <p:txBody>
          <a:bodyPr wrap="square" rtlCol="0">
            <a:spAutoFit/>
          </a:bodyPr>
          <a:lstStyle/>
          <a:p>
            <a:pPr algn="ctr"/>
            <a:r>
              <a:rPr lang="en-US" sz="2400" dirty="0">
                <a:latin typeface="Source Sans Pro" panose="020B0503030403020204" pitchFamily="34" charset="0"/>
                <a:ea typeface="Source Sans Pro" panose="020B0503030403020204" pitchFamily="34" charset="0"/>
              </a:rPr>
              <a:t>Teaching Toolbox</a:t>
            </a:r>
          </a:p>
        </p:txBody>
      </p:sp>
      <p:cxnSp>
        <p:nvCxnSpPr>
          <p:cNvPr id="6" name="Straight Arrow Connector 5">
            <a:extLst>
              <a:ext uri="{FF2B5EF4-FFF2-40B4-BE49-F238E27FC236}">
                <a16:creationId xmlns:a16="http://schemas.microsoft.com/office/drawing/2014/main" id="{963D7688-738A-AE6A-E797-2D3A0A838D16}"/>
              </a:ext>
              <a:ext uri="{C183D7F6-B498-43B3-948B-1728B52AA6E4}">
                <adec:decorative xmlns:adec="http://schemas.microsoft.com/office/drawing/2017/decorative" val="1"/>
              </a:ext>
            </a:extLst>
          </p:cNvPr>
          <p:cNvCxnSpPr>
            <a:cxnSpLocks/>
          </p:cNvCxnSpPr>
          <p:nvPr/>
        </p:nvCxnSpPr>
        <p:spPr>
          <a:xfrm>
            <a:off x="7832881" y="5648960"/>
            <a:ext cx="1514319" cy="41549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0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8822"/>
            <a:ext cx="10972800" cy="1143000"/>
          </a:xfrm>
        </p:spPr>
        <p:txBody>
          <a:bodyPr/>
          <a:lstStyle/>
          <a:p>
            <a:r>
              <a:rPr lang="en-US" b="1">
                <a:solidFill>
                  <a:schemeClr val="tx2"/>
                </a:solidFill>
                <a:latin typeface="Source Sans Pro" panose="020B0503030403020204" pitchFamily="34" charset="0"/>
                <a:ea typeface="Source Sans Pro" panose="020B0503030403020204" pitchFamily="34" charset="0"/>
              </a:rPr>
              <a:t>Our learning objectives for today: practical</a:t>
            </a:r>
          </a:p>
        </p:txBody>
      </p:sp>
      <p:cxnSp>
        <p:nvCxnSpPr>
          <p:cNvPr id="6" name="Straight Connector 5">
            <a:extLst>
              <a:ext uri="{FF2B5EF4-FFF2-40B4-BE49-F238E27FC236}">
                <a16:creationId xmlns:a16="http://schemas.microsoft.com/office/drawing/2014/main" id="{E93AAFDD-8612-41B0-BB50-E3F7633EF73C}"/>
              </a:ext>
              <a:ext uri="{C183D7F6-B498-43B3-948B-1728B52AA6E4}">
                <adec:decorative xmlns:adec="http://schemas.microsoft.com/office/drawing/2017/decorative" val="1"/>
              </a:ext>
            </a:extLst>
          </p:cNvPr>
          <p:cNvCxnSpPr>
            <a:cxnSpLocks/>
          </p:cNvCxnSpPr>
          <p:nvPr/>
        </p:nvCxnSpPr>
        <p:spPr>
          <a:xfrm>
            <a:off x="450874" y="1085612"/>
            <a:ext cx="11290251" cy="0"/>
          </a:xfrm>
          <a:prstGeom prst="line">
            <a:avLst/>
          </a:prstGeom>
          <a:ln w="28575">
            <a:solidFill>
              <a:schemeClr val="tx2"/>
            </a:solidFill>
          </a:ln>
        </p:spPr>
        <p:style>
          <a:lnRef idx="2">
            <a:schemeClr val="accent6"/>
          </a:lnRef>
          <a:fillRef idx="0">
            <a:schemeClr val="accent6"/>
          </a:fillRef>
          <a:effectRef idx="1">
            <a:schemeClr val="accent6"/>
          </a:effectRef>
          <a:fontRef idx="minor">
            <a:schemeClr val="tx1"/>
          </a:fontRef>
        </p:style>
      </p:cxnSp>
      <p:sp>
        <p:nvSpPr>
          <p:cNvPr id="3" name="Content Placeholder 2"/>
          <p:cNvSpPr>
            <a:spLocks noGrp="1"/>
          </p:cNvSpPr>
          <p:nvPr>
            <p:ph idx="1"/>
          </p:nvPr>
        </p:nvSpPr>
        <p:spPr>
          <a:xfrm>
            <a:off x="609600" y="1421822"/>
            <a:ext cx="10344183" cy="4949792"/>
          </a:xfrm>
        </p:spPr>
        <p:txBody>
          <a:bodyPr>
            <a:normAutofit/>
          </a:bodyPr>
          <a:lstStyle/>
          <a:p>
            <a:pPr marL="0" indent="0">
              <a:spcBef>
                <a:spcPts val="0"/>
              </a:spcBef>
              <a:buNone/>
            </a:pPr>
            <a:r>
              <a:rPr lang="en-US" sz="2800" b="1" dirty="0">
                <a:effectLst/>
                <a:latin typeface="Source Sans Pro" panose="020B0503030403020204" pitchFamily="34" charset="0"/>
                <a:ea typeface="Source Sans Pro" panose="020B0503030403020204" pitchFamily="34" charset="0"/>
                <a:cs typeface="Times New Roman" panose="02020603050405020304" pitchFamily="18" charset="0"/>
              </a:rPr>
              <a:t>By the end of the workshop, </a:t>
            </a:r>
            <a:r>
              <a:rPr lang="en-US" b="1" dirty="0">
                <a:latin typeface="Source Sans Pro" panose="020B0503030403020204" pitchFamily="34" charset="0"/>
                <a:ea typeface="Source Sans Pro" panose="020B0503030403020204" pitchFamily="34" charset="0"/>
                <a:cs typeface="Times New Roman" panose="02020603050405020304" pitchFamily="18" charset="0"/>
              </a:rPr>
              <a:t>I hope you’ll feel confident</a:t>
            </a:r>
            <a:r>
              <a:rPr lang="en-US" sz="2800" b="1" dirty="0">
                <a:effectLst/>
                <a:latin typeface="Source Sans Pro" panose="020B0503030403020204" pitchFamily="34" charset="0"/>
                <a:ea typeface="Source Sans Pro" panose="020B0503030403020204" pitchFamily="34" charset="0"/>
                <a:cs typeface="Times New Roman" panose="02020603050405020304" pitchFamily="18" charset="0"/>
              </a:rPr>
              <a:t>:</a:t>
            </a:r>
          </a:p>
          <a:p>
            <a:pPr marL="0" indent="0">
              <a:spcBef>
                <a:spcPts val="0"/>
              </a:spcBef>
              <a:buNone/>
            </a:pPr>
            <a:endParaRPr lang="en-US" sz="2800" b="1" dirty="0">
              <a:effectLst/>
              <a:latin typeface="Source Sans Pro" panose="020B0503030403020204" pitchFamily="34" charset="0"/>
              <a:ea typeface="Source Sans Pro" panose="020B0503030403020204" pitchFamily="34" charset="0"/>
              <a:cs typeface="Times New Roman" panose="02020603050405020304" pitchFamily="18" charset="0"/>
            </a:endParaRPr>
          </a:p>
          <a:p>
            <a:pPr>
              <a:spcBef>
                <a:spcPts val="0"/>
              </a:spcBef>
              <a:spcAft>
                <a:spcPts val="600"/>
              </a:spcAft>
            </a:pPr>
            <a:r>
              <a:rPr lang="en-US" sz="2400" dirty="0">
                <a:effectLst/>
                <a:latin typeface="Source Sans Pro" panose="020B0503030403020204" pitchFamily="34" charset="0"/>
                <a:ea typeface="Source Sans Pro" panose="020B0503030403020204" pitchFamily="34" charset="0"/>
                <a:cs typeface="Times New Roman" panose="02020603050405020304" pitchFamily="18" charset="0"/>
              </a:rPr>
              <a:t>Developing lesson plans that align with course objectives and engage students.</a:t>
            </a:r>
          </a:p>
          <a:p>
            <a:pPr>
              <a:spcBef>
                <a:spcPts val="0"/>
              </a:spcBef>
              <a:spcAft>
                <a:spcPts val="600"/>
              </a:spcAft>
            </a:pPr>
            <a:r>
              <a:rPr lang="en-US" sz="2400" dirty="0">
                <a:effectLst/>
                <a:latin typeface="Source Sans Pro" panose="020B0503030403020204" pitchFamily="34" charset="0"/>
                <a:ea typeface="Source Sans Pro" panose="020B0503030403020204" pitchFamily="34" charset="0"/>
                <a:cs typeface="Times New Roman" panose="02020603050405020304" pitchFamily="18" charset="0"/>
              </a:rPr>
              <a:t>Implementing active learning strategies in your teaching.</a:t>
            </a:r>
          </a:p>
          <a:p>
            <a:pPr>
              <a:spcBef>
                <a:spcPts val="0"/>
              </a:spcBef>
              <a:spcAft>
                <a:spcPts val="600"/>
              </a:spcAft>
            </a:pPr>
            <a:r>
              <a:rPr lang="en-US" sz="2400" dirty="0">
                <a:effectLst/>
                <a:latin typeface="Source Sans Pro" panose="020B0503030403020204" pitchFamily="34" charset="0"/>
                <a:ea typeface="Source Sans Pro" panose="020B0503030403020204" pitchFamily="34" charset="0"/>
                <a:cs typeface="Times New Roman" panose="02020603050405020304" pitchFamily="18" charset="0"/>
              </a:rPr>
              <a:t>Assessing student performance and providing constructive feedback.</a:t>
            </a:r>
          </a:p>
          <a:p>
            <a:pPr>
              <a:spcBef>
                <a:spcPts val="0"/>
              </a:spcBef>
              <a:spcAft>
                <a:spcPts val="600"/>
              </a:spcAft>
            </a:pPr>
            <a:r>
              <a:rPr lang="en-US" sz="2400" dirty="0">
                <a:latin typeface="Source Sans Pro" panose="020B0503030403020204" pitchFamily="34" charset="0"/>
                <a:ea typeface="Source Sans Pro" panose="020B0503030403020204" pitchFamily="34" charset="0"/>
                <a:cs typeface="Times New Roman" panose="02020603050405020304" pitchFamily="18" charset="0"/>
              </a:rPr>
              <a:t>Implementing strategies to create a welcoming classroom.</a:t>
            </a:r>
          </a:p>
          <a:p>
            <a:pPr>
              <a:spcBef>
                <a:spcPts val="0"/>
              </a:spcBef>
              <a:spcAft>
                <a:spcPts val="600"/>
              </a:spcAft>
            </a:pPr>
            <a:r>
              <a:rPr lang="en-US" sz="2400" dirty="0">
                <a:effectLst/>
                <a:latin typeface="Source Sans Pro" panose="020B0503030403020204" pitchFamily="34" charset="0"/>
                <a:ea typeface="Source Sans Pro" panose="020B0503030403020204" pitchFamily="34" charset="0"/>
                <a:cs typeface="Times New Roman" panose="02020603050405020304" pitchFamily="18" charset="0"/>
              </a:rPr>
              <a:t>Identifying the key components of an effective course syllabus.</a:t>
            </a:r>
          </a:p>
        </p:txBody>
      </p:sp>
    </p:spTree>
    <p:extLst>
      <p:ext uri="{BB962C8B-B14F-4D97-AF65-F5344CB8AC3E}">
        <p14:creationId xmlns:p14="http://schemas.microsoft.com/office/powerpoint/2010/main" val="712954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EBAD-12E8-2EE9-C625-A423E7EE4913}"/>
              </a:ext>
            </a:extLst>
          </p:cNvPr>
          <p:cNvSpPr>
            <a:spLocks noGrp="1"/>
          </p:cNvSpPr>
          <p:nvPr>
            <p:ph type="title"/>
          </p:nvPr>
        </p:nvSpPr>
        <p:spPr>
          <a:xfrm>
            <a:off x="723900" y="2038432"/>
            <a:ext cx="7837431" cy="2281187"/>
          </a:xfrm>
        </p:spPr>
        <p:txBody>
          <a:bodyPr/>
          <a:lstStyle/>
          <a:p>
            <a:r>
              <a:rPr lang="en-US">
                <a:latin typeface="Source Sans Pro Black"/>
                <a:ea typeface="Source Sans Pro Black"/>
              </a:rPr>
              <a:t>Designing a course: Principles and practices</a:t>
            </a:r>
            <a:endParaRPr lang="en-US">
              <a:ea typeface="Source Sans Pro Black"/>
            </a:endParaRPr>
          </a:p>
        </p:txBody>
      </p:sp>
    </p:spTree>
    <p:extLst>
      <p:ext uri="{BB962C8B-B14F-4D97-AF65-F5344CB8AC3E}">
        <p14:creationId xmlns:p14="http://schemas.microsoft.com/office/powerpoint/2010/main" val="2640306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F9647712-EB1F-4CED-BAAA-6C58BCCF7D25}"/>
              </a:ex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2" b="-1"/>
          <a:stretch/>
        </p:blipFill>
        <p:spPr bwMode="auto">
          <a:xfrm>
            <a:off x="2" y="-2"/>
            <a:ext cx="5441859" cy="5654940"/>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E78E95-3281-4BF0-A540-37C6991C198E}"/>
              </a:ext>
            </a:extLst>
          </p:cNvPr>
          <p:cNvSpPr>
            <a:spLocks noGrp="1"/>
          </p:cNvSpPr>
          <p:nvPr>
            <p:ph type="title"/>
          </p:nvPr>
        </p:nvSpPr>
        <p:spPr>
          <a:xfrm>
            <a:off x="609600" y="-1143000"/>
            <a:ext cx="10972800" cy="1143000"/>
          </a:xfrm>
        </p:spPr>
        <p:txBody>
          <a:bodyPr vert="horz" lIns="91440" tIns="45720" rIns="91440" bIns="45720" rtlCol="0" anchor="b">
            <a:normAutofit/>
          </a:bodyPr>
          <a:lstStyle/>
          <a:p>
            <a:r>
              <a:rPr lang="en-US"/>
              <a:t>Students must be engaged in their learning</a:t>
            </a:r>
          </a:p>
        </p:txBody>
      </p:sp>
      <p:sp>
        <p:nvSpPr>
          <p:cNvPr id="11" name="Content Placeholder 2">
            <a:extLst>
              <a:ext uri="{FF2B5EF4-FFF2-40B4-BE49-F238E27FC236}">
                <a16:creationId xmlns:a16="http://schemas.microsoft.com/office/drawing/2014/main" id="{DF417859-B070-4D1B-BB72-701BE8825532}"/>
              </a:ext>
            </a:extLst>
          </p:cNvPr>
          <p:cNvSpPr>
            <a:spLocks noGrp="1"/>
          </p:cNvSpPr>
          <p:nvPr>
            <p:ph idx="1"/>
          </p:nvPr>
        </p:nvSpPr>
        <p:spPr>
          <a:xfrm>
            <a:off x="5905500" y="1155700"/>
            <a:ext cx="5956299" cy="4042038"/>
          </a:xfrm>
        </p:spPr>
        <p:txBody>
          <a:bodyPr anchor="t">
            <a:normAutofit/>
          </a:bodyPr>
          <a:lstStyle/>
          <a:p>
            <a:pPr marL="0" indent="0">
              <a:buNone/>
            </a:pPr>
            <a:r>
              <a:rPr lang="en-US" sz="2400"/>
              <a:t>“Learning is not a spectator sport. Students do not learn much just by sitting in classes listening to teachers, memorizing prepackaged assignments, and spitting out answers. They must </a:t>
            </a:r>
            <a:r>
              <a:rPr lang="en-US" sz="2400" b="1"/>
              <a:t>talk</a:t>
            </a:r>
            <a:r>
              <a:rPr lang="en-US" sz="2400" b="1">
                <a:solidFill>
                  <a:schemeClr val="tx2"/>
                </a:solidFill>
              </a:rPr>
              <a:t> </a:t>
            </a:r>
            <a:r>
              <a:rPr lang="en-US" sz="2400"/>
              <a:t>about what they are learning, </a:t>
            </a:r>
            <a:r>
              <a:rPr lang="en-US" sz="2400" b="1"/>
              <a:t>write</a:t>
            </a:r>
            <a:r>
              <a:rPr lang="en-US" sz="2400"/>
              <a:t> about it, </a:t>
            </a:r>
            <a:r>
              <a:rPr lang="en-US" sz="2400" b="1"/>
              <a:t>relate</a:t>
            </a:r>
            <a:r>
              <a:rPr lang="en-US" sz="2400"/>
              <a:t> it to past experiences and </a:t>
            </a:r>
            <a:r>
              <a:rPr lang="en-US" sz="2400" b="1"/>
              <a:t>apply</a:t>
            </a:r>
            <a:r>
              <a:rPr lang="en-US" sz="2400"/>
              <a:t> it to their daily lives. </a:t>
            </a:r>
            <a:r>
              <a:rPr lang="en-US" sz="2600" b="1">
                <a:solidFill>
                  <a:schemeClr val="tx2"/>
                </a:solidFill>
              </a:rPr>
              <a:t>They must make what they learn part of themselves</a:t>
            </a:r>
            <a:r>
              <a:rPr lang="en-US" sz="2400"/>
              <a:t>.”</a:t>
            </a:r>
          </a:p>
          <a:p>
            <a:pPr marL="0" indent="0">
              <a:buNone/>
            </a:pPr>
            <a:endParaRPr lang="en-US" sz="1800"/>
          </a:p>
          <a:p>
            <a:pPr marL="0" indent="0">
              <a:buNone/>
            </a:pPr>
            <a:r>
              <a:rPr lang="en-US" sz="1800"/>
              <a:t>- Chickering and </a:t>
            </a:r>
            <a:r>
              <a:rPr lang="en-US" sz="1800" err="1"/>
              <a:t>Gamson</a:t>
            </a:r>
            <a:r>
              <a:rPr lang="en-US" sz="1800"/>
              <a:t>, 1987</a:t>
            </a:r>
          </a:p>
          <a:p>
            <a:pPr marL="0" indent="0">
              <a:buNone/>
            </a:pPr>
            <a:endParaRPr lang="en-US" sz="1800"/>
          </a:p>
        </p:txBody>
      </p:sp>
    </p:spTree>
    <p:extLst>
      <p:ext uri="{BB962C8B-B14F-4D97-AF65-F5344CB8AC3E}">
        <p14:creationId xmlns:p14="http://schemas.microsoft.com/office/powerpoint/2010/main" val="39222367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11516340-E7B6-41D4-8BA2-2CD5A5855152}"/>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7692534" y="1879381"/>
            <a:ext cx="2520038" cy="14000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26D852-05C1-4D92-8DD9-119A4DE818D2}"/>
              </a:ext>
            </a:extLst>
          </p:cNvPr>
          <p:cNvSpPr>
            <a:spLocks noGrp="1"/>
          </p:cNvSpPr>
          <p:nvPr>
            <p:ph type="title"/>
          </p:nvPr>
        </p:nvSpPr>
        <p:spPr>
          <a:xfrm>
            <a:off x="147446" y="69135"/>
            <a:ext cx="5710535" cy="829992"/>
          </a:xfrm>
        </p:spPr>
        <p:txBody>
          <a:bodyPr>
            <a:noAutofit/>
          </a:bodyPr>
          <a:lstStyle/>
          <a:p>
            <a:pPr algn="l"/>
            <a:r>
              <a:rPr lang="en-US" sz="2800" b="1">
                <a:solidFill>
                  <a:schemeClr val="tx2"/>
                </a:solidFill>
                <a:latin typeface="Source Sans Pro" panose="020B0503030403020204" pitchFamily="34" charset="0"/>
                <a:ea typeface="Source Sans Pro" panose="020B0503030403020204" pitchFamily="34" charset="0"/>
              </a:rPr>
              <a:t>What factors shape student engagement?</a:t>
            </a:r>
          </a:p>
        </p:txBody>
      </p:sp>
      <p:sp>
        <p:nvSpPr>
          <p:cNvPr id="2057" name="Hexagon 2056">
            <a:extLst>
              <a:ext uri="{FF2B5EF4-FFF2-40B4-BE49-F238E27FC236}">
                <a16:creationId xmlns:a16="http://schemas.microsoft.com/office/drawing/2014/main" id="{AEE94A6D-F0D4-4E57-AE0E-E8BCAE30A642}"/>
              </a:ext>
              <a:ext uri="{C183D7F6-B498-43B3-948B-1728B52AA6E4}">
                <adec:decorative xmlns:adec="http://schemas.microsoft.com/office/drawing/2017/decorative" val="1"/>
              </a:ext>
            </a:extLst>
          </p:cNvPr>
          <p:cNvSpPr/>
          <p:nvPr/>
        </p:nvSpPr>
        <p:spPr>
          <a:xfrm>
            <a:off x="5573234" y="2608014"/>
            <a:ext cx="1828258" cy="1493314"/>
          </a:xfrm>
          <a:prstGeom prst="hexagon">
            <a:avLst/>
          </a:prstGeom>
          <a:solidFill>
            <a:schemeClr val="accent1"/>
          </a:solidFill>
          <a:ln w="412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5" name="TextBox 2064">
            <a:extLst>
              <a:ext uri="{FF2B5EF4-FFF2-40B4-BE49-F238E27FC236}">
                <a16:creationId xmlns:a16="http://schemas.microsoft.com/office/drawing/2014/main" id="{E1F2B6FB-093F-4035-84D5-91D604D6C69A}"/>
              </a:ext>
            </a:extLst>
          </p:cNvPr>
          <p:cNvSpPr txBox="1"/>
          <p:nvPr/>
        </p:nvSpPr>
        <p:spPr>
          <a:xfrm>
            <a:off x="5589753" y="2894682"/>
            <a:ext cx="1775677" cy="769441"/>
          </a:xfrm>
          <a:prstGeom prst="rect">
            <a:avLst/>
          </a:prstGeom>
          <a:noFill/>
        </p:spPr>
        <p:txBody>
          <a:bodyPr wrap="square" rtlCol="0">
            <a:spAutoFit/>
          </a:bodyPr>
          <a:lstStyle/>
          <a:p>
            <a:pPr algn="ctr"/>
            <a:r>
              <a:rPr lang="en-US" sz="2200" b="1">
                <a:solidFill>
                  <a:schemeClr val="bg1"/>
                </a:solidFill>
              </a:rPr>
              <a:t>Student Engagement</a:t>
            </a:r>
          </a:p>
        </p:txBody>
      </p:sp>
      <p:sp>
        <p:nvSpPr>
          <p:cNvPr id="3" name="TextBox 2">
            <a:extLst>
              <a:ext uri="{FF2B5EF4-FFF2-40B4-BE49-F238E27FC236}">
                <a16:creationId xmlns:a16="http://schemas.microsoft.com/office/drawing/2014/main" id="{FDB82A7B-2ABD-4BA7-8826-2884A919B542}"/>
              </a:ext>
            </a:extLst>
          </p:cNvPr>
          <p:cNvSpPr txBox="1"/>
          <p:nvPr/>
        </p:nvSpPr>
        <p:spPr>
          <a:xfrm>
            <a:off x="5567049" y="1729361"/>
            <a:ext cx="1904177" cy="830997"/>
          </a:xfrm>
          <a:prstGeom prst="rect">
            <a:avLst/>
          </a:prstGeom>
          <a:noFill/>
        </p:spPr>
        <p:txBody>
          <a:bodyPr wrap="square" rtlCol="0">
            <a:spAutoFit/>
          </a:bodyPr>
          <a:lstStyle/>
          <a:p>
            <a:pPr algn="ctr"/>
            <a:r>
              <a:rPr lang="en-US" sz="2400" b="1">
                <a:solidFill>
                  <a:schemeClr val="tx2"/>
                </a:solidFill>
              </a:rPr>
              <a:t>Information &amp; Ideas</a:t>
            </a:r>
          </a:p>
        </p:txBody>
      </p:sp>
      <p:pic>
        <p:nvPicPr>
          <p:cNvPr id="2058" name="Picture 10">
            <a:extLst>
              <a:ext uri="{FF2B5EF4-FFF2-40B4-BE49-F238E27FC236}">
                <a16:creationId xmlns:a16="http://schemas.microsoft.com/office/drawing/2014/main" id="{8F185E1E-0B61-4270-B25A-27C994FAA37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82192" y="-21149"/>
            <a:ext cx="1650098" cy="165009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4AF1F718-748C-4B64-8EBA-319078072474}"/>
              </a:ext>
            </a:extLst>
          </p:cNvPr>
          <p:cNvSpPr txBox="1"/>
          <p:nvPr/>
        </p:nvSpPr>
        <p:spPr>
          <a:xfrm>
            <a:off x="7192738" y="3774432"/>
            <a:ext cx="1775676" cy="461665"/>
          </a:xfrm>
          <a:prstGeom prst="rect">
            <a:avLst/>
          </a:prstGeom>
          <a:noFill/>
        </p:spPr>
        <p:txBody>
          <a:bodyPr wrap="square" rtlCol="0">
            <a:spAutoFit/>
          </a:bodyPr>
          <a:lstStyle/>
          <a:p>
            <a:pPr algn="ctr"/>
            <a:r>
              <a:rPr lang="en-US" sz="2400" b="1">
                <a:solidFill>
                  <a:schemeClr val="tx2"/>
                </a:solidFill>
              </a:rPr>
              <a:t>Experiences</a:t>
            </a:r>
          </a:p>
        </p:txBody>
      </p:sp>
      <p:grpSp>
        <p:nvGrpSpPr>
          <p:cNvPr id="2063" name="Group 2062">
            <a:extLst>
              <a:ext uri="{FF2B5EF4-FFF2-40B4-BE49-F238E27FC236}">
                <a16:creationId xmlns:a16="http://schemas.microsoft.com/office/drawing/2014/main" id="{BACBDD83-6785-4EDE-A914-82996D8D8DBB}"/>
              </a:ext>
              <a:ext uri="{C183D7F6-B498-43B3-948B-1728B52AA6E4}">
                <adec:decorative xmlns:adec="http://schemas.microsoft.com/office/drawing/2017/decorative" val="1"/>
              </a:ext>
            </a:extLst>
          </p:cNvPr>
          <p:cNvGrpSpPr/>
          <p:nvPr/>
        </p:nvGrpSpPr>
        <p:grpSpPr>
          <a:xfrm>
            <a:off x="8731368" y="4005264"/>
            <a:ext cx="2520038" cy="2445750"/>
            <a:chOff x="8884380" y="4165879"/>
            <a:chExt cx="2702060" cy="2702060"/>
          </a:xfrm>
        </p:grpSpPr>
        <p:pic>
          <p:nvPicPr>
            <p:cNvPr id="2054" name="Picture 6" descr="Chat dialogue icon vector illustration | Free SVG">
              <a:extLst>
                <a:ext uri="{FF2B5EF4-FFF2-40B4-BE49-F238E27FC236}">
                  <a16:creationId xmlns:a16="http://schemas.microsoft.com/office/drawing/2014/main" id="{78B9059E-2B20-4D36-93EB-AADAB6F864D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84380" y="4165879"/>
              <a:ext cx="2702060" cy="270206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657D686B-A433-49C4-87E9-4779ED6436D9}"/>
                </a:ext>
              </a:extLst>
            </p:cNvPr>
            <p:cNvSpPr/>
            <p:nvPr/>
          </p:nvSpPr>
          <p:spPr>
            <a:xfrm>
              <a:off x="9342783" y="4577146"/>
              <a:ext cx="1713561" cy="5905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98354A5-585A-46E5-A674-469ECA5D6332}"/>
                </a:ext>
              </a:extLst>
            </p:cNvPr>
            <p:cNvSpPr/>
            <p:nvPr/>
          </p:nvSpPr>
          <p:spPr>
            <a:xfrm>
              <a:off x="9847510" y="4729546"/>
              <a:ext cx="1130456" cy="5905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C4612B8-88D5-4808-8A9A-B1AD386B32E3}"/>
                </a:ext>
              </a:extLst>
            </p:cNvPr>
            <p:cNvSpPr/>
            <p:nvPr/>
          </p:nvSpPr>
          <p:spPr>
            <a:xfrm>
              <a:off x="10482661" y="4801216"/>
              <a:ext cx="152400" cy="5905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descr="Ideas Icons - Download Free Vector Icons | Noun Project">
              <a:extLst>
                <a:ext uri="{FF2B5EF4-FFF2-40B4-BE49-F238E27FC236}">
                  <a16:creationId xmlns:a16="http://schemas.microsoft.com/office/drawing/2014/main" id="{C7B29569-FD74-4598-BECD-41C993C7F46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26758" y="4298890"/>
              <a:ext cx="1335117" cy="133511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and Drawn Lightbulb Icons - Download Free Vector Icons | Noun Project">
              <a:extLst>
                <a:ext uri="{FF2B5EF4-FFF2-40B4-BE49-F238E27FC236}">
                  <a16:creationId xmlns:a16="http://schemas.microsoft.com/office/drawing/2014/main" id="{937B715C-998D-490E-89AD-104FB4A185D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773455" y="4923213"/>
              <a:ext cx="313447" cy="313447"/>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extBox 20">
            <a:extLst>
              <a:ext uri="{FF2B5EF4-FFF2-40B4-BE49-F238E27FC236}">
                <a16:creationId xmlns:a16="http://schemas.microsoft.com/office/drawing/2014/main" id="{22953F1B-309C-43A1-B0E8-6678AA5BC6BA}"/>
              </a:ext>
            </a:extLst>
          </p:cNvPr>
          <p:cNvSpPr txBox="1"/>
          <p:nvPr/>
        </p:nvSpPr>
        <p:spPr>
          <a:xfrm>
            <a:off x="4239935" y="3776230"/>
            <a:ext cx="1514514" cy="461665"/>
          </a:xfrm>
          <a:prstGeom prst="rect">
            <a:avLst/>
          </a:prstGeom>
          <a:noFill/>
        </p:spPr>
        <p:txBody>
          <a:bodyPr wrap="square" rtlCol="0">
            <a:spAutoFit/>
          </a:bodyPr>
          <a:lstStyle/>
          <a:p>
            <a:pPr algn="ctr"/>
            <a:r>
              <a:rPr lang="en-US" sz="2400" b="1">
                <a:solidFill>
                  <a:schemeClr val="tx2"/>
                </a:solidFill>
              </a:rPr>
              <a:t>Reflection</a:t>
            </a:r>
          </a:p>
        </p:txBody>
      </p:sp>
      <p:pic>
        <p:nvPicPr>
          <p:cNvPr id="2060" name="Picture 12">
            <a:extLst>
              <a:ext uri="{FF2B5EF4-FFF2-40B4-BE49-F238E27FC236}">
                <a16:creationId xmlns:a16="http://schemas.microsoft.com/office/drawing/2014/main" id="{63D40C9C-D840-41A9-B353-BD62E33F302C}"/>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109345" y="4318278"/>
            <a:ext cx="2410172" cy="170218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48B4388-1850-48C0-A28A-BA8E74DD297D}"/>
              </a:ext>
            </a:extLst>
          </p:cNvPr>
          <p:cNvSpPr txBox="1"/>
          <p:nvPr/>
        </p:nvSpPr>
        <p:spPr>
          <a:xfrm>
            <a:off x="7024976" y="2742783"/>
            <a:ext cx="1335116" cy="461665"/>
          </a:xfrm>
          <a:prstGeom prst="rect">
            <a:avLst/>
          </a:prstGeom>
          <a:noFill/>
        </p:spPr>
        <p:txBody>
          <a:bodyPr wrap="square" rtlCol="0">
            <a:spAutoFit/>
          </a:bodyPr>
          <a:lstStyle/>
          <a:p>
            <a:pPr algn="ctr"/>
            <a:r>
              <a:rPr lang="en-US" sz="2400" b="1">
                <a:solidFill>
                  <a:schemeClr val="accent6">
                    <a:lumMod val="75000"/>
                  </a:schemeClr>
                </a:solidFill>
              </a:rPr>
              <a:t>Value</a:t>
            </a:r>
          </a:p>
        </p:txBody>
      </p:sp>
      <p:sp>
        <p:nvSpPr>
          <p:cNvPr id="20" name="TextBox 19">
            <a:extLst>
              <a:ext uri="{FF2B5EF4-FFF2-40B4-BE49-F238E27FC236}">
                <a16:creationId xmlns:a16="http://schemas.microsoft.com/office/drawing/2014/main" id="{F2AD8087-2CAE-4BE5-A3CF-93580479934C}"/>
              </a:ext>
            </a:extLst>
          </p:cNvPr>
          <p:cNvSpPr txBox="1"/>
          <p:nvPr/>
        </p:nvSpPr>
        <p:spPr>
          <a:xfrm>
            <a:off x="5607454" y="4274846"/>
            <a:ext cx="1835922" cy="461665"/>
          </a:xfrm>
          <a:prstGeom prst="rect">
            <a:avLst/>
          </a:prstGeom>
          <a:noFill/>
        </p:spPr>
        <p:txBody>
          <a:bodyPr wrap="square" rtlCol="0">
            <a:spAutoFit/>
          </a:bodyPr>
          <a:lstStyle/>
          <a:p>
            <a:pPr algn="ctr"/>
            <a:r>
              <a:rPr lang="en-US" sz="2400" b="1">
                <a:solidFill>
                  <a:schemeClr val="accent6">
                    <a:lumMod val="75000"/>
                  </a:schemeClr>
                </a:solidFill>
              </a:rPr>
              <a:t>Self-Efficacy</a:t>
            </a:r>
          </a:p>
        </p:txBody>
      </p:sp>
      <p:grpSp>
        <p:nvGrpSpPr>
          <p:cNvPr id="14" name="Group 13">
            <a:extLst>
              <a:ext uri="{FF2B5EF4-FFF2-40B4-BE49-F238E27FC236}">
                <a16:creationId xmlns:a16="http://schemas.microsoft.com/office/drawing/2014/main" id="{CEB7D503-3C70-49EE-ACC7-DCE35C681DDA}"/>
              </a:ext>
              <a:ext uri="{C183D7F6-B498-43B3-948B-1728B52AA6E4}">
                <adec:decorative xmlns:adec="http://schemas.microsoft.com/office/drawing/2017/decorative" val="1"/>
              </a:ext>
            </a:extLst>
          </p:cNvPr>
          <p:cNvGrpSpPr/>
          <p:nvPr/>
        </p:nvGrpSpPr>
        <p:grpSpPr>
          <a:xfrm>
            <a:off x="5549455" y="4829320"/>
            <a:ext cx="1776737" cy="1905000"/>
            <a:chOff x="5156601" y="4872432"/>
            <a:chExt cx="1905000" cy="1905000"/>
          </a:xfrm>
        </p:grpSpPr>
        <p:pic>
          <p:nvPicPr>
            <p:cNvPr id="2056" name="Picture 8" descr="Ideas Icons - Download Free Vector Icons | Noun Project">
              <a:extLst>
                <a:ext uri="{FF2B5EF4-FFF2-40B4-BE49-F238E27FC236}">
                  <a16:creationId xmlns:a16="http://schemas.microsoft.com/office/drawing/2014/main" id="{F9BBC998-4345-451D-8D04-F3A4CA05A65B}"/>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156601" y="4872432"/>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CE583E38-D9EA-4C7A-82FB-07711A4FE826}"/>
                </a:ext>
              </a:extLst>
            </p:cNvPr>
            <p:cNvSpPr/>
            <p:nvPr/>
          </p:nvSpPr>
          <p:spPr>
            <a:xfrm>
              <a:off x="6203016" y="5625548"/>
              <a:ext cx="237541" cy="4572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0CE86C4F-4224-42C0-83AF-B4C90FCEE0B7}"/>
              </a:ext>
            </a:extLst>
          </p:cNvPr>
          <p:cNvSpPr txBox="1"/>
          <p:nvPr/>
        </p:nvSpPr>
        <p:spPr>
          <a:xfrm>
            <a:off x="3923030" y="2738894"/>
            <a:ext cx="1828257" cy="461665"/>
          </a:xfrm>
          <a:prstGeom prst="rect">
            <a:avLst/>
          </a:prstGeom>
          <a:noFill/>
        </p:spPr>
        <p:txBody>
          <a:bodyPr wrap="square" rtlCol="0">
            <a:spAutoFit/>
          </a:bodyPr>
          <a:lstStyle/>
          <a:p>
            <a:pPr algn="ctr"/>
            <a:r>
              <a:rPr lang="en-US" sz="2400" b="1">
                <a:solidFill>
                  <a:schemeClr val="accent6">
                    <a:lumMod val="75000"/>
                  </a:schemeClr>
                </a:solidFill>
              </a:rPr>
              <a:t>Environment</a:t>
            </a:r>
          </a:p>
        </p:txBody>
      </p:sp>
      <p:grpSp>
        <p:nvGrpSpPr>
          <p:cNvPr id="2059" name="Group 2058">
            <a:extLst>
              <a:ext uri="{FF2B5EF4-FFF2-40B4-BE49-F238E27FC236}">
                <a16:creationId xmlns:a16="http://schemas.microsoft.com/office/drawing/2014/main" id="{98DCB603-4975-48CA-8FD9-F93FEEC75720}"/>
              </a:ext>
              <a:ext uri="{C183D7F6-B498-43B3-948B-1728B52AA6E4}">
                <adec:decorative xmlns:adec="http://schemas.microsoft.com/office/drawing/2017/decorative" val="1"/>
              </a:ext>
            </a:extLst>
          </p:cNvPr>
          <p:cNvGrpSpPr/>
          <p:nvPr/>
        </p:nvGrpSpPr>
        <p:grpSpPr>
          <a:xfrm>
            <a:off x="2088585" y="1658768"/>
            <a:ext cx="1828259" cy="1829034"/>
            <a:chOff x="1940473" y="1148449"/>
            <a:chExt cx="2143125" cy="2143125"/>
          </a:xfrm>
        </p:grpSpPr>
        <p:pic>
          <p:nvPicPr>
            <p:cNvPr id="3076" name="Picture 4" descr="Stylized atom | Free SVG">
              <a:extLst>
                <a:ext uri="{FF2B5EF4-FFF2-40B4-BE49-F238E27FC236}">
                  <a16:creationId xmlns:a16="http://schemas.microsoft.com/office/drawing/2014/main" id="{4D9BDC57-A054-4DDE-8E01-3ADD0B62D626}"/>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940473" y="1148449"/>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Light bulb lightbulb outline free clipart images - Clipartix">
              <a:extLst>
                <a:ext uri="{FF2B5EF4-FFF2-40B4-BE49-F238E27FC236}">
                  <a16:creationId xmlns:a16="http://schemas.microsoft.com/office/drawing/2014/main" id="{F3DBF955-5DD5-4DC1-ACA7-07D5392D99C8}"/>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801036" y="1885970"/>
              <a:ext cx="421997" cy="668081"/>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id="{69CF4366-47AC-453D-99C2-A491B3B8521F}"/>
              </a:ext>
            </a:extLst>
          </p:cNvPr>
          <p:cNvSpPr txBox="1"/>
          <p:nvPr/>
        </p:nvSpPr>
        <p:spPr>
          <a:xfrm>
            <a:off x="90972" y="6488099"/>
            <a:ext cx="3995225" cy="246221"/>
          </a:xfrm>
          <a:prstGeom prst="rect">
            <a:avLst/>
          </a:prstGeom>
          <a:noFill/>
        </p:spPr>
        <p:txBody>
          <a:bodyPr wrap="square" rtlCol="0">
            <a:spAutoFit/>
          </a:bodyPr>
          <a:lstStyle/>
          <a:p>
            <a:r>
              <a:rPr lang="en-US" sz="1000"/>
              <a:t>Synthesized from Barkley (2020), Fink (2013), and Ambrose (2010).</a:t>
            </a:r>
          </a:p>
        </p:txBody>
      </p:sp>
    </p:spTree>
    <p:extLst>
      <p:ext uri="{BB962C8B-B14F-4D97-AF65-F5344CB8AC3E}">
        <p14:creationId xmlns:p14="http://schemas.microsoft.com/office/powerpoint/2010/main" val="142218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6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1"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816" y="222321"/>
            <a:ext cx="11066303" cy="865762"/>
          </a:xfrm>
        </p:spPr>
        <p:txBody>
          <a:bodyPr>
            <a:noAutofit/>
          </a:bodyPr>
          <a:lstStyle/>
          <a:p>
            <a:r>
              <a:rPr lang="en-US" b="1">
                <a:solidFill>
                  <a:schemeClr val="tx2"/>
                </a:solidFill>
                <a:latin typeface="Source Sans Pro" panose="020B0503030403020204" pitchFamily="34" charset="0"/>
                <a:ea typeface="Source Sans Pro" panose="020B0503030403020204" pitchFamily="34" charset="0"/>
              </a:rPr>
              <a:t>Checklist for Planning: Learning activities </a:t>
            </a:r>
          </a:p>
        </p:txBody>
      </p:sp>
      <p:sp>
        <p:nvSpPr>
          <p:cNvPr id="3" name="Content Placeholder 2"/>
          <p:cNvSpPr>
            <a:spLocks noGrp="1"/>
          </p:cNvSpPr>
          <p:nvPr>
            <p:ph idx="1"/>
          </p:nvPr>
        </p:nvSpPr>
        <p:spPr>
          <a:xfrm>
            <a:off x="811588" y="1088083"/>
            <a:ext cx="10643280" cy="5007323"/>
          </a:xfrm>
          <a:custGeom>
            <a:avLst/>
            <a:gdLst>
              <a:gd name="connsiteX0" fmla="*/ 0 w 10643280"/>
              <a:gd name="connsiteY0" fmla="*/ 0 h 5007323"/>
              <a:gd name="connsiteX1" fmla="*/ 665205 w 10643280"/>
              <a:gd name="connsiteY1" fmla="*/ 0 h 5007323"/>
              <a:gd name="connsiteX2" fmla="*/ 1436843 w 10643280"/>
              <a:gd name="connsiteY2" fmla="*/ 0 h 5007323"/>
              <a:gd name="connsiteX3" fmla="*/ 2208481 w 10643280"/>
              <a:gd name="connsiteY3" fmla="*/ 0 h 5007323"/>
              <a:gd name="connsiteX4" fmla="*/ 3086551 w 10643280"/>
              <a:gd name="connsiteY4" fmla="*/ 0 h 5007323"/>
              <a:gd name="connsiteX5" fmla="*/ 3751756 w 10643280"/>
              <a:gd name="connsiteY5" fmla="*/ 0 h 5007323"/>
              <a:gd name="connsiteX6" fmla="*/ 4523394 w 10643280"/>
              <a:gd name="connsiteY6" fmla="*/ 0 h 5007323"/>
              <a:gd name="connsiteX7" fmla="*/ 5188599 w 10643280"/>
              <a:gd name="connsiteY7" fmla="*/ 0 h 5007323"/>
              <a:gd name="connsiteX8" fmla="*/ 5853804 w 10643280"/>
              <a:gd name="connsiteY8" fmla="*/ 0 h 5007323"/>
              <a:gd name="connsiteX9" fmla="*/ 6519009 w 10643280"/>
              <a:gd name="connsiteY9" fmla="*/ 0 h 5007323"/>
              <a:gd name="connsiteX10" fmla="*/ 6864916 w 10643280"/>
              <a:gd name="connsiteY10" fmla="*/ 0 h 5007323"/>
              <a:gd name="connsiteX11" fmla="*/ 7636553 w 10643280"/>
              <a:gd name="connsiteY11" fmla="*/ 0 h 5007323"/>
              <a:gd name="connsiteX12" fmla="*/ 7982460 w 10643280"/>
              <a:gd name="connsiteY12" fmla="*/ 0 h 5007323"/>
              <a:gd name="connsiteX13" fmla="*/ 8647665 w 10643280"/>
              <a:gd name="connsiteY13" fmla="*/ 0 h 5007323"/>
              <a:gd name="connsiteX14" fmla="*/ 9525736 w 10643280"/>
              <a:gd name="connsiteY14" fmla="*/ 0 h 5007323"/>
              <a:gd name="connsiteX15" fmla="*/ 10643280 w 10643280"/>
              <a:gd name="connsiteY15" fmla="*/ 0 h 5007323"/>
              <a:gd name="connsiteX16" fmla="*/ 10643280 w 10643280"/>
              <a:gd name="connsiteY16" fmla="*/ 675989 h 5007323"/>
              <a:gd name="connsiteX17" fmla="*/ 10643280 w 10643280"/>
              <a:gd name="connsiteY17" fmla="*/ 1201758 h 5007323"/>
              <a:gd name="connsiteX18" fmla="*/ 10643280 w 10643280"/>
              <a:gd name="connsiteY18" fmla="*/ 1727526 h 5007323"/>
              <a:gd name="connsiteX19" fmla="*/ 10643280 w 10643280"/>
              <a:gd name="connsiteY19" fmla="*/ 2353442 h 5007323"/>
              <a:gd name="connsiteX20" fmla="*/ 10643280 w 10643280"/>
              <a:gd name="connsiteY20" fmla="*/ 2979357 h 5007323"/>
              <a:gd name="connsiteX21" fmla="*/ 10643280 w 10643280"/>
              <a:gd name="connsiteY21" fmla="*/ 3555199 h 5007323"/>
              <a:gd name="connsiteX22" fmla="*/ 10643280 w 10643280"/>
              <a:gd name="connsiteY22" fmla="*/ 4281261 h 5007323"/>
              <a:gd name="connsiteX23" fmla="*/ 10643280 w 10643280"/>
              <a:gd name="connsiteY23" fmla="*/ 5007323 h 5007323"/>
              <a:gd name="connsiteX24" fmla="*/ 9765209 w 10643280"/>
              <a:gd name="connsiteY24" fmla="*/ 5007323 h 5007323"/>
              <a:gd name="connsiteX25" fmla="*/ 8993572 w 10643280"/>
              <a:gd name="connsiteY25" fmla="*/ 5007323 h 5007323"/>
              <a:gd name="connsiteX26" fmla="*/ 8647665 w 10643280"/>
              <a:gd name="connsiteY26" fmla="*/ 5007323 h 5007323"/>
              <a:gd name="connsiteX27" fmla="*/ 7769594 w 10643280"/>
              <a:gd name="connsiteY27" fmla="*/ 5007323 h 5007323"/>
              <a:gd name="connsiteX28" fmla="*/ 7210822 w 10643280"/>
              <a:gd name="connsiteY28" fmla="*/ 5007323 h 5007323"/>
              <a:gd name="connsiteX29" fmla="*/ 6439184 w 10643280"/>
              <a:gd name="connsiteY29" fmla="*/ 5007323 h 5007323"/>
              <a:gd name="connsiteX30" fmla="*/ 6093278 w 10643280"/>
              <a:gd name="connsiteY30" fmla="*/ 5007323 h 5007323"/>
              <a:gd name="connsiteX31" fmla="*/ 5215207 w 10643280"/>
              <a:gd name="connsiteY31" fmla="*/ 5007323 h 5007323"/>
              <a:gd name="connsiteX32" fmla="*/ 4656435 w 10643280"/>
              <a:gd name="connsiteY32" fmla="*/ 5007323 h 5007323"/>
              <a:gd name="connsiteX33" fmla="*/ 3991230 w 10643280"/>
              <a:gd name="connsiteY33" fmla="*/ 5007323 h 5007323"/>
              <a:gd name="connsiteX34" fmla="*/ 3538891 w 10643280"/>
              <a:gd name="connsiteY34" fmla="*/ 5007323 h 5007323"/>
              <a:gd name="connsiteX35" fmla="*/ 2767253 w 10643280"/>
              <a:gd name="connsiteY35" fmla="*/ 5007323 h 5007323"/>
              <a:gd name="connsiteX36" fmla="*/ 1889182 w 10643280"/>
              <a:gd name="connsiteY36" fmla="*/ 5007323 h 5007323"/>
              <a:gd name="connsiteX37" fmla="*/ 1330410 w 10643280"/>
              <a:gd name="connsiteY37" fmla="*/ 5007323 h 5007323"/>
              <a:gd name="connsiteX38" fmla="*/ 0 w 10643280"/>
              <a:gd name="connsiteY38" fmla="*/ 5007323 h 5007323"/>
              <a:gd name="connsiteX39" fmla="*/ 0 w 10643280"/>
              <a:gd name="connsiteY39" fmla="*/ 4381408 h 5007323"/>
              <a:gd name="connsiteX40" fmla="*/ 0 w 10643280"/>
              <a:gd name="connsiteY40" fmla="*/ 3755492 h 5007323"/>
              <a:gd name="connsiteX41" fmla="*/ 0 w 10643280"/>
              <a:gd name="connsiteY41" fmla="*/ 3079504 h 5007323"/>
              <a:gd name="connsiteX42" fmla="*/ 0 w 10643280"/>
              <a:gd name="connsiteY42" fmla="*/ 2453588 h 5007323"/>
              <a:gd name="connsiteX43" fmla="*/ 0 w 10643280"/>
              <a:gd name="connsiteY43" fmla="*/ 1777600 h 5007323"/>
              <a:gd name="connsiteX44" fmla="*/ 0 w 10643280"/>
              <a:gd name="connsiteY44" fmla="*/ 1101611 h 5007323"/>
              <a:gd name="connsiteX45" fmla="*/ 0 w 10643280"/>
              <a:gd name="connsiteY45" fmla="*/ 0 h 500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643280" h="5007323" fill="none" extrusionOk="0">
                <a:moveTo>
                  <a:pt x="0" y="0"/>
                </a:moveTo>
                <a:cubicBezTo>
                  <a:pt x="281136" y="-12456"/>
                  <a:pt x="448989" y="-7838"/>
                  <a:pt x="665205" y="0"/>
                </a:cubicBezTo>
                <a:cubicBezTo>
                  <a:pt x="881422" y="7838"/>
                  <a:pt x="1275123" y="7281"/>
                  <a:pt x="1436843" y="0"/>
                </a:cubicBezTo>
                <a:cubicBezTo>
                  <a:pt x="1598563" y="-7281"/>
                  <a:pt x="1847964" y="-20948"/>
                  <a:pt x="2208481" y="0"/>
                </a:cubicBezTo>
                <a:cubicBezTo>
                  <a:pt x="2568998" y="20948"/>
                  <a:pt x="2676568" y="-5970"/>
                  <a:pt x="3086551" y="0"/>
                </a:cubicBezTo>
                <a:cubicBezTo>
                  <a:pt x="3496534" y="5970"/>
                  <a:pt x="3577163" y="-23853"/>
                  <a:pt x="3751756" y="0"/>
                </a:cubicBezTo>
                <a:cubicBezTo>
                  <a:pt x="3926350" y="23853"/>
                  <a:pt x="4259211" y="35159"/>
                  <a:pt x="4523394" y="0"/>
                </a:cubicBezTo>
                <a:cubicBezTo>
                  <a:pt x="4787577" y="-35159"/>
                  <a:pt x="4963561" y="21711"/>
                  <a:pt x="5188599" y="0"/>
                </a:cubicBezTo>
                <a:cubicBezTo>
                  <a:pt x="5413637" y="-21711"/>
                  <a:pt x="5660058" y="-25668"/>
                  <a:pt x="5853804" y="0"/>
                </a:cubicBezTo>
                <a:cubicBezTo>
                  <a:pt x="6047551" y="25668"/>
                  <a:pt x="6247057" y="-5188"/>
                  <a:pt x="6519009" y="0"/>
                </a:cubicBezTo>
                <a:cubicBezTo>
                  <a:pt x="6790962" y="5188"/>
                  <a:pt x="6787297" y="11881"/>
                  <a:pt x="6864916" y="0"/>
                </a:cubicBezTo>
                <a:cubicBezTo>
                  <a:pt x="6942535" y="-11881"/>
                  <a:pt x="7378318" y="5397"/>
                  <a:pt x="7636553" y="0"/>
                </a:cubicBezTo>
                <a:cubicBezTo>
                  <a:pt x="7894788" y="-5397"/>
                  <a:pt x="7887039" y="-7703"/>
                  <a:pt x="7982460" y="0"/>
                </a:cubicBezTo>
                <a:cubicBezTo>
                  <a:pt x="8077881" y="7703"/>
                  <a:pt x="8388973" y="18455"/>
                  <a:pt x="8647665" y="0"/>
                </a:cubicBezTo>
                <a:cubicBezTo>
                  <a:pt x="8906358" y="-18455"/>
                  <a:pt x="9229704" y="-30735"/>
                  <a:pt x="9525736" y="0"/>
                </a:cubicBezTo>
                <a:cubicBezTo>
                  <a:pt x="9821768" y="30735"/>
                  <a:pt x="10149908" y="10541"/>
                  <a:pt x="10643280" y="0"/>
                </a:cubicBezTo>
                <a:cubicBezTo>
                  <a:pt x="10649419" y="305344"/>
                  <a:pt x="10667836" y="518574"/>
                  <a:pt x="10643280" y="675989"/>
                </a:cubicBezTo>
                <a:cubicBezTo>
                  <a:pt x="10618724" y="833404"/>
                  <a:pt x="10637242" y="980301"/>
                  <a:pt x="10643280" y="1201758"/>
                </a:cubicBezTo>
                <a:cubicBezTo>
                  <a:pt x="10649318" y="1423215"/>
                  <a:pt x="10643174" y="1619168"/>
                  <a:pt x="10643280" y="1727526"/>
                </a:cubicBezTo>
                <a:cubicBezTo>
                  <a:pt x="10643386" y="1835884"/>
                  <a:pt x="10647162" y="2096280"/>
                  <a:pt x="10643280" y="2353442"/>
                </a:cubicBezTo>
                <a:cubicBezTo>
                  <a:pt x="10639398" y="2610604"/>
                  <a:pt x="10644206" y="2802965"/>
                  <a:pt x="10643280" y="2979357"/>
                </a:cubicBezTo>
                <a:cubicBezTo>
                  <a:pt x="10642354" y="3155749"/>
                  <a:pt x="10635358" y="3432637"/>
                  <a:pt x="10643280" y="3555199"/>
                </a:cubicBezTo>
                <a:cubicBezTo>
                  <a:pt x="10651202" y="3677761"/>
                  <a:pt x="10674028" y="4057000"/>
                  <a:pt x="10643280" y="4281261"/>
                </a:cubicBezTo>
                <a:cubicBezTo>
                  <a:pt x="10612532" y="4505522"/>
                  <a:pt x="10629067" y="4754240"/>
                  <a:pt x="10643280" y="5007323"/>
                </a:cubicBezTo>
                <a:cubicBezTo>
                  <a:pt x="10270417" y="5008158"/>
                  <a:pt x="10055848" y="4983177"/>
                  <a:pt x="9765209" y="5007323"/>
                </a:cubicBezTo>
                <a:cubicBezTo>
                  <a:pt x="9474570" y="5031469"/>
                  <a:pt x="9347286" y="5016738"/>
                  <a:pt x="8993572" y="5007323"/>
                </a:cubicBezTo>
                <a:cubicBezTo>
                  <a:pt x="8639858" y="4997908"/>
                  <a:pt x="8817977" y="5009113"/>
                  <a:pt x="8647665" y="5007323"/>
                </a:cubicBezTo>
                <a:cubicBezTo>
                  <a:pt x="8477353" y="5005533"/>
                  <a:pt x="8074038" y="4964484"/>
                  <a:pt x="7769594" y="5007323"/>
                </a:cubicBezTo>
                <a:cubicBezTo>
                  <a:pt x="7465150" y="5050162"/>
                  <a:pt x="7461627" y="4995600"/>
                  <a:pt x="7210822" y="5007323"/>
                </a:cubicBezTo>
                <a:cubicBezTo>
                  <a:pt x="6960017" y="5019046"/>
                  <a:pt x="6595443" y="4969158"/>
                  <a:pt x="6439184" y="5007323"/>
                </a:cubicBezTo>
                <a:cubicBezTo>
                  <a:pt x="6282925" y="5045488"/>
                  <a:pt x="6193430" y="5020974"/>
                  <a:pt x="6093278" y="5007323"/>
                </a:cubicBezTo>
                <a:cubicBezTo>
                  <a:pt x="5993126" y="4993672"/>
                  <a:pt x="5439102" y="5017311"/>
                  <a:pt x="5215207" y="5007323"/>
                </a:cubicBezTo>
                <a:cubicBezTo>
                  <a:pt x="4991312" y="4997335"/>
                  <a:pt x="4877770" y="4991991"/>
                  <a:pt x="4656435" y="5007323"/>
                </a:cubicBezTo>
                <a:cubicBezTo>
                  <a:pt x="4435100" y="5022655"/>
                  <a:pt x="4291752" y="4987884"/>
                  <a:pt x="3991230" y="5007323"/>
                </a:cubicBezTo>
                <a:cubicBezTo>
                  <a:pt x="3690708" y="5026762"/>
                  <a:pt x="3739408" y="5016066"/>
                  <a:pt x="3538891" y="5007323"/>
                </a:cubicBezTo>
                <a:cubicBezTo>
                  <a:pt x="3338374" y="4998580"/>
                  <a:pt x="3051648" y="5003681"/>
                  <a:pt x="2767253" y="5007323"/>
                </a:cubicBezTo>
                <a:cubicBezTo>
                  <a:pt x="2482858" y="5010965"/>
                  <a:pt x="2321097" y="4994071"/>
                  <a:pt x="1889182" y="5007323"/>
                </a:cubicBezTo>
                <a:cubicBezTo>
                  <a:pt x="1457267" y="5020575"/>
                  <a:pt x="1558079" y="5030129"/>
                  <a:pt x="1330410" y="5007323"/>
                </a:cubicBezTo>
                <a:cubicBezTo>
                  <a:pt x="1102741" y="4984517"/>
                  <a:pt x="621683" y="5027995"/>
                  <a:pt x="0" y="5007323"/>
                </a:cubicBezTo>
                <a:cubicBezTo>
                  <a:pt x="-23606" y="4865593"/>
                  <a:pt x="21688" y="4596730"/>
                  <a:pt x="0" y="4381408"/>
                </a:cubicBezTo>
                <a:cubicBezTo>
                  <a:pt x="-21688" y="4166086"/>
                  <a:pt x="-14130" y="3967282"/>
                  <a:pt x="0" y="3755492"/>
                </a:cubicBezTo>
                <a:cubicBezTo>
                  <a:pt x="14130" y="3543702"/>
                  <a:pt x="-13502" y="3359591"/>
                  <a:pt x="0" y="3079504"/>
                </a:cubicBezTo>
                <a:cubicBezTo>
                  <a:pt x="13502" y="2799417"/>
                  <a:pt x="13138" y="2665957"/>
                  <a:pt x="0" y="2453588"/>
                </a:cubicBezTo>
                <a:cubicBezTo>
                  <a:pt x="-13138" y="2241219"/>
                  <a:pt x="28824" y="1969404"/>
                  <a:pt x="0" y="1777600"/>
                </a:cubicBezTo>
                <a:cubicBezTo>
                  <a:pt x="-28824" y="1585796"/>
                  <a:pt x="32787" y="1313278"/>
                  <a:pt x="0" y="1101611"/>
                </a:cubicBezTo>
                <a:cubicBezTo>
                  <a:pt x="-32787" y="889944"/>
                  <a:pt x="41764" y="341192"/>
                  <a:pt x="0" y="0"/>
                </a:cubicBezTo>
                <a:close/>
              </a:path>
              <a:path w="10643280" h="5007323" stroke="0" extrusionOk="0">
                <a:moveTo>
                  <a:pt x="0" y="0"/>
                </a:moveTo>
                <a:cubicBezTo>
                  <a:pt x="170958" y="-4727"/>
                  <a:pt x="300278" y="-5556"/>
                  <a:pt x="558772" y="0"/>
                </a:cubicBezTo>
                <a:cubicBezTo>
                  <a:pt x="817266" y="5556"/>
                  <a:pt x="817772" y="13865"/>
                  <a:pt x="904679" y="0"/>
                </a:cubicBezTo>
                <a:cubicBezTo>
                  <a:pt x="991586" y="-13865"/>
                  <a:pt x="1577294" y="34477"/>
                  <a:pt x="1782749" y="0"/>
                </a:cubicBezTo>
                <a:cubicBezTo>
                  <a:pt x="1988204" y="-34477"/>
                  <a:pt x="2136981" y="-10690"/>
                  <a:pt x="2341522" y="0"/>
                </a:cubicBezTo>
                <a:cubicBezTo>
                  <a:pt x="2546063" y="10690"/>
                  <a:pt x="2780629" y="-10664"/>
                  <a:pt x="2900294" y="0"/>
                </a:cubicBezTo>
                <a:cubicBezTo>
                  <a:pt x="3019959" y="10664"/>
                  <a:pt x="3491721" y="25908"/>
                  <a:pt x="3778364" y="0"/>
                </a:cubicBezTo>
                <a:cubicBezTo>
                  <a:pt x="4065007" y="-25908"/>
                  <a:pt x="4029062" y="-18288"/>
                  <a:pt x="4230704" y="0"/>
                </a:cubicBezTo>
                <a:cubicBezTo>
                  <a:pt x="4432346" y="18288"/>
                  <a:pt x="4888010" y="4160"/>
                  <a:pt x="5108774" y="0"/>
                </a:cubicBezTo>
                <a:cubicBezTo>
                  <a:pt x="5329538" y="-4160"/>
                  <a:pt x="5562388" y="-5060"/>
                  <a:pt x="5986845" y="0"/>
                </a:cubicBezTo>
                <a:cubicBezTo>
                  <a:pt x="6411302" y="5060"/>
                  <a:pt x="6482748" y="-24924"/>
                  <a:pt x="6652050" y="0"/>
                </a:cubicBezTo>
                <a:cubicBezTo>
                  <a:pt x="6821353" y="24924"/>
                  <a:pt x="7091464" y="-33262"/>
                  <a:pt x="7530121" y="0"/>
                </a:cubicBezTo>
                <a:cubicBezTo>
                  <a:pt x="7968778" y="33262"/>
                  <a:pt x="7893532" y="19699"/>
                  <a:pt x="8088893" y="0"/>
                </a:cubicBezTo>
                <a:cubicBezTo>
                  <a:pt x="8284254" y="-19699"/>
                  <a:pt x="8419115" y="-18417"/>
                  <a:pt x="8647665" y="0"/>
                </a:cubicBezTo>
                <a:cubicBezTo>
                  <a:pt x="8876215" y="18417"/>
                  <a:pt x="9066774" y="13927"/>
                  <a:pt x="9419303" y="0"/>
                </a:cubicBezTo>
                <a:cubicBezTo>
                  <a:pt x="9771832" y="-13927"/>
                  <a:pt x="9720322" y="4164"/>
                  <a:pt x="9978075" y="0"/>
                </a:cubicBezTo>
                <a:cubicBezTo>
                  <a:pt x="10235828" y="-4164"/>
                  <a:pt x="10353327" y="29327"/>
                  <a:pt x="10643280" y="0"/>
                </a:cubicBezTo>
                <a:cubicBezTo>
                  <a:pt x="10628597" y="175934"/>
                  <a:pt x="10616122" y="367747"/>
                  <a:pt x="10643280" y="726062"/>
                </a:cubicBezTo>
                <a:cubicBezTo>
                  <a:pt x="10670438" y="1084377"/>
                  <a:pt x="10620944" y="1139461"/>
                  <a:pt x="10643280" y="1402050"/>
                </a:cubicBezTo>
                <a:cubicBezTo>
                  <a:pt x="10665616" y="1664639"/>
                  <a:pt x="10620984" y="1795595"/>
                  <a:pt x="10643280" y="2078039"/>
                </a:cubicBezTo>
                <a:cubicBezTo>
                  <a:pt x="10665576" y="2360483"/>
                  <a:pt x="10649222" y="2343365"/>
                  <a:pt x="10643280" y="2553735"/>
                </a:cubicBezTo>
                <a:cubicBezTo>
                  <a:pt x="10637338" y="2764105"/>
                  <a:pt x="10649831" y="2920417"/>
                  <a:pt x="10643280" y="3079504"/>
                </a:cubicBezTo>
                <a:cubicBezTo>
                  <a:pt x="10636729" y="3238591"/>
                  <a:pt x="10609691" y="3525277"/>
                  <a:pt x="10643280" y="3755492"/>
                </a:cubicBezTo>
                <a:cubicBezTo>
                  <a:pt x="10676869" y="3985707"/>
                  <a:pt x="10659345" y="4185794"/>
                  <a:pt x="10643280" y="4331334"/>
                </a:cubicBezTo>
                <a:cubicBezTo>
                  <a:pt x="10627215" y="4476874"/>
                  <a:pt x="10660993" y="4762730"/>
                  <a:pt x="10643280" y="5007323"/>
                </a:cubicBezTo>
                <a:cubicBezTo>
                  <a:pt x="10351940" y="5007854"/>
                  <a:pt x="10082330" y="4996831"/>
                  <a:pt x="9871642" y="5007323"/>
                </a:cubicBezTo>
                <a:cubicBezTo>
                  <a:pt x="9660954" y="5017815"/>
                  <a:pt x="9698187" y="5020368"/>
                  <a:pt x="9525736" y="5007323"/>
                </a:cubicBezTo>
                <a:cubicBezTo>
                  <a:pt x="9353285" y="4994278"/>
                  <a:pt x="9192059" y="4976813"/>
                  <a:pt x="8860531" y="5007323"/>
                </a:cubicBezTo>
                <a:cubicBezTo>
                  <a:pt x="8529003" y="5037833"/>
                  <a:pt x="8548831" y="5008069"/>
                  <a:pt x="8408191" y="5007323"/>
                </a:cubicBezTo>
                <a:cubicBezTo>
                  <a:pt x="8267551" y="5006577"/>
                  <a:pt x="7969223" y="4976966"/>
                  <a:pt x="7636553" y="5007323"/>
                </a:cubicBezTo>
                <a:cubicBezTo>
                  <a:pt x="7303883" y="5037680"/>
                  <a:pt x="7309605" y="5002556"/>
                  <a:pt x="7184214" y="5007323"/>
                </a:cubicBezTo>
                <a:cubicBezTo>
                  <a:pt x="7058823" y="5012090"/>
                  <a:pt x="6739453" y="4998032"/>
                  <a:pt x="6412576" y="5007323"/>
                </a:cubicBezTo>
                <a:cubicBezTo>
                  <a:pt x="6085699" y="5016614"/>
                  <a:pt x="6221669" y="5007347"/>
                  <a:pt x="6066670" y="5007323"/>
                </a:cubicBezTo>
                <a:cubicBezTo>
                  <a:pt x="5911671" y="5007299"/>
                  <a:pt x="5678412" y="4988137"/>
                  <a:pt x="5295032" y="5007323"/>
                </a:cubicBezTo>
                <a:cubicBezTo>
                  <a:pt x="4911652" y="5026509"/>
                  <a:pt x="5014906" y="5023492"/>
                  <a:pt x="4842692" y="5007323"/>
                </a:cubicBezTo>
                <a:cubicBezTo>
                  <a:pt x="4670478" y="4991154"/>
                  <a:pt x="4629336" y="5003903"/>
                  <a:pt x="4496786" y="5007323"/>
                </a:cubicBezTo>
                <a:cubicBezTo>
                  <a:pt x="4364236" y="5010743"/>
                  <a:pt x="4228184" y="5017182"/>
                  <a:pt x="4044446" y="5007323"/>
                </a:cubicBezTo>
                <a:cubicBezTo>
                  <a:pt x="3860708" y="4997464"/>
                  <a:pt x="3591529" y="5040590"/>
                  <a:pt x="3272809" y="5007323"/>
                </a:cubicBezTo>
                <a:cubicBezTo>
                  <a:pt x="2954089" y="4974056"/>
                  <a:pt x="3003528" y="5028727"/>
                  <a:pt x="2820469" y="5007323"/>
                </a:cubicBezTo>
                <a:cubicBezTo>
                  <a:pt x="2637410" y="4985919"/>
                  <a:pt x="2618959" y="5019455"/>
                  <a:pt x="2474563" y="5007323"/>
                </a:cubicBezTo>
                <a:cubicBezTo>
                  <a:pt x="2330167" y="4995191"/>
                  <a:pt x="2130792" y="5012966"/>
                  <a:pt x="2022223" y="5007323"/>
                </a:cubicBezTo>
                <a:cubicBezTo>
                  <a:pt x="1913654" y="5001680"/>
                  <a:pt x="1686248" y="4998006"/>
                  <a:pt x="1463451" y="5007323"/>
                </a:cubicBezTo>
                <a:cubicBezTo>
                  <a:pt x="1240654" y="5016640"/>
                  <a:pt x="1102389" y="5023489"/>
                  <a:pt x="798246" y="5007323"/>
                </a:cubicBezTo>
                <a:cubicBezTo>
                  <a:pt x="494104" y="4991157"/>
                  <a:pt x="227731" y="5029200"/>
                  <a:pt x="0" y="5007323"/>
                </a:cubicBezTo>
                <a:cubicBezTo>
                  <a:pt x="3540" y="4703296"/>
                  <a:pt x="22436" y="4639765"/>
                  <a:pt x="0" y="4281261"/>
                </a:cubicBezTo>
                <a:cubicBezTo>
                  <a:pt x="-22436" y="3922757"/>
                  <a:pt x="-23692" y="3933007"/>
                  <a:pt x="0" y="3655346"/>
                </a:cubicBezTo>
                <a:cubicBezTo>
                  <a:pt x="23692" y="3377685"/>
                  <a:pt x="19344" y="3263746"/>
                  <a:pt x="0" y="3029430"/>
                </a:cubicBezTo>
                <a:cubicBezTo>
                  <a:pt x="-19344" y="2795114"/>
                  <a:pt x="2374" y="2544198"/>
                  <a:pt x="0" y="2403515"/>
                </a:cubicBezTo>
                <a:cubicBezTo>
                  <a:pt x="-2374" y="2262832"/>
                  <a:pt x="19215" y="2080907"/>
                  <a:pt x="0" y="1777600"/>
                </a:cubicBezTo>
                <a:cubicBezTo>
                  <a:pt x="-19215" y="1474294"/>
                  <a:pt x="-25317" y="1467636"/>
                  <a:pt x="0" y="1201758"/>
                </a:cubicBezTo>
                <a:cubicBezTo>
                  <a:pt x="25317" y="935880"/>
                  <a:pt x="45554" y="518120"/>
                  <a:pt x="0" y="0"/>
                </a:cubicBezTo>
                <a:close/>
              </a:path>
            </a:pathLst>
          </a:custGeom>
          <a:solidFill>
            <a:schemeClr val="bg1"/>
          </a:solidFill>
          <a:ln w="28575">
            <a:solidFill>
              <a:schemeClr val="tx1"/>
            </a:solidFill>
            <a:extLst>
              <a:ext uri="{C807C97D-BFC1-408E-A445-0C87EB9F89A2}">
                <ask:lineSketchStyleProps xmlns:ask="http://schemas.microsoft.com/office/drawing/2018/sketchyshapes" sd="1219033472">
                  <ask:type>
                    <ask:lineSketchFreehand/>
                  </ask:type>
                </ask:lineSketchStyleProps>
              </a:ext>
            </a:extLst>
          </a:ln>
          <a:effectLst>
            <a:outerShdw blurRad="50800" dist="63500" dir="10800000" algn="r" rotWithShape="0">
              <a:prstClr val="black">
                <a:alpha val="40000"/>
              </a:prstClr>
            </a:outerShdw>
          </a:effectLst>
        </p:spPr>
        <p:txBody>
          <a:bodyPr>
            <a:normAutofit/>
          </a:bodyPr>
          <a:lstStyle/>
          <a:p>
            <a:pPr marL="0" indent="0">
              <a:buNone/>
            </a:pPr>
            <a:r>
              <a:rPr lang="en-US" sz="3200" b="1" u="sng" dirty="0">
                <a:solidFill>
                  <a:schemeClr val="accent1">
                    <a:lumMod val="50000"/>
                  </a:schemeClr>
                </a:solidFill>
                <a:latin typeface="Source Sans Pro" panose="020B0503030403020204" pitchFamily="34" charset="0"/>
                <a:ea typeface="Source Sans Pro" panose="020B0503030403020204" pitchFamily="34" charset="0"/>
              </a:rPr>
              <a:t>Active Learning</a:t>
            </a:r>
          </a:p>
          <a:p>
            <a:pPr>
              <a:spcBef>
                <a:spcPts val="1968"/>
              </a:spcBef>
              <a:buFont typeface="Wingdings" charset="2"/>
              <a:buChar char="q"/>
            </a:pPr>
            <a:r>
              <a:rPr lang="en-US" sz="2800" b="1" dirty="0">
                <a:latin typeface="Source Sans Pro" panose="020B0503030403020204" pitchFamily="34" charset="0"/>
                <a:ea typeface="Source Sans Pro" panose="020B0503030403020204" pitchFamily="34" charset="0"/>
              </a:rPr>
              <a:t> Information and Ideas</a:t>
            </a:r>
            <a:r>
              <a:rPr lang="en-US" sz="2800" dirty="0">
                <a:latin typeface="Source Sans Pro" panose="020B0503030403020204" pitchFamily="34" charset="0"/>
                <a:ea typeface="Source Sans Pro" panose="020B0503030403020204" pitchFamily="34" charset="0"/>
              </a:rPr>
              <a:t>: </a:t>
            </a:r>
            <a:r>
              <a:rPr lang="en-US" dirty="0">
                <a:latin typeface="Source Sans Pro" panose="020B0503030403020204" pitchFamily="34" charset="0"/>
                <a:ea typeface="Source Sans Pro" panose="020B0503030403020204" pitchFamily="34" charset="0"/>
              </a:rPr>
              <a:t>How are students engaging content? </a:t>
            </a:r>
            <a:r>
              <a:rPr lang="en-US" sz="2400" dirty="0">
                <a:solidFill>
                  <a:schemeClr val="accent5"/>
                </a:solidFill>
                <a:latin typeface="Source Sans Pro" panose="020B0503030403020204" pitchFamily="34" charset="0"/>
                <a:ea typeface="Source Sans Pro" panose="020B0503030403020204" pitchFamily="34" charset="0"/>
              </a:rPr>
              <a:t>[lecture, reading, research, discussion, etc.]</a:t>
            </a:r>
            <a:endParaRPr lang="en-US" sz="2800" dirty="0">
              <a:solidFill>
                <a:schemeClr val="accent5"/>
              </a:solidFill>
              <a:latin typeface="Source Sans Pro" panose="020B0503030403020204" pitchFamily="34" charset="0"/>
              <a:ea typeface="Source Sans Pro" panose="020B0503030403020204" pitchFamily="34" charset="0"/>
            </a:endParaRPr>
          </a:p>
          <a:p>
            <a:pPr>
              <a:spcBef>
                <a:spcPts val="1968"/>
              </a:spcBef>
              <a:buFont typeface="Wingdings" charset="2"/>
              <a:buChar char="q"/>
            </a:pPr>
            <a:r>
              <a:rPr lang="en-US" sz="2800" b="1" dirty="0">
                <a:latin typeface="Source Sans Pro" panose="020B0503030403020204" pitchFamily="34" charset="0"/>
                <a:ea typeface="Source Sans Pro" panose="020B0503030403020204" pitchFamily="34" charset="0"/>
              </a:rPr>
              <a:t> Experiences</a:t>
            </a:r>
            <a:r>
              <a:rPr lang="en-US" sz="2800" dirty="0">
                <a:latin typeface="Source Sans Pro" panose="020B0503030403020204" pitchFamily="34" charset="0"/>
                <a:ea typeface="Source Sans Pro" panose="020B0503030403020204" pitchFamily="34" charset="0"/>
              </a:rPr>
              <a:t>: </a:t>
            </a:r>
            <a:r>
              <a:rPr lang="en-US" dirty="0">
                <a:latin typeface="Source Sans Pro" panose="020B0503030403020204" pitchFamily="34" charset="0"/>
                <a:ea typeface="Source Sans Pro" panose="020B0503030403020204" pitchFamily="34" charset="0"/>
              </a:rPr>
              <a:t>What are students doing or observing to bring content to life and make it “theirs”? </a:t>
            </a:r>
            <a:r>
              <a:rPr lang="en-US" sz="2400" dirty="0">
                <a:solidFill>
                  <a:schemeClr val="accent5"/>
                </a:solidFill>
                <a:latin typeface="Source Sans Pro" panose="020B0503030403020204" pitchFamily="34" charset="0"/>
                <a:ea typeface="Source Sans Pro" panose="020B0503030403020204" pitchFamily="34" charset="0"/>
              </a:rPr>
              <a:t>[activities, exercises, assignments, etc.]</a:t>
            </a:r>
            <a:endParaRPr lang="en-US" dirty="0">
              <a:solidFill>
                <a:schemeClr val="accent5"/>
              </a:solidFill>
              <a:latin typeface="Source Sans Pro" panose="020B0503030403020204" pitchFamily="34" charset="0"/>
              <a:ea typeface="Source Sans Pro" panose="020B0503030403020204" pitchFamily="34" charset="0"/>
            </a:endParaRPr>
          </a:p>
          <a:p>
            <a:pPr>
              <a:spcBef>
                <a:spcPts val="1968"/>
              </a:spcBef>
              <a:buFont typeface="Wingdings" charset="2"/>
              <a:buChar char="q"/>
            </a:pPr>
            <a:r>
              <a:rPr lang="en-US" sz="2800" b="1" dirty="0">
                <a:latin typeface="Source Sans Pro" panose="020B0503030403020204" pitchFamily="34" charset="0"/>
                <a:ea typeface="Source Sans Pro" panose="020B0503030403020204" pitchFamily="34" charset="0"/>
              </a:rPr>
              <a:t> Reflection</a:t>
            </a:r>
            <a:r>
              <a:rPr lang="en-US" sz="2800" dirty="0">
                <a:latin typeface="Source Sans Pro" panose="020B0503030403020204" pitchFamily="34" charset="0"/>
                <a:ea typeface="Source Sans Pro" panose="020B0503030403020204" pitchFamily="34" charset="0"/>
              </a:rPr>
              <a:t>: How are students being asked to determine, for themselves, the meaning and significance of their learning experiences? </a:t>
            </a:r>
            <a:r>
              <a:rPr lang="en-US" sz="2400" dirty="0">
                <a:solidFill>
                  <a:schemeClr val="accent5"/>
                </a:solidFill>
                <a:latin typeface="Source Sans Pro" panose="020B0503030403020204" pitchFamily="34" charset="0"/>
                <a:ea typeface="Source Sans Pro" panose="020B0503030403020204" pitchFamily="34" charset="0"/>
              </a:rPr>
              <a:t>[debriefs, journals, portfolios, metacognitive exercises, etc.] </a:t>
            </a:r>
          </a:p>
          <a:p>
            <a:endParaRPr lang="en-US" dirty="0"/>
          </a:p>
        </p:txBody>
      </p:sp>
    </p:spTree>
    <p:extLst>
      <p:ext uri="{BB962C8B-B14F-4D97-AF65-F5344CB8AC3E}">
        <p14:creationId xmlns:p14="http://schemas.microsoft.com/office/powerpoint/2010/main" val="97452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3238" y="210485"/>
            <a:ext cx="9431425" cy="1143000"/>
          </a:xfrm>
        </p:spPr>
        <p:txBody>
          <a:bodyPr/>
          <a:lstStyle/>
          <a:p>
            <a:r>
              <a:rPr lang="en-US" b="1">
                <a:solidFill>
                  <a:schemeClr val="tx2"/>
                </a:solidFill>
                <a:latin typeface="Source Sans Pro" panose="020B0503030403020204" pitchFamily="34" charset="0"/>
                <a:ea typeface="Source Sans Pro" panose="020B0503030403020204" pitchFamily="34" charset="0"/>
              </a:rPr>
              <a:t>Checklist for Planning: Motivation </a:t>
            </a:r>
          </a:p>
        </p:txBody>
      </p:sp>
      <p:sp>
        <p:nvSpPr>
          <p:cNvPr id="4" name="Content Placeholder 2">
            <a:extLst>
              <a:ext uri="{FF2B5EF4-FFF2-40B4-BE49-F238E27FC236}">
                <a16:creationId xmlns:a16="http://schemas.microsoft.com/office/drawing/2014/main" id="{7A266BC2-54B2-4CBA-A90E-A8AB1EF627E4}"/>
              </a:ext>
            </a:extLst>
          </p:cNvPr>
          <p:cNvSpPr txBox="1">
            <a:spLocks/>
          </p:cNvSpPr>
          <p:nvPr/>
        </p:nvSpPr>
        <p:spPr>
          <a:xfrm>
            <a:off x="791136" y="1090395"/>
            <a:ext cx="10643616" cy="4814084"/>
          </a:xfrm>
          <a:custGeom>
            <a:avLst/>
            <a:gdLst>
              <a:gd name="csX0" fmla="*/ 0 w 10643616"/>
              <a:gd name="csY0" fmla="*/ 0 h 4814084"/>
              <a:gd name="csX1" fmla="*/ 665226 w 10643616"/>
              <a:gd name="csY1" fmla="*/ 0 h 4814084"/>
              <a:gd name="csX2" fmla="*/ 1436888 w 10643616"/>
              <a:gd name="csY2" fmla="*/ 0 h 4814084"/>
              <a:gd name="csX3" fmla="*/ 2208550 w 10643616"/>
              <a:gd name="csY3" fmla="*/ 0 h 4814084"/>
              <a:gd name="csX4" fmla="*/ 3086649 w 10643616"/>
              <a:gd name="csY4" fmla="*/ 0 h 4814084"/>
              <a:gd name="csX5" fmla="*/ 3751875 w 10643616"/>
              <a:gd name="csY5" fmla="*/ 0 h 4814084"/>
              <a:gd name="csX6" fmla="*/ 4523537 w 10643616"/>
              <a:gd name="csY6" fmla="*/ 0 h 4814084"/>
              <a:gd name="csX7" fmla="*/ 5188763 w 10643616"/>
              <a:gd name="csY7" fmla="*/ 0 h 4814084"/>
              <a:gd name="csX8" fmla="*/ 5853989 w 10643616"/>
              <a:gd name="csY8" fmla="*/ 0 h 4814084"/>
              <a:gd name="csX9" fmla="*/ 6519215 w 10643616"/>
              <a:gd name="csY9" fmla="*/ 0 h 4814084"/>
              <a:gd name="csX10" fmla="*/ 6865132 w 10643616"/>
              <a:gd name="csY10" fmla="*/ 0 h 4814084"/>
              <a:gd name="csX11" fmla="*/ 7636794 w 10643616"/>
              <a:gd name="csY11" fmla="*/ 0 h 4814084"/>
              <a:gd name="csX12" fmla="*/ 7982712 w 10643616"/>
              <a:gd name="csY12" fmla="*/ 0 h 4814084"/>
              <a:gd name="csX13" fmla="*/ 8647938 w 10643616"/>
              <a:gd name="csY13" fmla="*/ 0 h 4814084"/>
              <a:gd name="csX14" fmla="*/ 9526036 w 10643616"/>
              <a:gd name="csY14" fmla="*/ 0 h 4814084"/>
              <a:gd name="csX15" fmla="*/ 10643616 w 10643616"/>
              <a:gd name="csY15" fmla="*/ 0 h 4814084"/>
              <a:gd name="csX16" fmla="*/ 10643616 w 10643616"/>
              <a:gd name="csY16" fmla="*/ 735867 h 4814084"/>
              <a:gd name="csX17" fmla="*/ 10643616 w 10643616"/>
              <a:gd name="csY17" fmla="*/ 1327312 h 4814084"/>
              <a:gd name="csX18" fmla="*/ 10643616 w 10643616"/>
              <a:gd name="csY18" fmla="*/ 1918756 h 4814084"/>
              <a:gd name="csX19" fmla="*/ 10643616 w 10643616"/>
              <a:gd name="csY19" fmla="*/ 2606483 h 4814084"/>
              <a:gd name="csX20" fmla="*/ 10643616 w 10643616"/>
              <a:gd name="csY20" fmla="*/ 3294209 h 4814084"/>
              <a:gd name="csX21" fmla="*/ 10643616 w 10643616"/>
              <a:gd name="csY21" fmla="*/ 3933794 h 4814084"/>
              <a:gd name="csX22" fmla="*/ 10643616 w 10643616"/>
              <a:gd name="csY22" fmla="*/ 4814084 h 4814084"/>
              <a:gd name="csX23" fmla="*/ 10191262 w 10643616"/>
              <a:gd name="csY23" fmla="*/ 4814084 h 4814084"/>
              <a:gd name="csX24" fmla="*/ 9526036 w 10643616"/>
              <a:gd name="csY24" fmla="*/ 4814084 h 4814084"/>
              <a:gd name="csX25" fmla="*/ 8754374 w 10643616"/>
              <a:gd name="csY25" fmla="*/ 4814084 h 4814084"/>
              <a:gd name="csX26" fmla="*/ 8408457 w 10643616"/>
              <a:gd name="csY26" fmla="*/ 4814084 h 4814084"/>
              <a:gd name="csX27" fmla="*/ 7530358 w 10643616"/>
              <a:gd name="csY27" fmla="*/ 4814084 h 4814084"/>
              <a:gd name="csX28" fmla="*/ 6971568 w 10643616"/>
              <a:gd name="csY28" fmla="*/ 4814084 h 4814084"/>
              <a:gd name="csX29" fmla="*/ 6199906 w 10643616"/>
              <a:gd name="csY29" fmla="*/ 4814084 h 4814084"/>
              <a:gd name="csX30" fmla="*/ 5853989 w 10643616"/>
              <a:gd name="csY30" fmla="*/ 4814084 h 4814084"/>
              <a:gd name="csX31" fmla="*/ 4975890 w 10643616"/>
              <a:gd name="csY31" fmla="*/ 4814084 h 4814084"/>
              <a:gd name="csX32" fmla="*/ 4417101 w 10643616"/>
              <a:gd name="csY32" fmla="*/ 4814084 h 4814084"/>
              <a:gd name="csX33" fmla="*/ 3751875 w 10643616"/>
              <a:gd name="csY33" fmla="*/ 4814084 h 4814084"/>
              <a:gd name="csX34" fmla="*/ 3299521 w 10643616"/>
              <a:gd name="csY34" fmla="*/ 4814084 h 4814084"/>
              <a:gd name="csX35" fmla="*/ 2527859 w 10643616"/>
              <a:gd name="csY35" fmla="*/ 4814084 h 4814084"/>
              <a:gd name="csX36" fmla="*/ 1649760 w 10643616"/>
              <a:gd name="csY36" fmla="*/ 4814084 h 4814084"/>
              <a:gd name="csX37" fmla="*/ 1090971 w 10643616"/>
              <a:gd name="csY37" fmla="*/ 4814084 h 4814084"/>
              <a:gd name="csX38" fmla="*/ 0 w 10643616"/>
              <a:gd name="csY38" fmla="*/ 4814084 h 4814084"/>
              <a:gd name="csX39" fmla="*/ 0 w 10643616"/>
              <a:gd name="csY39" fmla="*/ 4126358 h 4814084"/>
              <a:gd name="csX40" fmla="*/ 0 w 10643616"/>
              <a:gd name="csY40" fmla="*/ 3438631 h 4814084"/>
              <a:gd name="csX41" fmla="*/ 0 w 10643616"/>
              <a:gd name="csY41" fmla="*/ 2702764 h 4814084"/>
              <a:gd name="csX42" fmla="*/ 0 w 10643616"/>
              <a:gd name="csY42" fmla="*/ 2015038 h 4814084"/>
              <a:gd name="csX43" fmla="*/ 0 w 10643616"/>
              <a:gd name="csY43" fmla="*/ 1279171 h 4814084"/>
              <a:gd name="csX44" fmla="*/ 0 w 10643616"/>
              <a:gd name="csY44" fmla="*/ 0 h 48140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0643616" h="4814084" fill="none" extrusionOk="0">
                <a:moveTo>
                  <a:pt x="0" y="0"/>
                </a:moveTo>
                <a:cubicBezTo>
                  <a:pt x="252872" y="-29151"/>
                  <a:pt x="441754" y="-13483"/>
                  <a:pt x="665226" y="0"/>
                </a:cubicBezTo>
                <a:cubicBezTo>
                  <a:pt x="888698" y="13483"/>
                  <a:pt x="1235204" y="-420"/>
                  <a:pt x="1436888" y="0"/>
                </a:cubicBezTo>
                <a:cubicBezTo>
                  <a:pt x="1638572" y="420"/>
                  <a:pt x="2046617" y="-17407"/>
                  <a:pt x="2208550" y="0"/>
                </a:cubicBezTo>
                <a:cubicBezTo>
                  <a:pt x="2370483" y="17407"/>
                  <a:pt x="2872657" y="-13604"/>
                  <a:pt x="3086649" y="0"/>
                </a:cubicBezTo>
                <a:cubicBezTo>
                  <a:pt x="3300641" y="13604"/>
                  <a:pt x="3457886" y="19008"/>
                  <a:pt x="3751875" y="0"/>
                </a:cubicBezTo>
                <a:cubicBezTo>
                  <a:pt x="4045864" y="-19008"/>
                  <a:pt x="4217496" y="12932"/>
                  <a:pt x="4523537" y="0"/>
                </a:cubicBezTo>
                <a:cubicBezTo>
                  <a:pt x="4829578" y="-12932"/>
                  <a:pt x="4905572" y="15730"/>
                  <a:pt x="5188763" y="0"/>
                </a:cubicBezTo>
                <a:cubicBezTo>
                  <a:pt x="5471954" y="-15730"/>
                  <a:pt x="5624990" y="-14605"/>
                  <a:pt x="5853989" y="0"/>
                </a:cubicBezTo>
                <a:cubicBezTo>
                  <a:pt x="6082988" y="14605"/>
                  <a:pt x="6355244" y="-18251"/>
                  <a:pt x="6519215" y="0"/>
                </a:cubicBezTo>
                <a:cubicBezTo>
                  <a:pt x="6683186" y="18251"/>
                  <a:pt x="6753509" y="-1360"/>
                  <a:pt x="6865132" y="0"/>
                </a:cubicBezTo>
                <a:cubicBezTo>
                  <a:pt x="6976755" y="1360"/>
                  <a:pt x="7480709" y="23957"/>
                  <a:pt x="7636794" y="0"/>
                </a:cubicBezTo>
                <a:cubicBezTo>
                  <a:pt x="7792879" y="-23957"/>
                  <a:pt x="7902203" y="-6507"/>
                  <a:pt x="7982712" y="0"/>
                </a:cubicBezTo>
                <a:cubicBezTo>
                  <a:pt x="8063221" y="6507"/>
                  <a:pt x="8377517" y="-9590"/>
                  <a:pt x="8647938" y="0"/>
                </a:cubicBezTo>
                <a:cubicBezTo>
                  <a:pt x="8918359" y="9590"/>
                  <a:pt x="9145353" y="20766"/>
                  <a:pt x="9526036" y="0"/>
                </a:cubicBezTo>
                <a:cubicBezTo>
                  <a:pt x="9906719" y="-20766"/>
                  <a:pt x="10129620" y="-43158"/>
                  <a:pt x="10643616" y="0"/>
                </a:cubicBezTo>
                <a:cubicBezTo>
                  <a:pt x="10623958" y="238434"/>
                  <a:pt x="10640391" y="380496"/>
                  <a:pt x="10643616" y="735867"/>
                </a:cubicBezTo>
                <a:cubicBezTo>
                  <a:pt x="10646841" y="1091238"/>
                  <a:pt x="10652449" y="1120902"/>
                  <a:pt x="10643616" y="1327312"/>
                </a:cubicBezTo>
                <a:cubicBezTo>
                  <a:pt x="10634783" y="1533722"/>
                  <a:pt x="10671532" y="1703754"/>
                  <a:pt x="10643616" y="1918756"/>
                </a:cubicBezTo>
                <a:cubicBezTo>
                  <a:pt x="10615700" y="2133758"/>
                  <a:pt x="10652100" y="2445524"/>
                  <a:pt x="10643616" y="2606483"/>
                </a:cubicBezTo>
                <a:cubicBezTo>
                  <a:pt x="10635132" y="2767442"/>
                  <a:pt x="10639491" y="3082423"/>
                  <a:pt x="10643616" y="3294209"/>
                </a:cubicBezTo>
                <a:cubicBezTo>
                  <a:pt x="10647741" y="3505995"/>
                  <a:pt x="10667276" y="3755657"/>
                  <a:pt x="10643616" y="3933794"/>
                </a:cubicBezTo>
                <a:cubicBezTo>
                  <a:pt x="10619956" y="4111931"/>
                  <a:pt x="10621919" y="4623161"/>
                  <a:pt x="10643616" y="4814084"/>
                </a:cubicBezTo>
                <a:cubicBezTo>
                  <a:pt x="10455118" y="4818118"/>
                  <a:pt x="10287240" y="4806940"/>
                  <a:pt x="10191262" y="4814084"/>
                </a:cubicBezTo>
                <a:cubicBezTo>
                  <a:pt x="10095284" y="4821228"/>
                  <a:pt x="9707861" y="4814462"/>
                  <a:pt x="9526036" y="4814084"/>
                </a:cubicBezTo>
                <a:cubicBezTo>
                  <a:pt x="9344211" y="4813706"/>
                  <a:pt x="9010679" y="4837698"/>
                  <a:pt x="8754374" y="4814084"/>
                </a:cubicBezTo>
                <a:cubicBezTo>
                  <a:pt x="8498069" y="4790470"/>
                  <a:pt x="8541334" y="4822081"/>
                  <a:pt x="8408457" y="4814084"/>
                </a:cubicBezTo>
                <a:cubicBezTo>
                  <a:pt x="8275580" y="4806087"/>
                  <a:pt x="7890609" y="4797688"/>
                  <a:pt x="7530358" y="4814084"/>
                </a:cubicBezTo>
                <a:cubicBezTo>
                  <a:pt x="7170107" y="4830480"/>
                  <a:pt x="7097226" y="4836260"/>
                  <a:pt x="6971568" y="4814084"/>
                </a:cubicBezTo>
                <a:cubicBezTo>
                  <a:pt x="6845910" y="4791909"/>
                  <a:pt x="6367711" y="4785886"/>
                  <a:pt x="6199906" y="4814084"/>
                </a:cubicBezTo>
                <a:cubicBezTo>
                  <a:pt x="6032101" y="4842282"/>
                  <a:pt x="6008204" y="4798158"/>
                  <a:pt x="5853989" y="4814084"/>
                </a:cubicBezTo>
                <a:cubicBezTo>
                  <a:pt x="5699774" y="4830010"/>
                  <a:pt x="5300993" y="4857559"/>
                  <a:pt x="4975890" y="4814084"/>
                </a:cubicBezTo>
                <a:cubicBezTo>
                  <a:pt x="4650787" y="4770609"/>
                  <a:pt x="4689740" y="4811602"/>
                  <a:pt x="4417101" y="4814084"/>
                </a:cubicBezTo>
                <a:cubicBezTo>
                  <a:pt x="4144462" y="4816566"/>
                  <a:pt x="3948466" y="4795559"/>
                  <a:pt x="3751875" y="4814084"/>
                </a:cubicBezTo>
                <a:cubicBezTo>
                  <a:pt x="3555284" y="4832609"/>
                  <a:pt x="3463770" y="4814284"/>
                  <a:pt x="3299521" y="4814084"/>
                </a:cubicBezTo>
                <a:cubicBezTo>
                  <a:pt x="3135272" y="4813884"/>
                  <a:pt x="2844890" y="4840835"/>
                  <a:pt x="2527859" y="4814084"/>
                </a:cubicBezTo>
                <a:cubicBezTo>
                  <a:pt x="2210828" y="4787333"/>
                  <a:pt x="1923561" y="4845088"/>
                  <a:pt x="1649760" y="4814084"/>
                </a:cubicBezTo>
                <a:cubicBezTo>
                  <a:pt x="1375959" y="4783080"/>
                  <a:pt x="1335101" y="4799146"/>
                  <a:pt x="1090971" y="4814084"/>
                </a:cubicBezTo>
                <a:cubicBezTo>
                  <a:pt x="846841" y="4829022"/>
                  <a:pt x="303717" y="4766651"/>
                  <a:pt x="0" y="4814084"/>
                </a:cubicBezTo>
                <a:cubicBezTo>
                  <a:pt x="19861" y="4624961"/>
                  <a:pt x="-1490" y="4422636"/>
                  <a:pt x="0" y="4126358"/>
                </a:cubicBezTo>
                <a:cubicBezTo>
                  <a:pt x="1490" y="3830080"/>
                  <a:pt x="-781" y="3620029"/>
                  <a:pt x="0" y="3438631"/>
                </a:cubicBezTo>
                <a:cubicBezTo>
                  <a:pt x="781" y="3257233"/>
                  <a:pt x="25527" y="2972556"/>
                  <a:pt x="0" y="2702764"/>
                </a:cubicBezTo>
                <a:cubicBezTo>
                  <a:pt x="-25527" y="2432972"/>
                  <a:pt x="-4299" y="2251835"/>
                  <a:pt x="0" y="2015038"/>
                </a:cubicBezTo>
                <a:cubicBezTo>
                  <a:pt x="4299" y="1778241"/>
                  <a:pt x="-25609" y="1575395"/>
                  <a:pt x="0" y="1279171"/>
                </a:cubicBezTo>
                <a:cubicBezTo>
                  <a:pt x="25609" y="982947"/>
                  <a:pt x="-63935" y="639095"/>
                  <a:pt x="0" y="0"/>
                </a:cubicBezTo>
                <a:close/>
              </a:path>
              <a:path w="10643616" h="4814084" stroke="0" extrusionOk="0">
                <a:moveTo>
                  <a:pt x="0" y="0"/>
                </a:moveTo>
                <a:cubicBezTo>
                  <a:pt x="130769" y="3513"/>
                  <a:pt x="415793" y="20293"/>
                  <a:pt x="558790" y="0"/>
                </a:cubicBezTo>
                <a:cubicBezTo>
                  <a:pt x="701787" y="-20293"/>
                  <a:pt x="829039" y="-964"/>
                  <a:pt x="904707" y="0"/>
                </a:cubicBezTo>
                <a:cubicBezTo>
                  <a:pt x="980375" y="964"/>
                  <a:pt x="1526790" y="10162"/>
                  <a:pt x="1782806" y="0"/>
                </a:cubicBezTo>
                <a:cubicBezTo>
                  <a:pt x="2038822" y="-10162"/>
                  <a:pt x="2093370" y="-11016"/>
                  <a:pt x="2341596" y="0"/>
                </a:cubicBezTo>
                <a:cubicBezTo>
                  <a:pt x="2589822" y="11016"/>
                  <a:pt x="2749642" y="20463"/>
                  <a:pt x="2900385" y="0"/>
                </a:cubicBezTo>
                <a:cubicBezTo>
                  <a:pt x="3051128" y="-20463"/>
                  <a:pt x="3382485" y="17030"/>
                  <a:pt x="3778484" y="0"/>
                </a:cubicBezTo>
                <a:cubicBezTo>
                  <a:pt x="4174483" y="-17030"/>
                  <a:pt x="4119223" y="-7239"/>
                  <a:pt x="4230837" y="0"/>
                </a:cubicBezTo>
                <a:cubicBezTo>
                  <a:pt x="4342451" y="7239"/>
                  <a:pt x="4794554" y="2928"/>
                  <a:pt x="5108936" y="0"/>
                </a:cubicBezTo>
                <a:cubicBezTo>
                  <a:pt x="5423318" y="-2928"/>
                  <a:pt x="5785543" y="-30377"/>
                  <a:pt x="5987034" y="0"/>
                </a:cubicBezTo>
                <a:cubicBezTo>
                  <a:pt x="6188525" y="30377"/>
                  <a:pt x="6403819" y="917"/>
                  <a:pt x="6652260" y="0"/>
                </a:cubicBezTo>
                <a:cubicBezTo>
                  <a:pt x="6900701" y="-917"/>
                  <a:pt x="7276142" y="27581"/>
                  <a:pt x="7530358" y="0"/>
                </a:cubicBezTo>
                <a:cubicBezTo>
                  <a:pt x="7784574" y="-27581"/>
                  <a:pt x="7851852" y="1542"/>
                  <a:pt x="8089148" y="0"/>
                </a:cubicBezTo>
                <a:cubicBezTo>
                  <a:pt x="8326444" y="-1542"/>
                  <a:pt x="8483467" y="-16349"/>
                  <a:pt x="8647938" y="0"/>
                </a:cubicBezTo>
                <a:cubicBezTo>
                  <a:pt x="8812409" y="16349"/>
                  <a:pt x="9246877" y="-35132"/>
                  <a:pt x="9419600" y="0"/>
                </a:cubicBezTo>
                <a:cubicBezTo>
                  <a:pt x="9592323" y="35132"/>
                  <a:pt x="9808292" y="-15353"/>
                  <a:pt x="9978390" y="0"/>
                </a:cubicBezTo>
                <a:cubicBezTo>
                  <a:pt x="10148488" y="15353"/>
                  <a:pt x="10483323" y="-29043"/>
                  <a:pt x="10643616" y="0"/>
                </a:cubicBezTo>
                <a:cubicBezTo>
                  <a:pt x="10669262" y="164953"/>
                  <a:pt x="10678551" y="478503"/>
                  <a:pt x="10643616" y="784008"/>
                </a:cubicBezTo>
                <a:cubicBezTo>
                  <a:pt x="10608681" y="1089513"/>
                  <a:pt x="10609406" y="1177786"/>
                  <a:pt x="10643616" y="1519875"/>
                </a:cubicBezTo>
                <a:cubicBezTo>
                  <a:pt x="10677826" y="1861964"/>
                  <a:pt x="10667261" y="1939739"/>
                  <a:pt x="10643616" y="2255742"/>
                </a:cubicBezTo>
                <a:cubicBezTo>
                  <a:pt x="10619971" y="2571745"/>
                  <a:pt x="10650569" y="2571542"/>
                  <a:pt x="10643616" y="2799046"/>
                </a:cubicBezTo>
                <a:cubicBezTo>
                  <a:pt x="10636663" y="3026550"/>
                  <a:pt x="10646765" y="3266067"/>
                  <a:pt x="10643616" y="3390491"/>
                </a:cubicBezTo>
                <a:cubicBezTo>
                  <a:pt x="10640467" y="3514915"/>
                  <a:pt x="10635555" y="3940755"/>
                  <a:pt x="10643616" y="4126358"/>
                </a:cubicBezTo>
                <a:cubicBezTo>
                  <a:pt x="10651677" y="4311961"/>
                  <a:pt x="10656338" y="4554019"/>
                  <a:pt x="10643616" y="4814084"/>
                </a:cubicBezTo>
                <a:cubicBezTo>
                  <a:pt x="10541693" y="4801067"/>
                  <a:pt x="10338856" y="4830330"/>
                  <a:pt x="10191262" y="4814084"/>
                </a:cubicBezTo>
                <a:cubicBezTo>
                  <a:pt x="10043668" y="4797838"/>
                  <a:pt x="9943358" y="4801692"/>
                  <a:pt x="9845345" y="4814084"/>
                </a:cubicBezTo>
                <a:cubicBezTo>
                  <a:pt x="9747332" y="4826476"/>
                  <a:pt x="9629574" y="4812625"/>
                  <a:pt x="9499427" y="4814084"/>
                </a:cubicBezTo>
                <a:cubicBezTo>
                  <a:pt x="9369280" y="4815543"/>
                  <a:pt x="8999265" y="4835980"/>
                  <a:pt x="8834201" y="4814084"/>
                </a:cubicBezTo>
                <a:cubicBezTo>
                  <a:pt x="8669137" y="4792188"/>
                  <a:pt x="8585199" y="4827372"/>
                  <a:pt x="8381848" y="4814084"/>
                </a:cubicBezTo>
                <a:cubicBezTo>
                  <a:pt x="8178497" y="4800796"/>
                  <a:pt x="7958820" y="4806939"/>
                  <a:pt x="7610185" y="4814084"/>
                </a:cubicBezTo>
                <a:cubicBezTo>
                  <a:pt x="7261550" y="4821229"/>
                  <a:pt x="7350471" y="4797700"/>
                  <a:pt x="7157832" y="4814084"/>
                </a:cubicBezTo>
                <a:cubicBezTo>
                  <a:pt x="6965193" y="4830468"/>
                  <a:pt x="6723441" y="4803652"/>
                  <a:pt x="6386170" y="4814084"/>
                </a:cubicBezTo>
                <a:cubicBezTo>
                  <a:pt x="6048899" y="4824516"/>
                  <a:pt x="6111181" y="4828788"/>
                  <a:pt x="6040252" y="4814084"/>
                </a:cubicBezTo>
                <a:cubicBezTo>
                  <a:pt x="5969323" y="4799380"/>
                  <a:pt x="5443184" y="4799851"/>
                  <a:pt x="5268590" y="4814084"/>
                </a:cubicBezTo>
                <a:cubicBezTo>
                  <a:pt x="5093996" y="4828317"/>
                  <a:pt x="4958909" y="4815501"/>
                  <a:pt x="4816236" y="4814084"/>
                </a:cubicBezTo>
                <a:cubicBezTo>
                  <a:pt x="4673563" y="4812667"/>
                  <a:pt x="4608830" y="4797624"/>
                  <a:pt x="4470319" y="4814084"/>
                </a:cubicBezTo>
                <a:cubicBezTo>
                  <a:pt x="4331808" y="4830544"/>
                  <a:pt x="4189479" y="4815789"/>
                  <a:pt x="4017965" y="4814084"/>
                </a:cubicBezTo>
                <a:cubicBezTo>
                  <a:pt x="3846451" y="4812379"/>
                  <a:pt x="3573150" y="4839838"/>
                  <a:pt x="3246303" y="4814084"/>
                </a:cubicBezTo>
                <a:cubicBezTo>
                  <a:pt x="2919456" y="4788330"/>
                  <a:pt x="2906891" y="4817580"/>
                  <a:pt x="2793949" y="4814084"/>
                </a:cubicBezTo>
                <a:cubicBezTo>
                  <a:pt x="2681007" y="4810588"/>
                  <a:pt x="2529330" y="4807967"/>
                  <a:pt x="2448032" y="4814084"/>
                </a:cubicBezTo>
                <a:cubicBezTo>
                  <a:pt x="2366734" y="4820201"/>
                  <a:pt x="2087524" y="4800762"/>
                  <a:pt x="1995678" y="4814084"/>
                </a:cubicBezTo>
                <a:cubicBezTo>
                  <a:pt x="1903832" y="4827406"/>
                  <a:pt x="1566133" y="4790543"/>
                  <a:pt x="1436888" y="4814084"/>
                </a:cubicBezTo>
                <a:cubicBezTo>
                  <a:pt x="1307643" y="4837626"/>
                  <a:pt x="1080754" y="4831609"/>
                  <a:pt x="771662" y="4814084"/>
                </a:cubicBezTo>
                <a:cubicBezTo>
                  <a:pt x="462570" y="4796559"/>
                  <a:pt x="333521" y="4834425"/>
                  <a:pt x="0" y="4814084"/>
                </a:cubicBezTo>
                <a:cubicBezTo>
                  <a:pt x="8871" y="4560734"/>
                  <a:pt x="12037" y="4266411"/>
                  <a:pt x="0" y="4030076"/>
                </a:cubicBezTo>
                <a:cubicBezTo>
                  <a:pt x="-12037" y="3793741"/>
                  <a:pt x="-5889" y="3524332"/>
                  <a:pt x="0" y="3342350"/>
                </a:cubicBezTo>
                <a:cubicBezTo>
                  <a:pt x="5889" y="3160368"/>
                  <a:pt x="-26110" y="2829113"/>
                  <a:pt x="0" y="2654623"/>
                </a:cubicBezTo>
                <a:cubicBezTo>
                  <a:pt x="26110" y="2480133"/>
                  <a:pt x="-21966" y="2271292"/>
                  <a:pt x="0" y="1966897"/>
                </a:cubicBezTo>
                <a:cubicBezTo>
                  <a:pt x="21966" y="1662502"/>
                  <a:pt x="-5345" y="1480486"/>
                  <a:pt x="0" y="1279171"/>
                </a:cubicBezTo>
                <a:cubicBezTo>
                  <a:pt x="5345" y="1077856"/>
                  <a:pt x="-30686" y="810726"/>
                  <a:pt x="0" y="639585"/>
                </a:cubicBezTo>
                <a:cubicBezTo>
                  <a:pt x="30686" y="468444"/>
                  <a:pt x="6637" y="304816"/>
                  <a:pt x="0" y="0"/>
                </a:cubicBezTo>
                <a:close/>
              </a:path>
            </a:pathLst>
          </a:custGeom>
          <a:solidFill>
            <a:schemeClr val="bg1"/>
          </a:solidFill>
          <a:ln w="38100">
            <a:solidFill>
              <a:schemeClr val="tx1"/>
            </a:solidFill>
            <a:prstDash val="solid"/>
            <a:extLst>
              <a:ext uri="{C807C97D-BFC1-408E-A445-0C87EB9F89A2}">
                <ask:lineSketchStyleProps xmlns:ask="http://schemas.microsoft.com/office/drawing/2018/sketchyshapes" sd="1219033472">
                  <a:prstGeom prst="rect">
                    <a:avLst/>
                  </a:prstGeom>
                  <ask:type>
                    <ask:lineSketchFreehand/>
                  </ask:type>
                </ask:lineSketchStyleProps>
              </a:ext>
            </a:extLst>
          </a:ln>
          <a:effectLst>
            <a:outerShdw blurRad="50800" dist="76200" dir="10800000" algn="r" rotWithShape="0">
              <a:prstClr val="black">
                <a:alpha val="40000"/>
              </a:prstClr>
            </a:outerShdw>
          </a:effectLst>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b="1" u="sng" dirty="0">
                <a:solidFill>
                  <a:schemeClr val="accent1">
                    <a:lumMod val="50000"/>
                  </a:schemeClr>
                </a:solidFill>
                <a:latin typeface="Source Sans Pro" panose="020B0503030403020204" pitchFamily="34" charset="0"/>
                <a:ea typeface="Source Sans Pro" panose="020B0503030403020204" pitchFamily="34" charset="0"/>
              </a:rPr>
              <a:t>Motivation</a:t>
            </a:r>
          </a:p>
          <a:p>
            <a:pPr>
              <a:spcBef>
                <a:spcPts val="1968"/>
              </a:spcBef>
              <a:buFont typeface="Wingdings" charset="2"/>
              <a:buChar char="q"/>
            </a:pPr>
            <a:r>
              <a:rPr lang="en-US" sz="2800" b="1" dirty="0">
                <a:latin typeface="Source Sans Pro" panose="020B0503030403020204" pitchFamily="34" charset="0"/>
                <a:ea typeface="Source Sans Pro" panose="020B0503030403020204" pitchFamily="34" charset="0"/>
              </a:rPr>
              <a:t>Value</a:t>
            </a:r>
            <a:r>
              <a:rPr lang="en-US" sz="2800" dirty="0">
                <a:latin typeface="Source Sans Pro" panose="020B0503030403020204" pitchFamily="34" charset="0"/>
                <a:ea typeface="Source Sans Pro" panose="020B0503030403020204" pitchFamily="34" charset="0"/>
              </a:rPr>
              <a:t>: How has the value of the course, and particular aspects of it, been articulated? </a:t>
            </a:r>
            <a:r>
              <a:rPr lang="en-US" sz="2400" dirty="0">
                <a:solidFill>
                  <a:schemeClr val="accent5"/>
                </a:solidFill>
                <a:latin typeface="Source Sans Pro" panose="020B0503030403020204" pitchFamily="34" charset="0"/>
                <a:ea typeface="Source Sans Pro" panose="020B0503030403020204" pitchFamily="34" charset="0"/>
              </a:rPr>
              <a:t>[goals, purpose, relevance, interest, significance, etc.]</a:t>
            </a:r>
          </a:p>
          <a:p>
            <a:pPr>
              <a:spcBef>
                <a:spcPts val="1968"/>
              </a:spcBef>
              <a:buFont typeface="Wingdings" charset="2"/>
              <a:buChar char="q"/>
            </a:pPr>
            <a:r>
              <a:rPr lang="en-US" sz="2800" b="1" dirty="0">
                <a:latin typeface="Source Sans Pro" panose="020B0503030403020204" pitchFamily="34" charset="0"/>
                <a:ea typeface="Source Sans Pro" panose="020B0503030403020204" pitchFamily="34" charset="0"/>
              </a:rPr>
              <a:t>Self-Efficacy</a:t>
            </a:r>
            <a:r>
              <a:rPr lang="en-US" sz="2800" dirty="0">
                <a:latin typeface="Source Sans Pro" panose="020B0503030403020204" pitchFamily="34" charset="0"/>
                <a:ea typeface="Source Sans Pro" panose="020B0503030403020204" pitchFamily="34" charset="0"/>
              </a:rPr>
              <a:t>: How do students develop a realistic sense of agency, confidence, and progress about their performance in the course</a:t>
            </a:r>
            <a:r>
              <a:rPr lang="en-US" sz="2800" dirty="0">
                <a:solidFill>
                  <a:schemeClr val="bg1">
                    <a:lumMod val="50000"/>
                  </a:schemeClr>
                </a:solidFill>
                <a:latin typeface="Source Sans Pro" panose="020B0503030403020204" pitchFamily="34" charset="0"/>
                <a:ea typeface="Source Sans Pro" panose="020B0503030403020204" pitchFamily="34" charset="0"/>
              </a:rPr>
              <a:t>? </a:t>
            </a:r>
            <a:r>
              <a:rPr lang="en-US" sz="2400" dirty="0">
                <a:solidFill>
                  <a:schemeClr val="accent5"/>
                </a:solidFill>
                <a:latin typeface="Source Sans Pro" panose="020B0503030403020204" pitchFamily="34" charset="0"/>
                <a:ea typeface="Source Sans Pro" panose="020B0503030403020204" pitchFamily="34" charset="0"/>
              </a:rPr>
              <a:t>[expectations, rigor, feedback, strategies for success, etc.] </a:t>
            </a:r>
          </a:p>
          <a:p>
            <a:pPr>
              <a:spcBef>
                <a:spcPts val="1968"/>
              </a:spcBef>
              <a:buFont typeface="Wingdings" charset="2"/>
              <a:buChar char="q"/>
            </a:pPr>
            <a:r>
              <a:rPr lang="en-US" sz="2800" b="1" dirty="0">
                <a:latin typeface="Source Sans Pro" panose="020B0503030403020204" pitchFamily="34" charset="0"/>
                <a:ea typeface="Source Sans Pro" panose="020B0503030403020204" pitchFamily="34" charset="0"/>
              </a:rPr>
              <a:t>Environment</a:t>
            </a:r>
            <a:r>
              <a:rPr lang="en-US" sz="2800" dirty="0">
                <a:latin typeface="Source Sans Pro" panose="020B0503030403020204" pitchFamily="34" charset="0"/>
                <a:ea typeface="Source Sans Pro" panose="020B0503030403020204" pitchFamily="34" charset="0"/>
              </a:rPr>
              <a:t>: How has a supportive learning environment been cultivated? </a:t>
            </a:r>
            <a:r>
              <a:rPr lang="en-US" sz="2400" dirty="0">
                <a:solidFill>
                  <a:schemeClr val="accent5"/>
                </a:solidFill>
                <a:latin typeface="Source Sans Pro" panose="020B0503030403020204" pitchFamily="34" charset="0"/>
                <a:ea typeface="Source Sans Pro" panose="020B0503030403020204" pitchFamily="34" charset="0"/>
              </a:rPr>
              <a:t>[communications, approachability, organization, check-ins, etc.] </a:t>
            </a:r>
          </a:p>
        </p:txBody>
      </p:sp>
    </p:spTree>
    <p:extLst>
      <p:ext uri="{BB962C8B-B14F-4D97-AF65-F5344CB8AC3E}">
        <p14:creationId xmlns:p14="http://schemas.microsoft.com/office/powerpoint/2010/main" val="3675824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FBAC957-885B-45F4-93D4-5A7B81FC581B}"/>
              </a:ext>
            </a:extLst>
          </p:cNvPr>
          <p:cNvSpPr>
            <a:spLocks noGrp="1"/>
          </p:cNvSpPr>
          <p:nvPr>
            <p:ph type="title"/>
          </p:nvPr>
        </p:nvSpPr>
        <p:spPr>
          <a:xfrm>
            <a:off x="427844" y="410217"/>
            <a:ext cx="10972800" cy="1143000"/>
          </a:xfrm>
        </p:spPr>
        <p:txBody>
          <a:bodyPr/>
          <a:lstStyle/>
          <a:p>
            <a:r>
              <a:rPr lang="en-US" b="1">
                <a:solidFill>
                  <a:schemeClr val="tx2"/>
                </a:solidFill>
                <a:latin typeface="Source Sans Pro" panose="020B0503030403020204" pitchFamily="34" charset="0"/>
                <a:ea typeface="Source Sans Pro" panose="020B0503030403020204" pitchFamily="34" charset="0"/>
              </a:rPr>
              <a:t>Aligned “Backward” Design</a:t>
            </a:r>
          </a:p>
        </p:txBody>
      </p:sp>
      <p:graphicFrame>
        <p:nvGraphicFramePr>
          <p:cNvPr id="4" name="Diagram 3" descr="Process starting with goals, moving to learning outcomes, summative assessment, formative assessment, ending with activities.">
            <a:extLst>
              <a:ext uri="{FF2B5EF4-FFF2-40B4-BE49-F238E27FC236}">
                <a16:creationId xmlns:a16="http://schemas.microsoft.com/office/drawing/2014/main" id="{62807EAD-F4F7-AB42-8F39-9D3C33C4AD7D}"/>
              </a:ext>
            </a:extLst>
          </p:cNvPr>
          <p:cNvGraphicFramePr/>
          <p:nvPr>
            <p:extLst>
              <p:ext uri="{D42A27DB-BD31-4B8C-83A1-F6EECF244321}">
                <p14:modId xmlns:p14="http://schemas.microsoft.com/office/powerpoint/2010/main" val="77557703"/>
              </p:ext>
            </p:extLst>
          </p:nvPr>
        </p:nvGraphicFramePr>
        <p:xfrm>
          <a:off x="1616169" y="651754"/>
          <a:ext cx="9259354" cy="5348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Curved Left Arrow 18" descr="Arrow showing direct connection between student learning activities and the course goals.">
            <a:extLst>
              <a:ext uri="{FF2B5EF4-FFF2-40B4-BE49-F238E27FC236}">
                <a16:creationId xmlns:a16="http://schemas.microsoft.com/office/drawing/2014/main" id="{559EEE19-61A1-EF47-B3EB-E0D4CFC14852}"/>
              </a:ext>
            </a:extLst>
          </p:cNvPr>
          <p:cNvSpPr/>
          <p:nvPr/>
        </p:nvSpPr>
        <p:spPr bwMode="auto">
          <a:xfrm rot="5400000">
            <a:off x="5318077" y="1661405"/>
            <a:ext cx="1192334" cy="7004154"/>
          </a:xfrm>
          <a:prstGeom prst="curvedLeftArrow">
            <a:avLst>
              <a:gd name="adj1" fmla="val 25000"/>
              <a:gd name="adj2" fmla="val 94042"/>
              <a:gd name="adj3" fmla="val 27525"/>
            </a:avLst>
          </a:prstGeom>
          <a:solidFill>
            <a:schemeClr val="accent4"/>
          </a:solidFill>
          <a:ln w="25400" cap="flat" cmpd="sng" algn="ctr">
            <a:solidFill>
              <a:srgbClr val="000000"/>
            </a:solidFill>
            <a:prstDash val="solid"/>
            <a:round/>
            <a:headEnd type="none" w="med" len="med"/>
            <a:tailEnd type="none" w="med" len="med"/>
          </a:ln>
          <a:effectLst/>
        </p:spPr>
        <p:txBody>
          <a:bodyPr/>
          <a:lstStyle/>
          <a:p>
            <a:pPr defTabSz="685800">
              <a:defRPr/>
            </a:pPr>
            <a:r>
              <a:rPr lang="en-US" sz="949">
                <a:solidFill>
                  <a:prstClr val="black"/>
                </a:solidFill>
                <a:latin typeface="Gill Sans" charset="0"/>
                <a:ea typeface="ヒラギノ角ゴ ProN W3" charset="0"/>
                <a:sym typeface="Gill Sans" charset="0"/>
              </a:rPr>
              <a:t> </a:t>
            </a:r>
          </a:p>
        </p:txBody>
      </p:sp>
      <p:sp>
        <p:nvSpPr>
          <p:cNvPr id="2" name="Rectangle 1">
            <a:extLst>
              <a:ext uri="{FF2B5EF4-FFF2-40B4-BE49-F238E27FC236}">
                <a16:creationId xmlns:a16="http://schemas.microsoft.com/office/drawing/2014/main" id="{CDEB49B6-809C-9243-A928-1C85D173016C}"/>
              </a:ext>
            </a:extLst>
          </p:cNvPr>
          <p:cNvSpPr/>
          <p:nvPr/>
        </p:nvSpPr>
        <p:spPr>
          <a:xfrm>
            <a:off x="427844" y="6309283"/>
            <a:ext cx="2954583" cy="276999"/>
          </a:xfrm>
          <a:prstGeom prst="rect">
            <a:avLst/>
          </a:prstGeom>
        </p:spPr>
        <p:txBody>
          <a:bodyPr wrap="square">
            <a:spAutoFit/>
          </a:bodyPr>
          <a:lstStyle/>
          <a:p>
            <a:pPr defTabSz="685800"/>
            <a:r>
              <a:rPr lang="en-US" altLang="en-US" sz="1200">
                <a:solidFill>
                  <a:prstClr val="black"/>
                </a:solidFill>
                <a:latin typeface="Source Sans Pro" panose="020B0503030403020204" pitchFamily="34" charset="0"/>
              </a:rPr>
              <a:t>Adapted from Wiggins &amp; McTighe (2005)</a:t>
            </a:r>
          </a:p>
        </p:txBody>
      </p:sp>
    </p:spTree>
    <p:extLst>
      <p:ext uri="{BB962C8B-B14F-4D97-AF65-F5344CB8AC3E}">
        <p14:creationId xmlns:p14="http://schemas.microsoft.com/office/powerpoint/2010/main" val="3930101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37212EC-DF3C-4B84-A63F-6F3E33C1FA4F}"/>
              </a:ext>
            </a:extLst>
          </p:cNvPr>
          <p:cNvSpPr txBox="1">
            <a:spLocks noGrp="1"/>
          </p:cNvSpPr>
          <p:nvPr>
            <p:ph type="title" idx="4294967295"/>
          </p:nvPr>
        </p:nvSpPr>
        <p:spPr>
          <a:xfrm>
            <a:off x="427844" y="410217"/>
            <a:ext cx="109728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2"/>
                </a:solidFill>
                <a:effectLst/>
                <a:uLnTx/>
                <a:uFillTx/>
                <a:latin typeface="Source Sans Pro" panose="020B0503030403020204" pitchFamily="34" charset="0"/>
                <a:ea typeface="Source Sans Pro" panose="020B0503030403020204" pitchFamily="34" charset="0"/>
                <a:cs typeface="+mj-cs"/>
              </a:rPr>
              <a:t>Key questions to ask</a:t>
            </a:r>
          </a:p>
        </p:txBody>
      </p:sp>
      <p:cxnSp>
        <p:nvCxnSpPr>
          <p:cNvPr id="14" name="Straight Connector 13">
            <a:extLst>
              <a:ext uri="{FF2B5EF4-FFF2-40B4-BE49-F238E27FC236}">
                <a16:creationId xmlns:a16="http://schemas.microsoft.com/office/drawing/2014/main" id="{89E9722B-5A90-4F02-BF05-E811F8427EB4}"/>
              </a:ext>
              <a:ext uri="{C183D7F6-B498-43B3-948B-1728B52AA6E4}">
                <adec:decorative xmlns:adec="http://schemas.microsoft.com/office/drawing/2017/decorative" val="1"/>
              </a:ext>
            </a:extLst>
          </p:cNvPr>
          <p:cNvCxnSpPr>
            <a:cxnSpLocks/>
          </p:cNvCxnSpPr>
          <p:nvPr/>
        </p:nvCxnSpPr>
        <p:spPr>
          <a:xfrm>
            <a:off x="427844" y="1078639"/>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3" name="Content Placeholder 2"/>
          <p:cNvSpPr>
            <a:spLocks noGrp="1"/>
          </p:cNvSpPr>
          <p:nvPr>
            <p:ph idx="1"/>
          </p:nvPr>
        </p:nvSpPr>
        <p:spPr>
          <a:xfrm>
            <a:off x="320015" y="1290157"/>
            <a:ext cx="5889738" cy="5326912"/>
          </a:xfrm>
        </p:spPr>
        <p:txBody>
          <a:bodyPr>
            <a:normAutofit fontScale="70000" lnSpcReduction="20000"/>
          </a:bodyPr>
          <a:lstStyle/>
          <a:p>
            <a:pPr marL="862013" indent="-514350">
              <a:buFont typeface="+mj-lt"/>
              <a:buAutoNum type="arabicPeriod"/>
            </a:pPr>
            <a:r>
              <a:rPr lang="en-US" sz="3100" dirty="0">
                <a:solidFill>
                  <a:srgbClr val="000000"/>
                </a:solidFill>
                <a:latin typeface="Source Sans Pro" panose="020B0503030403020204" pitchFamily="34" charset="0"/>
                <a:ea typeface="Source Sans Pro" panose="020B0503030403020204" pitchFamily="34" charset="0"/>
              </a:rPr>
              <a:t>What should students know or be able to do?                 </a:t>
            </a:r>
          </a:p>
          <a:p>
            <a:pPr marL="347663" indent="0">
              <a:buNone/>
            </a:pPr>
            <a:r>
              <a:rPr lang="en-US" sz="3100" dirty="0">
                <a:solidFill>
                  <a:srgbClr val="000066"/>
                </a:solidFill>
                <a:latin typeface="Source Sans Pro" panose="020B0503030403020204" pitchFamily="34" charset="0"/>
                <a:ea typeface="Source Sans Pro" panose="020B0503030403020204" pitchFamily="34" charset="0"/>
              </a:rPr>
              <a:t>		</a:t>
            </a:r>
            <a:endParaRPr lang="en-US" sz="3100" dirty="0">
              <a:solidFill>
                <a:schemeClr val="tx2"/>
              </a:solidFill>
              <a:latin typeface="Source Sans Pro" panose="020B0503030403020204" pitchFamily="34" charset="0"/>
              <a:ea typeface="Source Sans Pro" panose="020B0503030403020204" pitchFamily="34" charset="0"/>
            </a:endParaRPr>
          </a:p>
          <a:p>
            <a:pPr marL="862013" indent="-514350">
              <a:buFont typeface="+mj-lt"/>
              <a:buAutoNum type="arabicPeriod"/>
            </a:pPr>
            <a:endParaRPr lang="en-US" sz="3100" dirty="0">
              <a:solidFill>
                <a:srgbClr val="000000"/>
              </a:solidFill>
              <a:latin typeface="Source Sans Pro" panose="020B0503030403020204" pitchFamily="34" charset="0"/>
              <a:ea typeface="Source Sans Pro" panose="020B0503030403020204" pitchFamily="34" charset="0"/>
            </a:endParaRPr>
          </a:p>
          <a:p>
            <a:pPr marL="862013" indent="-514350">
              <a:buFont typeface="+mj-lt"/>
              <a:buAutoNum type="arabicPeriod" startAt="2"/>
            </a:pPr>
            <a:r>
              <a:rPr lang="en-US" sz="3100" dirty="0">
                <a:solidFill>
                  <a:srgbClr val="000000"/>
                </a:solidFill>
                <a:latin typeface="Source Sans Pro" panose="020B0503030403020204" pitchFamily="34" charset="0"/>
                <a:ea typeface="Source Sans Pro" panose="020B0503030403020204" pitchFamily="34" charset="0"/>
              </a:rPr>
              <a:t>How do students demonstrate what they know or can do? </a:t>
            </a:r>
          </a:p>
          <a:p>
            <a:pPr marL="347663" indent="0">
              <a:buNone/>
            </a:pPr>
            <a:r>
              <a:rPr lang="en-US" sz="3100" dirty="0">
                <a:solidFill>
                  <a:srgbClr val="000000"/>
                </a:solidFill>
                <a:latin typeface="Source Sans Pro" panose="020B0503030403020204" pitchFamily="34" charset="0"/>
                <a:ea typeface="Source Sans Pro" panose="020B0503030403020204" pitchFamily="34" charset="0"/>
              </a:rPr>
              <a:t>		</a:t>
            </a:r>
            <a:endParaRPr lang="en-US" sz="3100" dirty="0">
              <a:solidFill>
                <a:schemeClr val="tx2"/>
              </a:solidFill>
              <a:latin typeface="Source Sans Pro" panose="020B0503030403020204" pitchFamily="34" charset="0"/>
              <a:ea typeface="Source Sans Pro" panose="020B0503030403020204" pitchFamily="34" charset="0"/>
            </a:endParaRPr>
          </a:p>
          <a:p>
            <a:pPr marL="347663" indent="0">
              <a:buNone/>
            </a:pPr>
            <a:endParaRPr lang="en-US" sz="3100" dirty="0">
              <a:solidFill>
                <a:srgbClr val="000000"/>
              </a:solidFill>
              <a:latin typeface="Source Sans Pro" panose="020B0503030403020204" pitchFamily="34" charset="0"/>
              <a:ea typeface="Source Sans Pro" panose="020B0503030403020204" pitchFamily="34" charset="0"/>
            </a:endParaRPr>
          </a:p>
          <a:p>
            <a:pPr marL="862013" indent="-514350">
              <a:buFont typeface="+mj-lt"/>
              <a:buAutoNum type="arabicPeriod" startAt="3"/>
            </a:pPr>
            <a:r>
              <a:rPr lang="en-US" sz="3100" dirty="0">
                <a:solidFill>
                  <a:srgbClr val="000000"/>
                </a:solidFill>
                <a:latin typeface="Source Sans Pro" panose="020B0503030403020204" pitchFamily="34" charset="0"/>
                <a:ea typeface="Source Sans Pro" panose="020B0503030403020204" pitchFamily="34" charset="0"/>
              </a:rPr>
              <a:t>How do students prepare for demonstrating their knowledge or skills?                                                              </a:t>
            </a:r>
          </a:p>
          <a:p>
            <a:pPr marL="347663" indent="0">
              <a:buNone/>
            </a:pPr>
            <a:r>
              <a:rPr lang="en-US" sz="3100" dirty="0">
                <a:solidFill>
                  <a:srgbClr val="000000"/>
                </a:solidFill>
                <a:latin typeface="Source Sans Pro" panose="020B0503030403020204" pitchFamily="34" charset="0"/>
                <a:ea typeface="Source Sans Pro" panose="020B0503030403020204" pitchFamily="34" charset="0"/>
              </a:rPr>
              <a:t>		</a:t>
            </a:r>
            <a:endParaRPr lang="en-US" sz="3100" b="1" dirty="0">
              <a:solidFill>
                <a:srgbClr val="000090"/>
              </a:solidFill>
              <a:latin typeface="Source Sans Pro" panose="020B0503030403020204" pitchFamily="34" charset="0"/>
              <a:ea typeface="Source Sans Pro" panose="020B0503030403020204" pitchFamily="34" charset="0"/>
            </a:endParaRPr>
          </a:p>
          <a:p>
            <a:pPr marL="862013" indent="-514350">
              <a:buFont typeface="+mj-lt"/>
              <a:buAutoNum type="arabicPeriod" startAt="4"/>
            </a:pPr>
            <a:endParaRPr lang="en-US" sz="3100" dirty="0">
              <a:latin typeface="Source Sans Pro" panose="020B0503030403020204" pitchFamily="34" charset="0"/>
              <a:ea typeface="Source Sans Pro" panose="020B0503030403020204" pitchFamily="34" charset="0"/>
            </a:endParaRPr>
          </a:p>
          <a:p>
            <a:pPr marL="862013" indent="-514350">
              <a:buFont typeface="+mj-lt"/>
              <a:buAutoNum type="arabicPeriod" startAt="4"/>
            </a:pPr>
            <a:r>
              <a:rPr lang="en-US" sz="3100" dirty="0">
                <a:latin typeface="Source Sans Pro" panose="020B0503030403020204" pitchFamily="34" charset="0"/>
                <a:ea typeface="Source Sans Pro" panose="020B0503030403020204" pitchFamily="34" charset="0"/>
              </a:rPr>
              <a:t>How are students introduced to the content they’ll be using?  </a:t>
            </a:r>
          </a:p>
          <a:p>
            <a:pPr marL="347663" indent="0">
              <a:buNone/>
            </a:pPr>
            <a:r>
              <a:rPr lang="en-US" sz="2600" dirty="0">
                <a:solidFill>
                  <a:srgbClr val="000066"/>
                </a:solidFill>
                <a:latin typeface="Source Sans Pro" panose="020B0503030403020204" pitchFamily="34" charset="0"/>
                <a:ea typeface="Source Sans Pro" panose="020B0503030403020204" pitchFamily="34" charset="0"/>
              </a:rPr>
              <a:t>		</a:t>
            </a:r>
            <a:endParaRPr lang="en-US" sz="2600" dirty="0">
              <a:solidFill>
                <a:schemeClr val="tx2"/>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D4DA5D9A-3CCF-4AC3-84FC-17954DED934A}"/>
              </a:ext>
            </a:extLst>
          </p:cNvPr>
          <p:cNvSpPr txBox="1"/>
          <p:nvPr/>
        </p:nvSpPr>
        <p:spPr>
          <a:xfrm>
            <a:off x="6468345" y="1190964"/>
            <a:ext cx="5723656" cy="461665"/>
          </a:xfrm>
          <a:prstGeom prst="rect">
            <a:avLst/>
          </a:prstGeom>
          <a:noFill/>
        </p:spPr>
        <p:txBody>
          <a:bodyPr wrap="square">
            <a:spAutoFit/>
          </a:bodyPr>
          <a:lstStyle/>
          <a:p>
            <a:r>
              <a:rPr lang="en-US" sz="2400" dirty="0">
                <a:solidFill>
                  <a:schemeClr val="tx2"/>
                </a:solidFill>
                <a:latin typeface="Source Sans Pro" panose="020B0503030403020204" pitchFamily="34" charset="0"/>
                <a:ea typeface="Source Sans Pro" panose="020B0503030403020204" pitchFamily="34" charset="0"/>
              </a:rPr>
              <a:t>[What is the </a:t>
            </a:r>
            <a:r>
              <a:rPr lang="en-US" sz="2400" b="1" dirty="0">
                <a:solidFill>
                  <a:schemeClr val="tx2"/>
                </a:solidFill>
                <a:latin typeface="Source Sans Pro" panose="020B0503030403020204" pitchFamily="34" charset="0"/>
                <a:ea typeface="Source Sans Pro" panose="020B0503030403020204" pitchFamily="34" charset="0"/>
              </a:rPr>
              <a:t>learning outcome</a:t>
            </a:r>
            <a:r>
              <a:rPr lang="en-US" sz="2400" dirty="0">
                <a:solidFill>
                  <a:schemeClr val="tx2"/>
                </a:solidFill>
                <a:latin typeface="Source Sans Pro" panose="020B0503030403020204" pitchFamily="34" charset="0"/>
                <a:ea typeface="Source Sans Pro" panose="020B0503030403020204" pitchFamily="34" charset="0"/>
              </a:rPr>
              <a:t>?]</a:t>
            </a:r>
            <a:endParaRPr lang="en-US" sz="2400" dirty="0"/>
          </a:p>
        </p:txBody>
      </p:sp>
      <p:sp>
        <p:nvSpPr>
          <p:cNvPr id="8" name="TextBox 7">
            <a:extLst>
              <a:ext uri="{FF2B5EF4-FFF2-40B4-BE49-F238E27FC236}">
                <a16:creationId xmlns:a16="http://schemas.microsoft.com/office/drawing/2014/main" id="{8A1DBBA5-6EC8-4EC6-936C-E4BC057E20AF}"/>
              </a:ext>
            </a:extLst>
          </p:cNvPr>
          <p:cNvSpPr txBox="1"/>
          <p:nvPr/>
        </p:nvSpPr>
        <p:spPr>
          <a:xfrm>
            <a:off x="6467414" y="2529316"/>
            <a:ext cx="5723655" cy="461665"/>
          </a:xfrm>
          <a:prstGeom prst="rect">
            <a:avLst/>
          </a:prstGeom>
          <a:noFill/>
        </p:spPr>
        <p:txBody>
          <a:bodyPr wrap="square">
            <a:spAutoFit/>
          </a:bodyPr>
          <a:lstStyle/>
          <a:p>
            <a:r>
              <a:rPr lang="en-US" sz="2400">
                <a:solidFill>
                  <a:schemeClr val="tx2"/>
                </a:solidFill>
                <a:latin typeface="Source Sans Pro" panose="020B0503030403020204" pitchFamily="34" charset="0"/>
                <a:ea typeface="Source Sans Pro" panose="020B0503030403020204" pitchFamily="34" charset="0"/>
              </a:rPr>
              <a:t>[What kind of </a:t>
            </a:r>
            <a:r>
              <a:rPr lang="en-US" sz="2400" b="1">
                <a:solidFill>
                  <a:schemeClr val="tx2"/>
                </a:solidFill>
                <a:latin typeface="Source Sans Pro" panose="020B0503030403020204" pitchFamily="34" charset="0"/>
                <a:ea typeface="Source Sans Pro" panose="020B0503030403020204" pitchFamily="34" charset="0"/>
              </a:rPr>
              <a:t>assessment</a:t>
            </a:r>
            <a:r>
              <a:rPr lang="en-US" sz="2400">
                <a:solidFill>
                  <a:schemeClr val="tx2"/>
                </a:solidFill>
                <a:latin typeface="Source Sans Pro" panose="020B0503030403020204" pitchFamily="34" charset="0"/>
                <a:ea typeface="Source Sans Pro" panose="020B0503030403020204" pitchFamily="34" charset="0"/>
              </a:rPr>
              <a:t>?]</a:t>
            </a:r>
            <a:endParaRPr lang="en-US" sz="2400"/>
          </a:p>
        </p:txBody>
      </p:sp>
      <p:sp>
        <p:nvSpPr>
          <p:cNvPr id="13" name="TextBox 12">
            <a:extLst>
              <a:ext uri="{FF2B5EF4-FFF2-40B4-BE49-F238E27FC236}">
                <a16:creationId xmlns:a16="http://schemas.microsoft.com/office/drawing/2014/main" id="{8901E5BB-D64C-45D2-A182-A12973438637}"/>
              </a:ext>
            </a:extLst>
          </p:cNvPr>
          <p:cNvSpPr txBox="1"/>
          <p:nvPr/>
        </p:nvSpPr>
        <p:spPr>
          <a:xfrm>
            <a:off x="6467415" y="3789321"/>
            <a:ext cx="5723654" cy="830997"/>
          </a:xfrm>
          <a:prstGeom prst="rect">
            <a:avLst/>
          </a:prstGeom>
          <a:noFill/>
        </p:spPr>
        <p:txBody>
          <a:bodyPr wrap="square">
            <a:spAutoFit/>
          </a:bodyPr>
          <a:lstStyle/>
          <a:p>
            <a:r>
              <a:rPr lang="en-US" sz="2400">
                <a:solidFill>
                  <a:schemeClr val="tx2"/>
                </a:solidFill>
                <a:latin typeface="Source Sans Pro" panose="020B0503030403020204" pitchFamily="34" charset="0"/>
                <a:ea typeface="Source Sans Pro" panose="020B0503030403020204" pitchFamily="34" charset="0"/>
              </a:rPr>
              <a:t>[What kinds of </a:t>
            </a:r>
            <a:r>
              <a:rPr lang="en-US" sz="2400" b="1">
                <a:solidFill>
                  <a:schemeClr val="tx2"/>
                </a:solidFill>
                <a:latin typeface="Source Sans Pro" panose="020B0503030403020204" pitchFamily="34" charset="0"/>
                <a:ea typeface="Source Sans Pro" panose="020B0503030403020204" pitchFamily="34" charset="0"/>
              </a:rPr>
              <a:t>experiences</a:t>
            </a:r>
            <a:r>
              <a:rPr lang="en-US" sz="2400">
                <a:solidFill>
                  <a:schemeClr val="tx2"/>
                </a:solidFill>
                <a:latin typeface="Source Sans Pro" panose="020B0503030403020204" pitchFamily="34" charset="0"/>
                <a:ea typeface="Source Sans Pro" panose="020B0503030403020204" pitchFamily="34" charset="0"/>
              </a:rPr>
              <a:t> – activities, interactions, </a:t>
            </a:r>
            <a:r>
              <a:rPr lang="en-US" sz="2400" err="1">
                <a:solidFill>
                  <a:schemeClr val="tx2"/>
                </a:solidFill>
                <a:latin typeface="Source Sans Pro" panose="020B0503030403020204" pitchFamily="34" charset="0"/>
                <a:ea typeface="Source Sans Pro" panose="020B0503030403020204" pitchFamily="34" charset="0"/>
              </a:rPr>
              <a:t>etc</a:t>
            </a:r>
            <a:r>
              <a:rPr lang="en-US" sz="2400">
                <a:solidFill>
                  <a:schemeClr val="tx2"/>
                </a:solidFill>
                <a:latin typeface="Source Sans Pro" panose="020B0503030403020204" pitchFamily="34" charset="0"/>
                <a:ea typeface="Source Sans Pro" panose="020B0503030403020204" pitchFamily="34" charset="0"/>
              </a:rPr>
              <a:t>? </a:t>
            </a:r>
            <a:endParaRPr lang="en-US" sz="2400"/>
          </a:p>
        </p:txBody>
      </p:sp>
      <p:sp>
        <p:nvSpPr>
          <p:cNvPr id="12" name="TextBox 11">
            <a:extLst>
              <a:ext uri="{FF2B5EF4-FFF2-40B4-BE49-F238E27FC236}">
                <a16:creationId xmlns:a16="http://schemas.microsoft.com/office/drawing/2014/main" id="{3E4E26B5-B652-4E01-9C62-D3FE88AA7180}"/>
              </a:ext>
            </a:extLst>
          </p:cNvPr>
          <p:cNvSpPr txBox="1"/>
          <p:nvPr/>
        </p:nvSpPr>
        <p:spPr>
          <a:xfrm>
            <a:off x="6467595" y="5127673"/>
            <a:ext cx="5723474" cy="830997"/>
          </a:xfrm>
          <a:prstGeom prst="rect">
            <a:avLst/>
          </a:prstGeom>
          <a:noFill/>
        </p:spPr>
        <p:txBody>
          <a:bodyPr wrap="square">
            <a:spAutoFit/>
          </a:bodyPr>
          <a:lstStyle/>
          <a:p>
            <a:r>
              <a:rPr lang="en-US" sz="2400">
                <a:solidFill>
                  <a:schemeClr val="tx2"/>
                </a:solidFill>
                <a:latin typeface="Source Sans Pro" panose="020B0503030403020204" pitchFamily="34" charset="0"/>
                <a:ea typeface="Source Sans Pro" panose="020B0503030403020204" pitchFamily="34" charset="0"/>
              </a:rPr>
              <a:t>[How </a:t>
            </a:r>
            <a:r>
              <a:rPr lang="en-US" sz="2400" b="1">
                <a:solidFill>
                  <a:schemeClr val="tx2"/>
                </a:solidFill>
                <a:latin typeface="Source Sans Pro" panose="020B0503030403020204" pitchFamily="34" charset="0"/>
                <a:ea typeface="Source Sans Pro" panose="020B0503030403020204" pitchFamily="34" charset="0"/>
              </a:rPr>
              <a:t>exposed </a:t>
            </a:r>
            <a:r>
              <a:rPr lang="en-US" sz="2400">
                <a:solidFill>
                  <a:schemeClr val="tx2"/>
                </a:solidFill>
                <a:latin typeface="Source Sans Pro" panose="020B0503030403020204" pitchFamily="34" charset="0"/>
                <a:ea typeface="Source Sans Pro" panose="020B0503030403020204" pitchFamily="34" charset="0"/>
              </a:rPr>
              <a:t>to – retrieve or receive – the content?]</a:t>
            </a:r>
            <a:endParaRPr lang="en-US" sz="2400"/>
          </a:p>
        </p:txBody>
      </p:sp>
      <p:sp>
        <p:nvSpPr>
          <p:cNvPr id="5" name="Rectangle: Rounded Corners 4">
            <a:extLst>
              <a:ext uri="{FF2B5EF4-FFF2-40B4-BE49-F238E27FC236}">
                <a16:creationId xmlns:a16="http://schemas.microsoft.com/office/drawing/2014/main" id="{21E65CE6-8FBB-6287-A12E-5A13EBC0C4E2}"/>
              </a:ext>
            </a:extLst>
          </p:cNvPr>
          <p:cNvSpPr/>
          <p:nvPr/>
        </p:nvSpPr>
        <p:spPr>
          <a:xfrm>
            <a:off x="7070075" y="155785"/>
            <a:ext cx="4998881" cy="83099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Source Sans Pro" panose="020B0503030403020204" pitchFamily="34" charset="0"/>
              </a:rPr>
              <a:t>Try it for a topic you might teach</a:t>
            </a:r>
          </a:p>
        </p:txBody>
      </p:sp>
      <p:sp>
        <p:nvSpPr>
          <p:cNvPr id="7" name="Oval 6">
            <a:extLst>
              <a:ext uri="{FF2B5EF4-FFF2-40B4-BE49-F238E27FC236}">
                <a16:creationId xmlns:a16="http://schemas.microsoft.com/office/drawing/2014/main" id="{8F491379-C05B-47D7-F012-F0F456B5C1AF}"/>
              </a:ext>
              <a:ext uri="{C183D7F6-B498-43B3-948B-1728B52AA6E4}">
                <adec:decorative xmlns:adec="http://schemas.microsoft.com/office/drawing/2017/decorative" val="0"/>
              </a:ext>
            </a:extLst>
          </p:cNvPr>
          <p:cNvSpPr/>
          <p:nvPr/>
        </p:nvSpPr>
        <p:spPr>
          <a:xfrm>
            <a:off x="6209753" y="5089"/>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a typeface="Calibri"/>
                <a:cs typeface="Calibri"/>
              </a:rPr>
              <a:t>5 min</a:t>
            </a:r>
            <a:endParaRPr lang="en-US" dirty="0">
              <a:solidFill>
                <a:schemeClr val="tx1"/>
              </a:solidFill>
            </a:endParaRPr>
          </a:p>
        </p:txBody>
      </p:sp>
    </p:spTree>
    <p:extLst>
      <p:ext uri="{BB962C8B-B14F-4D97-AF65-F5344CB8AC3E}">
        <p14:creationId xmlns:p14="http://schemas.microsoft.com/office/powerpoint/2010/main" val="341551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76100-5E4F-4BE6-8AC8-DB26EBF51EAA}"/>
              </a:ext>
            </a:extLst>
          </p:cNvPr>
          <p:cNvSpPr>
            <a:spLocks noGrp="1"/>
          </p:cNvSpPr>
          <p:nvPr>
            <p:ph type="ctrTitle"/>
          </p:nvPr>
        </p:nvSpPr>
        <p:spPr>
          <a:xfrm>
            <a:off x="904608" y="279749"/>
            <a:ext cx="10706102" cy="720417"/>
          </a:xfrm>
        </p:spPr>
        <p:txBody>
          <a:bodyPr/>
          <a:lstStyle/>
          <a:p>
            <a:r>
              <a:rPr lang="en-US" sz="4400"/>
              <a:t>“Backward” design</a:t>
            </a:r>
          </a:p>
        </p:txBody>
      </p:sp>
      <p:sp>
        <p:nvSpPr>
          <p:cNvPr id="4" name="Rectangle: Rounded Corners 3">
            <a:extLst>
              <a:ext uri="{FF2B5EF4-FFF2-40B4-BE49-F238E27FC236}">
                <a16:creationId xmlns:a16="http://schemas.microsoft.com/office/drawing/2014/main" id="{1FD25146-6646-40B3-85A6-010EEAA7CE0C}"/>
              </a:ext>
              <a:ext uri="{C183D7F6-B498-43B3-948B-1728B52AA6E4}">
                <adec:decorative xmlns:adec="http://schemas.microsoft.com/office/drawing/2017/decorative" val="1"/>
              </a:ext>
            </a:extLst>
          </p:cNvPr>
          <p:cNvSpPr/>
          <p:nvPr/>
        </p:nvSpPr>
        <p:spPr>
          <a:xfrm>
            <a:off x="3234263" y="5450971"/>
            <a:ext cx="5723474" cy="755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732E1529-0CF2-4843-960B-377827163970}"/>
              </a:ext>
              <a:ext uri="{C183D7F6-B498-43B3-948B-1728B52AA6E4}">
                <adec:decorative xmlns:adec="http://schemas.microsoft.com/office/drawing/2017/decorative" val="1"/>
              </a:ext>
            </a:extLst>
          </p:cNvPr>
          <p:cNvSpPr/>
          <p:nvPr/>
        </p:nvSpPr>
        <p:spPr>
          <a:xfrm>
            <a:off x="3234263" y="3745882"/>
            <a:ext cx="5723474" cy="1567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5F34A502-282B-47DF-896D-364B50EE1622}"/>
              </a:ext>
              <a:ext uri="{C183D7F6-B498-43B3-948B-1728B52AA6E4}">
                <adec:decorative xmlns:adec="http://schemas.microsoft.com/office/drawing/2017/decorative" val="1"/>
              </a:ext>
            </a:extLst>
          </p:cNvPr>
          <p:cNvSpPr/>
          <p:nvPr/>
        </p:nvSpPr>
        <p:spPr>
          <a:xfrm>
            <a:off x="3234263" y="2777525"/>
            <a:ext cx="5723474" cy="830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FC9F880-2F6C-43C5-BA3B-E88C523CF43A}"/>
              </a:ext>
              <a:ext uri="{C183D7F6-B498-43B3-948B-1728B52AA6E4}">
                <adec:decorative xmlns:adec="http://schemas.microsoft.com/office/drawing/2017/decorative" val="1"/>
              </a:ext>
            </a:extLst>
          </p:cNvPr>
          <p:cNvSpPr/>
          <p:nvPr/>
        </p:nvSpPr>
        <p:spPr>
          <a:xfrm>
            <a:off x="3234263" y="1445397"/>
            <a:ext cx="5723474" cy="11940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1BC132B-5BE8-4603-8196-0896FA779D57}"/>
              </a:ext>
            </a:extLst>
          </p:cNvPr>
          <p:cNvSpPr txBox="1"/>
          <p:nvPr/>
        </p:nvSpPr>
        <p:spPr>
          <a:xfrm>
            <a:off x="167421" y="3578698"/>
            <a:ext cx="1939117" cy="707886"/>
          </a:xfrm>
          <a:prstGeom prst="rect">
            <a:avLst/>
          </a:prstGeom>
          <a:noFill/>
          <a:ln>
            <a:solidFill>
              <a:schemeClr val="accent1"/>
            </a:solidFill>
          </a:ln>
        </p:spPr>
        <p:txBody>
          <a:bodyPr wrap="square" rtlCol="0">
            <a:spAutoFit/>
          </a:bodyPr>
          <a:lstStyle/>
          <a:p>
            <a:pPr algn="ctr">
              <a:defRPr/>
            </a:pPr>
            <a:r>
              <a:rPr lang="en-US" sz="2000">
                <a:solidFill>
                  <a:prstClr val="black"/>
                </a:solidFill>
                <a:latin typeface="Source Sans Pro" panose="020B0503030403020204" pitchFamily="34" charset="0"/>
                <a:ea typeface="Source Sans Pro" panose="020B0503030403020204" pitchFamily="34" charset="0"/>
              </a:rPr>
              <a:t>Instructor Planning Steps</a:t>
            </a:r>
          </a:p>
        </p:txBody>
      </p:sp>
      <p:sp>
        <p:nvSpPr>
          <p:cNvPr id="13" name="TextBox 12">
            <a:extLst>
              <a:ext uri="{FF2B5EF4-FFF2-40B4-BE49-F238E27FC236}">
                <a16:creationId xmlns:a16="http://schemas.microsoft.com/office/drawing/2014/main" id="{B91AD504-1CC7-43A9-A6CE-C2DE9246852C}"/>
              </a:ext>
            </a:extLst>
          </p:cNvPr>
          <p:cNvSpPr txBox="1"/>
          <p:nvPr/>
        </p:nvSpPr>
        <p:spPr>
          <a:xfrm>
            <a:off x="2690645" y="1839267"/>
            <a:ext cx="346714" cy="400110"/>
          </a:xfrm>
          <a:prstGeom prst="rect">
            <a:avLst/>
          </a:prstGeom>
          <a:noFill/>
        </p:spPr>
        <p:txBody>
          <a:bodyPr wrap="square" rtlCol="0">
            <a:spAutoFit/>
          </a:bodyPr>
          <a:lstStyle/>
          <a:p>
            <a:pPr algn="ctr">
              <a:defRPr/>
            </a:pPr>
            <a:r>
              <a:rPr lang="en-US" sz="2000">
                <a:solidFill>
                  <a:prstClr val="black"/>
                </a:solidFill>
                <a:latin typeface="Calibri" panose="020F0502020204030204"/>
              </a:rPr>
              <a:t>1</a:t>
            </a:r>
          </a:p>
        </p:txBody>
      </p:sp>
      <p:sp>
        <p:nvSpPr>
          <p:cNvPr id="9" name="TextBox 8" descr="Design (and follow) a study plan that uses strategies whose effectiveness is supported by research.&#10;">
            <a:extLst>
              <a:ext uri="{FF2B5EF4-FFF2-40B4-BE49-F238E27FC236}">
                <a16:creationId xmlns:a16="http://schemas.microsoft.com/office/drawing/2014/main" id="{181658B9-B16D-4027-B2D5-96AE02412215}"/>
              </a:ext>
            </a:extLst>
          </p:cNvPr>
          <p:cNvSpPr txBox="1"/>
          <p:nvPr/>
        </p:nvSpPr>
        <p:spPr>
          <a:xfrm>
            <a:off x="3339515" y="1439158"/>
            <a:ext cx="5723656" cy="1200329"/>
          </a:xfrm>
          <a:prstGeom prst="rect">
            <a:avLst/>
          </a:prstGeom>
          <a:noFill/>
        </p:spPr>
        <p:txBody>
          <a:bodyPr wrap="square">
            <a:spAutoFit/>
          </a:bodyPr>
          <a:lstStyle/>
          <a:p>
            <a:r>
              <a:rPr lang="en-US" sz="2400" i="1" dirty="0">
                <a:solidFill>
                  <a:schemeClr val="bg2"/>
                </a:solidFill>
                <a:latin typeface="Source Sans Pro" panose="020B0503030403020204" pitchFamily="34" charset="0"/>
                <a:ea typeface="Source Sans Pro" panose="020B0503030403020204" pitchFamily="34" charset="0"/>
              </a:rPr>
              <a:t>Design (and follow) a study plan that uses strategies whose effectiveness is supported by research.</a:t>
            </a:r>
            <a:endParaRPr lang="en-US" sz="2400" i="1" dirty="0">
              <a:solidFill>
                <a:schemeClr val="bg2"/>
              </a:solidFill>
            </a:endParaRPr>
          </a:p>
        </p:txBody>
      </p:sp>
      <p:sp>
        <p:nvSpPr>
          <p:cNvPr id="14" name="TextBox 13">
            <a:extLst>
              <a:ext uri="{FF2B5EF4-FFF2-40B4-BE49-F238E27FC236}">
                <a16:creationId xmlns:a16="http://schemas.microsoft.com/office/drawing/2014/main" id="{31A66CAB-E8E6-4117-B54A-38293B6A9A48}"/>
              </a:ext>
            </a:extLst>
          </p:cNvPr>
          <p:cNvSpPr txBox="1"/>
          <p:nvPr/>
        </p:nvSpPr>
        <p:spPr>
          <a:xfrm>
            <a:off x="2695876" y="2988332"/>
            <a:ext cx="431074" cy="400110"/>
          </a:xfrm>
          <a:prstGeom prst="rect">
            <a:avLst/>
          </a:prstGeom>
          <a:noFill/>
        </p:spPr>
        <p:txBody>
          <a:bodyPr wrap="square" rtlCol="0">
            <a:spAutoFit/>
          </a:bodyPr>
          <a:lstStyle/>
          <a:p>
            <a:pPr algn="ctr">
              <a:defRPr/>
            </a:pPr>
            <a:r>
              <a:rPr lang="en-US" sz="2000">
                <a:solidFill>
                  <a:prstClr val="black"/>
                </a:solidFill>
                <a:latin typeface="Calibri" panose="020F0502020204030204"/>
              </a:rPr>
              <a:t>2</a:t>
            </a:r>
          </a:p>
        </p:txBody>
      </p:sp>
      <p:sp>
        <p:nvSpPr>
          <p:cNvPr id="10" name="TextBox 9" descr="Students create a study plan that details which strategies they will use.&#10;">
            <a:extLst>
              <a:ext uri="{FF2B5EF4-FFF2-40B4-BE49-F238E27FC236}">
                <a16:creationId xmlns:a16="http://schemas.microsoft.com/office/drawing/2014/main" id="{668C2BF8-45BD-4401-A21C-3F343716C455}"/>
              </a:ext>
            </a:extLst>
          </p:cNvPr>
          <p:cNvSpPr txBox="1"/>
          <p:nvPr/>
        </p:nvSpPr>
        <p:spPr>
          <a:xfrm>
            <a:off x="3338584" y="2777510"/>
            <a:ext cx="5723655" cy="830997"/>
          </a:xfrm>
          <a:prstGeom prst="rect">
            <a:avLst/>
          </a:prstGeom>
          <a:noFill/>
        </p:spPr>
        <p:txBody>
          <a:bodyPr wrap="square">
            <a:spAutoFit/>
          </a:bodyPr>
          <a:lstStyle/>
          <a:p>
            <a:r>
              <a:rPr lang="en-US" sz="2400" i="1">
                <a:solidFill>
                  <a:schemeClr val="bg2"/>
                </a:solidFill>
                <a:latin typeface="Source Sans Pro" panose="020B0503030403020204" pitchFamily="34" charset="0"/>
              </a:rPr>
              <a:t>Students create a study plan that details which strategies they will use.</a:t>
            </a:r>
          </a:p>
        </p:txBody>
      </p:sp>
      <p:sp>
        <p:nvSpPr>
          <p:cNvPr id="15" name="TextBox 14">
            <a:extLst>
              <a:ext uri="{FF2B5EF4-FFF2-40B4-BE49-F238E27FC236}">
                <a16:creationId xmlns:a16="http://schemas.microsoft.com/office/drawing/2014/main" id="{8FC74E54-6C5B-4D59-9707-BF2333C034D2}"/>
              </a:ext>
            </a:extLst>
          </p:cNvPr>
          <p:cNvSpPr txBox="1"/>
          <p:nvPr/>
        </p:nvSpPr>
        <p:spPr>
          <a:xfrm>
            <a:off x="2695876" y="4292132"/>
            <a:ext cx="431074" cy="400110"/>
          </a:xfrm>
          <a:prstGeom prst="rect">
            <a:avLst/>
          </a:prstGeom>
          <a:noFill/>
        </p:spPr>
        <p:txBody>
          <a:bodyPr wrap="square" rtlCol="0">
            <a:spAutoFit/>
          </a:bodyPr>
          <a:lstStyle/>
          <a:p>
            <a:pPr algn="ctr">
              <a:defRPr/>
            </a:pPr>
            <a:r>
              <a:rPr lang="en-US" sz="2000">
                <a:solidFill>
                  <a:prstClr val="black"/>
                </a:solidFill>
                <a:latin typeface="Calibri" panose="020F0502020204030204"/>
              </a:rPr>
              <a:t>3</a:t>
            </a:r>
          </a:p>
        </p:txBody>
      </p:sp>
      <p:sp>
        <p:nvSpPr>
          <p:cNvPr id="7" name="TextBox 6" descr="Answer questions about prep material, practice recalling information about strategies,  work in groups to define strategies and identify places to use them.&#10;">
            <a:extLst>
              <a:ext uri="{FF2B5EF4-FFF2-40B4-BE49-F238E27FC236}">
                <a16:creationId xmlns:a16="http://schemas.microsoft.com/office/drawing/2014/main" id="{63E4EC67-F675-4AEA-BE91-635879A4C221}"/>
              </a:ext>
              <a:ext uri="{C183D7F6-B498-43B3-948B-1728B52AA6E4}">
                <adec:decorative xmlns:adec="http://schemas.microsoft.com/office/drawing/2017/decorative" val="0"/>
              </a:ext>
            </a:extLst>
          </p:cNvPr>
          <p:cNvSpPr txBox="1"/>
          <p:nvPr/>
        </p:nvSpPr>
        <p:spPr>
          <a:xfrm>
            <a:off x="3339516" y="3707357"/>
            <a:ext cx="5723654" cy="1569660"/>
          </a:xfrm>
          <a:prstGeom prst="rect">
            <a:avLst/>
          </a:prstGeom>
          <a:noFill/>
        </p:spPr>
        <p:txBody>
          <a:bodyPr wrap="square">
            <a:spAutoFit/>
          </a:bodyPr>
          <a:lstStyle/>
          <a:p>
            <a:r>
              <a:rPr lang="en-US" sz="2400" i="1">
                <a:solidFill>
                  <a:schemeClr val="bg2"/>
                </a:solidFill>
                <a:latin typeface="Source Sans Pro" panose="020B0503030403020204" pitchFamily="34" charset="0"/>
              </a:rPr>
              <a:t>Answer questions about prep material, practice recalling information about strategies,  work in groups to define strategies and identify places to use them.</a:t>
            </a:r>
            <a:endParaRPr lang="en-US" sz="2400" i="1">
              <a:solidFill>
                <a:schemeClr val="bg2"/>
              </a:solidFill>
            </a:endParaRPr>
          </a:p>
        </p:txBody>
      </p:sp>
      <p:sp>
        <p:nvSpPr>
          <p:cNvPr id="16" name="TextBox 15">
            <a:extLst>
              <a:ext uri="{FF2B5EF4-FFF2-40B4-BE49-F238E27FC236}">
                <a16:creationId xmlns:a16="http://schemas.microsoft.com/office/drawing/2014/main" id="{433692C2-F471-4895-BAD4-D0350DD37C5D}"/>
              </a:ext>
            </a:extLst>
          </p:cNvPr>
          <p:cNvSpPr txBox="1"/>
          <p:nvPr/>
        </p:nvSpPr>
        <p:spPr>
          <a:xfrm>
            <a:off x="2644925" y="5628863"/>
            <a:ext cx="431074" cy="400110"/>
          </a:xfrm>
          <a:prstGeom prst="rect">
            <a:avLst/>
          </a:prstGeom>
          <a:noFill/>
        </p:spPr>
        <p:txBody>
          <a:bodyPr wrap="square" rtlCol="0">
            <a:spAutoFit/>
          </a:bodyPr>
          <a:lstStyle/>
          <a:p>
            <a:pPr algn="ctr">
              <a:defRPr/>
            </a:pPr>
            <a:r>
              <a:rPr lang="en-US" sz="2000">
                <a:solidFill>
                  <a:prstClr val="black"/>
                </a:solidFill>
                <a:latin typeface="Calibri" panose="020F0502020204030204"/>
              </a:rPr>
              <a:t>4</a:t>
            </a:r>
          </a:p>
        </p:txBody>
      </p:sp>
      <p:sp>
        <p:nvSpPr>
          <p:cNvPr id="11" name="TextBox 10" descr="Watch a video, read an article, class discussion.&#10;">
            <a:extLst>
              <a:ext uri="{FF2B5EF4-FFF2-40B4-BE49-F238E27FC236}">
                <a16:creationId xmlns:a16="http://schemas.microsoft.com/office/drawing/2014/main" id="{8A887CCD-4453-463A-B971-CD12345D0CE0}"/>
              </a:ext>
            </a:extLst>
          </p:cNvPr>
          <p:cNvSpPr txBox="1"/>
          <p:nvPr/>
        </p:nvSpPr>
        <p:spPr>
          <a:xfrm>
            <a:off x="3338765" y="5375867"/>
            <a:ext cx="5723474" cy="830997"/>
          </a:xfrm>
          <a:prstGeom prst="rect">
            <a:avLst/>
          </a:prstGeom>
          <a:noFill/>
        </p:spPr>
        <p:txBody>
          <a:bodyPr wrap="square">
            <a:spAutoFit/>
          </a:bodyPr>
          <a:lstStyle/>
          <a:p>
            <a:r>
              <a:rPr lang="en-US" sz="2400" i="1">
                <a:solidFill>
                  <a:schemeClr val="bg2"/>
                </a:solidFill>
                <a:latin typeface="Source Sans Pro" panose="020B0503030403020204" pitchFamily="34" charset="0"/>
                <a:ea typeface="Source Sans Pro" panose="020B0503030403020204" pitchFamily="34" charset="0"/>
              </a:rPr>
              <a:t>Watch a video, read an article, class discussion.</a:t>
            </a:r>
            <a:endParaRPr lang="en-US" sz="2400" i="1">
              <a:solidFill>
                <a:schemeClr val="bg2"/>
              </a:solidFill>
            </a:endParaRPr>
          </a:p>
        </p:txBody>
      </p:sp>
      <p:sp>
        <p:nvSpPr>
          <p:cNvPr id="21" name="TextBox 20">
            <a:extLst>
              <a:ext uri="{FF2B5EF4-FFF2-40B4-BE49-F238E27FC236}">
                <a16:creationId xmlns:a16="http://schemas.microsoft.com/office/drawing/2014/main" id="{32159476-0B3C-46AF-8F61-916A0A14608C}"/>
              </a:ext>
            </a:extLst>
          </p:cNvPr>
          <p:cNvSpPr txBox="1"/>
          <p:nvPr/>
        </p:nvSpPr>
        <p:spPr>
          <a:xfrm>
            <a:off x="9948605" y="3581760"/>
            <a:ext cx="2080196" cy="707886"/>
          </a:xfrm>
          <a:prstGeom prst="rect">
            <a:avLst/>
          </a:prstGeom>
          <a:noFill/>
          <a:ln>
            <a:solidFill>
              <a:schemeClr val="accent1"/>
            </a:solidFill>
          </a:ln>
        </p:spPr>
        <p:txBody>
          <a:bodyPr wrap="square" rtlCol="0">
            <a:spAutoFit/>
          </a:bodyPr>
          <a:lstStyle/>
          <a:p>
            <a:pPr algn="ctr">
              <a:defRPr/>
            </a:pPr>
            <a:r>
              <a:rPr lang="en-US" sz="2000">
                <a:solidFill>
                  <a:prstClr val="black"/>
                </a:solidFill>
                <a:latin typeface="Source Sans Pro" panose="020B0503030403020204" pitchFamily="34" charset="0"/>
                <a:ea typeface="Source Sans Pro" panose="020B0503030403020204" pitchFamily="34" charset="0"/>
              </a:rPr>
              <a:t>Student Learning Experience</a:t>
            </a:r>
          </a:p>
        </p:txBody>
      </p:sp>
      <p:sp>
        <p:nvSpPr>
          <p:cNvPr id="18" name="TextBox 17">
            <a:extLst>
              <a:ext uri="{FF2B5EF4-FFF2-40B4-BE49-F238E27FC236}">
                <a16:creationId xmlns:a16="http://schemas.microsoft.com/office/drawing/2014/main" id="{5A7EAB99-E99D-4974-8277-B2310121D8BF}"/>
              </a:ext>
            </a:extLst>
          </p:cNvPr>
          <p:cNvSpPr txBox="1"/>
          <p:nvPr/>
        </p:nvSpPr>
        <p:spPr>
          <a:xfrm>
            <a:off x="9073505" y="2988332"/>
            <a:ext cx="431074" cy="400110"/>
          </a:xfrm>
          <a:prstGeom prst="rect">
            <a:avLst/>
          </a:prstGeom>
          <a:noFill/>
        </p:spPr>
        <p:txBody>
          <a:bodyPr wrap="square" rtlCol="0">
            <a:spAutoFit/>
          </a:bodyPr>
          <a:lstStyle/>
          <a:p>
            <a:pPr algn="ctr">
              <a:defRPr/>
            </a:pPr>
            <a:r>
              <a:rPr lang="en-US" sz="2000">
                <a:solidFill>
                  <a:prstClr val="black"/>
                </a:solidFill>
                <a:latin typeface="Calibri" panose="020F0502020204030204"/>
              </a:rPr>
              <a:t>3</a:t>
            </a:r>
          </a:p>
        </p:txBody>
      </p:sp>
      <p:sp>
        <p:nvSpPr>
          <p:cNvPr id="19" name="TextBox 18">
            <a:extLst>
              <a:ext uri="{FF2B5EF4-FFF2-40B4-BE49-F238E27FC236}">
                <a16:creationId xmlns:a16="http://schemas.microsoft.com/office/drawing/2014/main" id="{F556E865-8D0B-4C35-BA6F-436B38C834DB}"/>
              </a:ext>
            </a:extLst>
          </p:cNvPr>
          <p:cNvSpPr txBox="1"/>
          <p:nvPr/>
        </p:nvSpPr>
        <p:spPr>
          <a:xfrm>
            <a:off x="9073505" y="4286584"/>
            <a:ext cx="431074" cy="400110"/>
          </a:xfrm>
          <a:prstGeom prst="rect">
            <a:avLst/>
          </a:prstGeom>
          <a:noFill/>
        </p:spPr>
        <p:txBody>
          <a:bodyPr wrap="square" rtlCol="0">
            <a:spAutoFit/>
          </a:bodyPr>
          <a:lstStyle/>
          <a:p>
            <a:pPr algn="ctr">
              <a:defRPr/>
            </a:pPr>
            <a:r>
              <a:rPr lang="en-US" sz="2000">
                <a:solidFill>
                  <a:prstClr val="black"/>
                </a:solidFill>
                <a:latin typeface="Calibri" panose="020F0502020204030204"/>
              </a:rPr>
              <a:t>2</a:t>
            </a:r>
          </a:p>
        </p:txBody>
      </p:sp>
      <p:sp>
        <p:nvSpPr>
          <p:cNvPr id="20" name="TextBox 19">
            <a:extLst>
              <a:ext uri="{FF2B5EF4-FFF2-40B4-BE49-F238E27FC236}">
                <a16:creationId xmlns:a16="http://schemas.microsoft.com/office/drawing/2014/main" id="{AF0B6426-0178-4822-8A08-19953606A7A8}"/>
              </a:ext>
            </a:extLst>
          </p:cNvPr>
          <p:cNvSpPr txBox="1"/>
          <p:nvPr/>
        </p:nvSpPr>
        <p:spPr>
          <a:xfrm>
            <a:off x="9078163" y="5628863"/>
            <a:ext cx="431074" cy="400110"/>
          </a:xfrm>
          <a:prstGeom prst="rect">
            <a:avLst/>
          </a:prstGeom>
          <a:noFill/>
        </p:spPr>
        <p:txBody>
          <a:bodyPr wrap="square" rtlCol="0">
            <a:spAutoFit/>
          </a:bodyPr>
          <a:lstStyle/>
          <a:p>
            <a:pPr algn="ctr">
              <a:defRPr/>
            </a:pPr>
            <a:r>
              <a:rPr lang="en-US" sz="2000">
                <a:solidFill>
                  <a:prstClr val="black"/>
                </a:solidFill>
                <a:latin typeface="Calibri" panose="020F0502020204030204"/>
              </a:rPr>
              <a:t>1</a:t>
            </a:r>
          </a:p>
        </p:txBody>
      </p:sp>
      <p:sp>
        <p:nvSpPr>
          <p:cNvPr id="22" name="Arrow: Down 21" descr="Arrow point down the page, showing that when designing the learning activities, the instructor starts with the learning objectives, then plans how students will demonstrate their learning, and plans the learning activities last.">
            <a:extLst>
              <a:ext uri="{FF2B5EF4-FFF2-40B4-BE49-F238E27FC236}">
                <a16:creationId xmlns:a16="http://schemas.microsoft.com/office/drawing/2014/main" id="{9444AAEE-C9DA-43B5-865B-C580064CB0EE}"/>
              </a:ext>
            </a:extLst>
          </p:cNvPr>
          <p:cNvSpPr/>
          <p:nvPr/>
        </p:nvSpPr>
        <p:spPr>
          <a:xfrm>
            <a:off x="2243395" y="1987333"/>
            <a:ext cx="323710" cy="42195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24" name="Arrow: Down 23" descr="Arrow point down the page, showing that when designing the learning activities, the instructor starts with the learning objectives, then plans how students will demonstrate their learning, and plans the learning activities last.">
            <a:extLst>
              <a:ext uri="{FF2B5EF4-FFF2-40B4-BE49-F238E27FC236}">
                <a16:creationId xmlns:a16="http://schemas.microsoft.com/office/drawing/2014/main" id="{4EC4B464-B97A-4F05-8868-E6D32ED0307B}"/>
              </a:ext>
            </a:extLst>
          </p:cNvPr>
          <p:cNvSpPr/>
          <p:nvPr/>
        </p:nvSpPr>
        <p:spPr>
          <a:xfrm rot="10800000">
            <a:off x="9547075" y="2777509"/>
            <a:ext cx="274388" cy="30781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cxnSp>
        <p:nvCxnSpPr>
          <p:cNvPr id="25" name="Straight Connector 24">
            <a:extLst>
              <a:ext uri="{FF2B5EF4-FFF2-40B4-BE49-F238E27FC236}">
                <a16:creationId xmlns:a16="http://schemas.microsoft.com/office/drawing/2014/main" id="{CB9F11AF-1E9A-4CA7-8E7F-8D95EFDD3000}"/>
              </a:ext>
              <a:ext uri="{C183D7F6-B498-43B3-948B-1728B52AA6E4}">
                <adec:decorative xmlns:adec="http://schemas.microsoft.com/office/drawing/2017/decorative" val="1"/>
              </a:ext>
            </a:extLst>
          </p:cNvPr>
          <p:cNvCxnSpPr>
            <a:cxnSpLocks/>
          </p:cNvCxnSpPr>
          <p:nvPr/>
        </p:nvCxnSpPr>
        <p:spPr>
          <a:xfrm>
            <a:off x="450874" y="1065926"/>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5710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B965-DEC7-496C-B330-71F9C6013AA2}"/>
              </a:ext>
            </a:extLst>
          </p:cNvPr>
          <p:cNvSpPr>
            <a:spLocks noGrp="1"/>
          </p:cNvSpPr>
          <p:nvPr>
            <p:ph type="title"/>
          </p:nvPr>
        </p:nvSpPr>
        <p:spPr/>
        <p:txBody>
          <a:bodyPr/>
          <a:lstStyle/>
          <a:p>
            <a:r>
              <a:rPr lang="en-US">
                <a:solidFill>
                  <a:schemeClr val="bg1"/>
                </a:solidFill>
              </a:rPr>
              <a:t>Creating a lesson: Have a</a:t>
            </a:r>
          </a:p>
        </p:txBody>
      </p:sp>
      <p:sp>
        <p:nvSpPr>
          <p:cNvPr id="4" name="TextBox 3">
            <a:extLst>
              <a:ext uri="{FF2B5EF4-FFF2-40B4-BE49-F238E27FC236}">
                <a16:creationId xmlns:a16="http://schemas.microsoft.com/office/drawing/2014/main" id="{ADC6D58F-011D-418F-8D9E-5EF514594E80}"/>
              </a:ext>
            </a:extLst>
          </p:cNvPr>
          <p:cNvSpPr txBox="1"/>
          <p:nvPr/>
        </p:nvSpPr>
        <p:spPr>
          <a:xfrm>
            <a:off x="609600" y="182770"/>
            <a:ext cx="8957132" cy="707886"/>
          </a:xfrm>
          <a:prstGeom prst="rect">
            <a:avLst/>
          </a:prstGeom>
          <a:noFill/>
        </p:spPr>
        <p:txBody>
          <a:bodyPr wrap="square" rtlCol="0">
            <a:spAutoFit/>
          </a:bodyPr>
          <a:lstStyle/>
          <a:p>
            <a:r>
              <a:rPr lang="en-US" sz="4000" b="1">
                <a:solidFill>
                  <a:schemeClr val="tx2"/>
                </a:solidFill>
                <a:latin typeface="Source Sans Pro" panose="020B0503030403020204" pitchFamily="34" charset="0"/>
                <a:ea typeface="Source Sans Pro" panose="020B0503030403020204" pitchFamily="34" charset="0"/>
              </a:rPr>
              <a:t>Creating a lesson: Have a through line</a:t>
            </a:r>
          </a:p>
        </p:txBody>
      </p:sp>
      <p:cxnSp>
        <p:nvCxnSpPr>
          <p:cNvPr id="14" name="Straight Connector 13">
            <a:extLst>
              <a:ext uri="{FF2B5EF4-FFF2-40B4-BE49-F238E27FC236}">
                <a16:creationId xmlns:a16="http://schemas.microsoft.com/office/drawing/2014/main" id="{228188FA-5014-4117-8F3A-5B69C11195A6}"/>
              </a:ext>
              <a:ext uri="{C183D7F6-B498-43B3-948B-1728B52AA6E4}">
                <adec:decorative xmlns:adec="http://schemas.microsoft.com/office/drawing/2017/decorative" val="1"/>
              </a:ext>
            </a:extLst>
          </p:cNvPr>
          <p:cNvCxnSpPr>
            <a:cxnSpLocks/>
          </p:cNvCxnSpPr>
          <p:nvPr/>
        </p:nvCxnSpPr>
        <p:spPr>
          <a:xfrm>
            <a:off x="450874" y="922235"/>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6" name="Rectangle: Rounded Corners 5">
            <a:extLst>
              <a:ext uri="{FF2B5EF4-FFF2-40B4-BE49-F238E27FC236}">
                <a16:creationId xmlns:a16="http://schemas.microsoft.com/office/drawing/2014/main" id="{C6D619FD-5540-4859-B17D-4C15284DD726}"/>
              </a:ext>
            </a:extLst>
          </p:cNvPr>
          <p:cNvSpPr/>
          <p:nvPr/>
        </p:nvSpPr>
        <p:spPr>
          <a:xfrm>
            <a:off x="609600" y="1888435"/>
            <a:ext cx="2464904" cy="1113182"/>
          </a:xfrm>
          <a:prstGeom prst="roundRect">
            <a:avLst/>
          </a:prstGeom>
          <a:solidFill>
            <a:schemeClr val="accent3">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a:latin typeface="Source Sans Pro" panose="020B0503030403020204" pitchFamily="34" charset="0"/>
                <a:ea typeface="Source Sans Pro" panose="020B0503030403020204" pitchFamily="34" charset="0"/>
              </a:rPr>
              <a:t>Pre-class prep</a:t>
            </a:r>
          </a:p>
        </p:txBody>
      </p:sp>
      <p:sp>
        <p:nvSpPr>
          <p:cNvPr id="16" name="Arrow: Right 15">
            <a:extLst>
              <a:ext uri="{FF2B5EF4-FFF2-40B4-BE49-F238E27FC236}">
                <a16:creationId xmlns:a16="http://schemas.microsoft.com/office/drawing/2014/main" id="{9A1458E3-CAB9-418C-A7DB-9D1CC25F31C1}"/>
              </a:ext>
            </a:extLst>
          </p:cNvPr>
          <p:cNvSpPr/>
          <p:nvPr/>
        </p:nvSpPr>
        <p:spPr>
          <a:xfrm>
            <a:off x="3204849" y="1918253"/>
            <a:ext cx="1528354" cy="1113182"/>
          </a:xfrm>
          <a:prstGeom prst="rightArrow">
            <a:avLst/>
          </a:prstGeom>
          <a:solidFill>
            <a:schemeClr val="tx1">
              <a:lumMod val="75000"/>
              <a:lumOff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atin typeface="Source Sans Pro" panose="020B0503030403020204" pitchFamily="34" charset="0"/>
                <a:ea typeface="Source Sans Pro" panose="020B0503030403020204" pitchFamily="34" charset="0"/>
              </a:rPr>
              <a:t>Required for</a:t>
            </a:r>
          </a:p>
        </p:txBody>
      </p:sp>
      <p:sp>
        <p:nvSpPr>
          <p:cNvPr id="7" name="Rectangle: Rounded Corners 6">
            <a:extLst>
              <a:ext uri="{FF2B5EF4-FFF2-40B4-BE49-F238E27FC236}">
                <a16:creationId xmlns:a16="http://schemas.microsoft.com/office/drawing/2014/main" id="{5C6DEB6F-1285-44C4-8AB2-497CB1B64F5E}"/>
              </a:ext>
            </a:extLst>
          </p:cNvPr>
          <p:cNvSpPr/>
          <p:nvPr/>
        </p:nvSpPr>
        <p:spPr>
          <a:xfrm>
            <a:off x="4863548" y="1918253"/>
            <a:ext cx="2464904" cy="1113182"/>
          </a:xfrm>
          <a:prstGeom prst="round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a:latin typeface="Source Sans Pro" panose="020B0503030403020204" pitchFamily="34" charset="0"/>
                <a:ea typeface="Source Sans Pro" panose="020B0503030403020204" pitchFamily="34" charset="0"/>
              </a:rPr>
              <a:t>In-class activities</a:t>
            </a:r>
          </a:p>
        </p:txBody>
      </p:sp>
      <p:sp>
        <p:nvSpPr>
          <p:cNvPr id="17" name="Arrow: Right 16">
            <a:extLst>
              <a:ext uri="{FF2B5EF4-FFF2-40B4-BE49-F238E27FC236}">
                <a16:creationId xmlns:a16="http://schemas.microsoft.com/office/drawing/2014/main" id="{DEB2D45C-DB41-436B-BB3A-BACBEDC7151D}"/>
              </a:ext>
            </a:extLst>
          </p:cNvPr>
          <p:cNvSpPr/>
          <p:nvPr/>
        </p:nvSpPr>
        <p:spPr>
          <a:xfrm>
            <a:off x="7458797" y="1918253"/>
            <a:ext cx="1528354" cy="1113182"/>
          </a:xfrm>
          <a:prstGeom prst="rightArrow">
            <a:avLst/>
          </a:prstGeom>
          <a:solidFill>
            <a:schemeClr val="tx1">
              <a:lumMod val="75000"/>
              <a:lumOff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atin typeface="Source Sans Pro" panose="020B0503030403020204" pitchFamily="34" charset="0"/>
                <a:ea typeface="Source Sans Pro" panose="020B0503030403020204" pitchFamily="34" charset="0"/>
              </a:rPr>
              <a:t>Required for</a:t>
            </a:r>
          </a:p>
        </p:txBody>
      </p:sp>
      <p:sp>
        <p:nvSpPr>
          <p:cNvPr id="8" name="Rectangle: Rounded Corners 7">
            <a:extLst>
              <a:ext uri="{FF2B5EF4-FFF2-40B4-BE49-F238E27FC236}">
                <a16:creationId xmlns:a16="http://schemas.microsoft.com/office/drawing/2014/main" id="{246DEF04-FDBA-42BA-9090-3666D1404FD1}"/>
              </a:ext>
            </a:extLst>
          </p:cNvPr>
          <p:cNvSpPr/>
          <p:nvPr/>
        </p:nvSpPr>
        <p:spPr>
          <a:xfrm>
            <a:off x="9117496" y="1918253"/>
            <a:ext cx="2464904" cy="1113182"/>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a:latin typeface="Source Sans Pro" panose="020B0503030403020204" pitchFamily="34" charset="0"/>
                <a:ea typeface="Source Sans Pro" panose="020B0503030403020204" pitchFamily="34" charset="0"/>
              </a:rPr>
              <a:t>Post-class work</a:t>
            </a:r>
          </a:p>
        </p:txBody>
      </p:sp>
      <p:sp>
        <p:nvSpPr>
          <p:cNvPr id="19" name="TextBox 18">
            <a:extLst>
              <a:ext uri="{FF2B5EF4-FFF2-40B4-BE49-F238E27FC236}">
                <a16:creationId xmlns:a16="http://schemas.microsoft.com/office/drawing/2014/main" id="{6E3F38EB-7ECD-4A25-BA6D-26A01DA619E2}"/>
              </a:ext>
            </a:extLst>
          </p:cNvPr>
          <p:cNvSpPr txBox="1"/>
          <p:nvPr/>
        </p:nvSpPr>
        <p:spPr>
          <a:xfrm>
            <a:off x="695739" y="4353339"/>
            <a:ext cx="7725192" cy="461665"/>
          </a:xfrm>
          <a:prstGeom prst="rect">
            <a:avLst/>
          </a:prstGeom>
          <a:noFill/>
        </p:spPr>
        <p:txBody>
          <a:bodyPr wrap="none" rtlCol="0">
            <a:spAutoFit/>
          </a:bodyPr>
          <a:lstStyle/>
          <a:p>
            <a:r>
              <a:rPr lang="en-US" sz="2400">
                <a:latin typeface="Source Sans Pro" panose="020B0503030403020204" pitchFamily="34" charset="0"/>
                <a:ea typeface="Source Sans Pro" panose="020B0503030403020204" pitchFamily="34" charset="0"/>
              </a:rPr>
              <a:t>What activities might happen in each of these time frames?</a:t>
            </a:r>
          </a:p>
        </p:txBody>
      </p:sp>
      <p:sp>
        <p:nvSpPr>
          <p:cNvPr id="20" name="TextBox 19">
            <a:extLst>
              <a:ext uri="{FF2B5EF4-FFF2-40B4-BE49-F238E27FC236}">
                <a16:creationId xmlns:a16="http://schemas.microsoft.com/office/drawing/2014/main" id="{ECD4CDA8-02BB-487C-B548-F780B3870C06}"/>
              </a:ext>
            </a:extLst>
          </p:cNvPr>
          <p:cNvSpPr txBox="1"/>
          <p:nvPr/>
        </p:nvSpPr>
        <p:spPr>
          <a:xfrm>
            <a:off x="695739" y="5098774"/>
            <a:ext cx="5639685" cy="1200329"/>
          </a:xfrm>
          <a:prstGeom prst="rect">
            <a:avLst/>
          </a:prstGeom>
          <a:noFill/>
        </p:spPr>
        <p:txBody>
          <a:bodyPr wrap="none" rtlCol="0">
            <a:spAutoFit/>
          </a:bodyPr>
          <a:lstStyle/>
          <a:p>
            <a:r>
              <a:rPr lang="en-US" sz="2400">
                <a:latin typeface="Source Sans Pro" panose="020B0503030403020204" pitchFamily="34" charset="0"/>
                <a:ea typeface="Source Sans Pro" panose="020B0503030403020204" pitchFamily="34" charset="0"/>
              </a:rPr>
              <a:t>How can we be sure students do the work?</a:t>
            </a:r>
          </a:p>
          <a:p>
            <a:pPr marL="285750" indent="-285750">
              <a:buFont typeface="Arial" panose="020B0604020202020204" pitchFamily="34" charset="0"/>
              <a:buChar char="•"/>
            </a:pPr>
            <a:r>
              <a:rPr lang="en-US" sz="2400">
                <a:latin typeface="Source Sans Pro" panose="020B0503030403020204" pitchFamily="34" charset="0"/>
                <a:ea typeface="Source Sans Pro" panose="020B0503030403020204" pitchFamily="34" charset="0"/>
              </a:rPr>
              <a:t>Assign points to it</a:t>
            </a:r>
          </a:p>
          <a:p>
            <a:pPr marL="285750" indent="-285750">
              <a:buFont typeface="Arial" panose="020B0604020202020204" pitchFamily="34" charset="0"/>
              <a:buChar char="•"/>
            </a:pPr>
            <a:r>
              <a:rPr lang="en-US" sz="2400">
                <a:latin typeface="Source Sans Pro" panose="020B0503030403020204" pitchFamily="34" charset="0"/>
                <a:ea typeface="Source Sans Pro" panose="020B0503030403020204" pitchFamily="34" charset="0"/>
              </a:rPr>
              <a:t>Link it to things they are interested in</a:t>
            </a:r>
          </a:p>
        </p:txBody>
      </p:sp>
    </p:spTree>
    <p:extLst>
      <p:ext uri="{BB962C8B-B14F-4D97-AF65-F5344CB8AC3E}">
        <p14:creationId xmlns:p14="http://schemas.microsoft.com/office/powerpoint/2010/main" val="414347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8B85C6-282B-4E2E-995C-261E34FC9A97}"/>
              </a:ext>
            </a:extLst>
          </p:cNvPr>
          <p:cNvSpPr>
            <a:spLocks noGrp="1"/>
          </p:cNvSpPr>
          <p:nvPr>
            <p:ph type="title"/>
          </p:nvPr>
        </p:nvSpPr>
        <p:spPr>
          <a:xfrm>
            <a:off x="524362" y="163610"/>
            <a:ext cx="10972800" cy="1143000"/>
          </a:xfrm>
        </p:spPr>
        <p:txBody>
          <a:bodyPr/>
          <a:lstStyle/>
          <a:p>
            <a:r>
              <a:rPr lang="en-US" b="1">
                <a:solidFill>
                  <a:schemeClr val="tx2"/>
                </a:solidFill>
                <a:latin typeface="Source Sans Pro" panose="020B0503030403020204" pitchFamily="34" charset="0"/>
                <a:ea typeface="Source Sans Pro" panose="020B0503030403020204" pitchFamily="34" charset="0"/>
              </a:rPr>
              <a:t>Creating a lesson: Make it active</a:t>
            </a:r>
          </a:p>
        </p:txBody>
      </p:sp>
      <p:cxnSp>
        <p:nvCxnSpPr>
          <p:cNvPr id="16" name="Straight Connector 15">
            <a:extLst>
              <a:ext uri="{FF2B5EF4-FFF2-40B4-BE49-F238E27FC236}">
                <a16:creationId xmlns:a16="http://schemas.microsoft.com/office/drawing/2014/main" id="{40230E6E-3D99-4BDA-8118-5AFBEEC63F06}"/>
              </a:ext>
              <a:ext uri="{C183D7F6-B498-43B3-948B-1728B52AA6E4}">
                <adec:decorative xmlns:adec="http://schemas.microsoft.com/office/drawing/2017/decorative" val="1"/>
              </a:ext>
            </a:extLst>
          </p:cNvPr>
          <p:cNvCxnSpPr>
            <a:cxnSpLocks/>
          </p:cNvCxnSpPr>
          <p:nvPr/>
        </p:nvCxnSpPr>
        <p:spPr>
          <a:xfrm>
            <a:off x="450874" y="922235"/>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2" name="TextBox 1">
            <a:extLst>
              <a:ext uri="{FF2B5EF4-FFF2-40B4-BE49-F238E27FC236}">
                <a16:creationId xmlns:a16="http://schemas.microsoft.com/office/drawing/2014/main" id="{F5C5328F-601E-468D-B956-919C05A08C42}"/>
              </a:ext>
            </a:extLst>
          </p:cNvPr>
          <p:cNvSpPr txBox="1"/>
          <p:nvPr/>
        </p:nvSpPr>
        <p:spPr>
          <a:xfrm>
            <a:off x="4284242" y="1516725"/>
            <a:ext cx="3608832" cy="1569660"/>
          </a:xfrm>
          <a:prstGeom prst="rect">
            <a:avLst/>
          </a:prstGeom>
          <a:solidFill>
            <a:schemeClr val="accent3"/>
          </a:solidFill>
          <a:scene3d>
            <a:camera prst="orthographicFront"/>
            <a:lightRig rig="threePt" dir="t"/>
          </a:scene3d>
          <a:sp3d>
            <a:bevelT/>
          </a:sp3d>
        </p:spPr>
        <p:txBody>
          <a:bodyPr wrap="square" rtlCol="0">
            <a:spAutoFit/>
          </a:bodyPr>
          <a:lstStyle/>
          <a:p>
            <a:pPr algn="ctr"/>
            <a:r>
              <a:rPr lang="en-US" sz="2400" b="1">
                <a:latin typeface="Source Sans Pro" panose="020B0503030403020204" pitchFamily="34" charset="0"/>
                <a:ea typeface="Source Sans Pro" panose="020B0503030403020204" pitchFamily="34" charset="0"/>
              </a:rPr>
              <a:t>Information and Ideas</a:t>
            </a:r>
          </a:p>
          <a:p>
            <a:pPr marL="457200" indent="-285750">
              <a:buFont typeface="Arial" panose="020B0604020202020204" pitchFamily="34" charset="0"/>
              <a:buChar char="•"/>
            </a:pPr>
            <a:r>
              <a:rPr lang="en-US">
                <a:latin typeface="Source Sans Pro" panose="020B0503030403020204" pitchFamily="34" charset="0"/>
                <a:ea typeface="Source Sans Pro" panose="020B0503030403020204" pitchFamily="34" charset="0"/>
              </a:rPr>
              <a:t>Primary / secondary</a:t>
            </a:r>
          </a:p>
          <a:p>
            <a:pPr marL="457200" indent="-285750">
              <a:buFont typeface="Arial" panose="020B0604020202020204" pitchFamily="34" charset="0"/>
              <a:buChar char="•"/>
            </a:pPr>
            <a:r>
              <a:rPr lang="en-US">
                <a:latin typeface="Source Sans Pro" panose="020B0503030403020204" pitchFamily="34" charset="0"/>
                <a:ea typeface="Source Sans Pro" panose="020B0503030403020204" pitchFamily="34" charset="0"/>
              </a:rPr>
              <a:t>Accessing them in-class, out-of-class, online</a:t>
            </a:r>
          </a:p>
          <a:p>
            <a:endParaRPr lang="en-US"/>
          </a:p>
        </p:txBody>
      </p:sp>
      <p:cxnSp>
        <p:nvCxnSpPr>
          <p:cNvPr id="12" name="Straight Connector 11">
            <a:extLst>
              <a:ext uri="{FF2B5EF4-FFF2-40B4-BE49-F238E27FC236}">
                <a16:creationId xmlns:a16="http://schemas.microsoft.com/office/drawing/2014/main" id="{C43814FB-A7DC-436B-BC82-BFC2A3F22AE6}"/>
              </a:ext>
              <a:ext uri="{C183D7F6-B498-43B3-948B-1728B52AA6E4}">
                <adec:decorative xmlns:adec="http://schemas.microsoft.com/office/drawing/2017/decorative" val="1"/>
              </a:ext>
            </a:extLst>
          </p:cNvPr>
          <p:cNvCxnSpPr>
            <a:cxnSpLocks/>
          </p:cNvCxnSpPr>
          <p:nvPr/>
        </p:nvCxnSpPr>
        <p:spPr>
          <a:xfrm flipH="1" flipV="1">
            <a:off x="6664014" y="3079956"/>
            <a:ext cx="924128" cy="69166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52C1E94-802A-4B48-88EB-1ADAD733455D}"/>
              </a:ext>
            </a:extLst>
          </p:cNvPr>
          <p:cNvSpPr txBox="1"/>
          <p:nvPr/>
        </p:nvSpPr>
        <p:spPr>
          <a:xfrm>
            <a:off x="6386750" y="3797501"/>
            <a:ext cx="3608832" cy="1569660"/>
          </a:xfrm>
          <a:prstGeom prst="rect">
            <a:avLst/>
          </a:prstGeom>
          <a:solidFill>
            <a:schemeClr val="accent1"/>
          </a:solidFill>
          <a:scene3d>
            <a:camera prst="orthographicFront"/>
            <a:lightRig rig="threePt" dir="t"/>
          </a:scene3d>
          <a:sp3d>
            <a:bevelT/>
          </a:sp3d>
        </p:spPr>
        <p:txBody>
          <a:bodyPr wrap="square" rtlCol="0">
            <a:spAutoFit/>
          </a:bodyPr>
          <a:lstStyle/>
          <a:p>
            <a:pPr algn="ctr"/>
            <a:r>
              <a:rPr lang="en-US" sz="2400" b="1">
                <a:solidFill>
                  <a:schemeClr val="bg1"/>
                </a:solidFill>
                <a:latin typeface="Source Sans Pro" panose="020B0503030403020204" pitchFamily="34" charset="0"/>
                <a:ea typeface="Source Sans Pro" panose="020B0503030403020204" pitchFamily="34" charset="0"/>
              </a:rPr>
              <a:t>Experiences</a:t>
            </a:r>
          </a:p>
          <a:p>
            <a:pPr marL="457200" indent="-285750">
              <a:buFont typeface="Arial" panose="020B0604020202020204" pitchFamily="34" charset="0"/>
              <a:buChar char="•"/>
            </a:pPr>
            <a:r>
              <a:rPr lang="en-US">
                <a:solidFill>
                  <a:schemeClr val="bg1"/>
                </a:solidFill>
                <a:latin typeface="Source Sans Pro" panose="020B0503030403020204" pitchFamily="34" charset="0"/>
                <a:ea typeface="Source Sans Pro" panose="020B0503030403020204" pitchFamily="34" charset="0"/>
              </a:rPr>
              <a:t>Doing, observing</a:t>
            </a:r>
          </a:p>
          <a:p>
            <a:pPr marL="457200" indent="-285750">
              <a:buFont typeface="Arial" panose="020B0604020202020204" pitchFamily="34" charset="0"/>
              <a:buChar char="•"/>
            </a:pPr>
            <a:r>
              <a:rPr lang="en-US">
                <a:solidFill>
                  <a:schemeClr val="bg1"/>
                </a:solidFill>
                <a:latin typeface="Source Sans Pro" panose="020B0503030403020204" pitchFamily="34" charset="0"/>
                <a:ea typeface="Source Sans Pro" panose="020B0503030403020204" pitchFamily="34" charset="0"/>
              </a:rPr>
              <a:t>Actual, simulated</a:t>
            </a:r>
          </a:p>
          <a:p>
            <a:pPr marL="171450"/>
            <a:endParaRPr lang="en-US">
              <a:solidFill>
                <a:schemeClr val="bg1"/>
              </a:solidFill>
            </a:endParaRPr>
          </a:p>
          <a:p>
            <a:endParaRPr lang="en-US"/>
          </a:p>
        </p:txBody>
      </p:sp>
      <p:cxnSp>
        <p:nvCxnSpPr>
          <p:cNvPr id="14" name="Straight Connector 13">
            <a:extLst>
              <a:ext uri="{FF2B5EF4-FFF2-40B4-BE49-F238E27FC236}">
                <a16:creationId xmlns:a16="http://schemas.microsoft.com/office/drawing/2014/main" id="{ADEC3753-5D9F-4981-B191-C92798A9B249}"/>
              </a:ext>
              <a:ext uri="{C183D7F6-B498-43B3-948B-1728B52AA6E4}">
                <adec:decorative xmlns:adec="http://schemas.microsoft.com/office/drawing/2017/decorative" val="1"/>
              </a:ext>
            </a:extLst>
          </p:cNvPr>
          <p:cNvCxnSpPr>
            <a:cxnSpLocks/>
          </p:cNvCxnSpPr>
          <p:nvPr/>
        </p:nvCxnSpPr>
        <p:spPr>
          <a:xfrm flipH="1">
            <a:off x="5667862" y="4502385"/>
            <a:ext cx="6858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B9F93CEB-701C-4390-B019-A07E33C8DDED}"/>
              </a:ext>
            </a:extLst>
          </p:cNvPr>
          <p:cNvSpPr txBox="1"/>
          <p:nvPr/>
        </p:nvSpPr>
        <p:spPr>
          <a:xfrm>
            <a:off x="2049301" y="3791270"/>
            <a:ext cx="3608832" cy="1569660"/>
          </a:xfrm>
          <a:prstGeom prst="rect">
            <a:avLst/>
          </a:prstGeom>
          <a:solidFill>
            <a:schemeClr val="tx2"/>
          </a:solidFill>
          <a:scene3d>
            <a:camera prst="orthographicFront"/>
            <a:lightRig rig="threePt" dir="t"/>
          </a:scene3d>
          <a:sp3d>
            <a:bevelT/>
          </a:sp3d>
        </p:spPr>
        <p:txBody>
          <a:bodyPr wrap="square" rtlCol="0">
            <a:spAutoFit/>
          </a:bodyPr>
          <a:lstStyle/>
          <a:p>
            <a:pPr algn="ctr"/>
            <a:r>
              <a:rPr lang="en-US" sz="2400" b="1">
                <a:solidFill>
                  <a:schemeClr val="bg1"/>
                </a:solidFill>
                <a:latin typeface="Source Sans Pro" panose="020B0503030403020204" pitchFamily="34" charset="0"/>
                <a:ea typeface="Source Sans Pro" panose="020B0503030403020204" pitchFamily="34" charset="0"/>
              </a:rPr>
              <a:t>Reflection</a:t>
            </a:r>
          </a:p>
          <a:p>
            <a:pPr marL="457200" indent="-285750">
              <a:buFont typeface="Arial" panose="020B0604020202020204" pitchFamily="34" charset="0"/>
              <a:buChar char="•"/>
            </a:pPr>
            <a:r>
              <a:rPr lang="en-US">
                <a:solidFill>
                  <a:srgbClr val="FFFFFF"/>
                </a:solidFill>
                <a:latin typeface="Source Sans Pro" panose="020B0503030403020204" pitchFamily="34" charset="0"/>
                <a:ea typeface="Source Sans Pro" panose="020B0503030403020204" pitchFamily="34" charset="0"/>
              </a:rPr>
              <a:t>On </a:t>
            </a:r>
            <a:r>
              <a:rPr lang="en-US" i="1">
                <a:solidFill>
                  <a:srgbClr val="FFFFFF"/>
                </a:solidFill>
                <a:latin typeface="Source Sans Pro" panose="020B0503030403020204" pitchFamily="34" charset="0"/>
                <a:ea typeface="Source Sans Pro" panose="020B0503030403020204" pitchFamily="34" charset="0"/>
              </a:rPr>
              <a:t>what</a:t>
            </a:r>
            <a:r>
              <a:rPr lang="en-US">
                <a:solidFill>
                  <a:srgbClr val="FFFFFF"/>
                </a:solidFill>
                <a:latin typeface="Source Sans Pro" panose="020B0503030403020204" pitchFamily="34" charset="0"/>
                <a:ea typeface="Source Sans Pro" panose="020B0503030403020204" pitchFamily="34" charset="0"/>
              </a:rPr>
              <a:t> one is learning and </a:t>
            </a:r>
            <a:r>
              <a:rPr lang="en-US" i="1">
                <a:solidFill>
                  <a:srgbClr val="FFFFFF"/>
                </a:solidFill>
                <a:latin typeface="Source Sans Pro" panose="020B0503030403020204" pitchFamily="34" charset="0"/>
                <a:ea typeface="Source Sans Pro" panose="020B0503030403020204" pitchFamily="34" charset="0"/>
              </a:rPr>
              <a:t>how</a:t>
            </a:r>
            <a:r>
              <a:rPr lang="en-US">
                <a:solidFill>
                  <a:srgbClr val="FFFFFF"/>
                </a:solidFill>
                <a:latin typeface="Source Sans Pro" panose="020B0503030403020204" pitchFamily="34" charset="0"/>
                <a:ea typeface="Source Sans Pro" panose="020B0503030403020204" pitchFamily="34" charset="0"/>
              </a:rPr>
              <a:t> one is learning</a:t>
            </a:r>
          </a:p>
          <a:p>
            <a:pPr marL="457200" indent="-285750">
              <a:buFont typeface="Arial" panose="020B0604020202020204" pitchFamily="34" charset="0"/>
              <a:buChar char="•"/>
            </a:pPr>
            <a:r>
              <a:rPr lang="en-US">
                <a:solidFill>
                  <a:srgbClr val="FFFFFF"/>
                </a:solidFill>
                <a:latin typeface="Source Sans Pro" panose="020B0503030403020204" pitchFamily="34" charset="0"/>
                <a:ea typeface="Source Sans Pro" panose="020B0503030403020204" pitchFamily="34" charset="0"/>
              </a:rPr>
              <a:t>Alone and with others</a:t>
            </a:r>
          </a:p>
          <a:p>
            <a:endParaRPr lang="en-US"/>
          </a:p>
        </p:txBody>
      </p:sp>
      <p:cxnSp>
        <p:nvCxnSpPr>
          <p:cNvPr id="7" name="Straight Connector 6">
            <a:extLst>
              <a:ext uri="{FF2B5EF4-FFF2-40B4-BE49-F238E27FC236}">
                <a16:creationId xmlns:a16="http://schemas.microsoft.com/office/drawing/2014/main" id="{1A04AC97-C6CC-4860-995F-9E092949324E}"/>
              </a:ext>
              <a:ext uri="{C183D7F6-B498-43B3-948B-1728B52AA6E4}">
                <adec:decorative xmlns:adec="http://schemas.microsoft.com/office/drawing/2017/decorative" val="1"/>
              </a:ext>
            </a:extLst>
          </p:cNvPr>
          <p:cNvCxnSpPr>
            <a:cxnSpLocks/>
          </p:cNvCxnSpPr>
          <p:nvPr/>
        </p:nvCxnSpPr>
        <p:spPr>
          <a:xfrm flipV="1">
            <a:off x="4553110" y="3086388"/>
            <a:ext cx="914400" cy="6852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421306" y="6192711"/>
            <a:ext cx="5939320" cy="461665"/>
          </a:xfrm>
          <a:prstGeom prst="rect">
            <a:avLst/>
          </a:prstGeom>
          <a:noFill/>
        </p:spPr>
        <p:txBody>
          <a:bodyPr wrap="square" rtlCol="0">
            <a:spAutoFit/>
          </a:bodyPr>
          <a:lstStyle/>
          <a:p>
            <a:pPr>
              <a:defRPr/>
            </a:pPr>
            <a:r>
              <a:rPr lang="en-US" sz="1200">
                <a:solidFill>
                  <a:prstClr val="black"/>
                </a:solidFill>
                <a:latin typeface="Calibri"/>
              </a:rPr>
              <a:t>Fink, L.D. (2003). </a:t>
            </a:r>
            <a:r>
              <a:rPr lang="en-US" sz="1200" i="1">
                <a:solidFill>
                  <a:prstClr val="black"/>
                </a:solidFill>
                <a:latin typeface="Calibri"/>
              </a:rPr>
              <a:t>Creating significant learning experiences: An integrated approach to designing college courses</a:t>
            </a:r>
            <a:r>
              <a:rPr lang="en-US" sz="1200">
                <a:solidFill>
                  <a:prstClr val="black"/>
                </a:solidFill>
                <a:latin typeface="Calibri"/>
              </a:rPr>
              <a:t>. San Francisco: Jossey-Bass.</a:t>
            </a:r>
          </a:p>
        </p:txBody>
      </p:sp>
    </p:spTree>
    <p:extLst>
      <p:ext uri="{BB962C8B-B14F-4D97-AF65-F5344CB8AC3E}">
        <p14:creationId xmlns:p14="http://schemas.microsoft.com/office/powerpoint/2010/main" val="2577346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DD650BF-E246-4D9B-B43C-6519BCF30196}"/>
              </a:ext>
            </a:extLst>
          </p:cNvPr>
          <p:cNvSpPr txBox="1">
            <a:spLocks noGrp="1"/>
          </p:cNvSpPr>
          <p:nvPr>
            <p:ph type="title" idx="4294967295"/>
          </p:nvPr>
        </p:nvSpPr>
        <p:spPr>
          <a:xfrm>
            <a:off x="519532" y="273832"/>
            <a:ext cx="109728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2"/>
                </a:solidFill>
                <a:effectLst/>
                <a:uLnTx/>
                <a:uFillTx/>
                <a:latin typeface="Source Sans Pro" panose="020B0503030403020204" pitchFamily="34" charset="0"/>
                <a:ea typeface="Source Sans Pro" panose="020B0503030403020204" pitchFamily="34" charset="0"/>
                <a:cs typeface="+mj-cs"/>
              </a:rPr>
              <a:t>Types of activities</a:t>
            </a:r>
          </a:p>
        </p:txBody>
      </p:sp>
      <p:cxnSp>
        <p:nvCxnSpPr>
          <p:cNvPr id="9" name="Straight Connector 8">
            <a:extLst>
              <a:ext uri="{FF2B5EF4-FFF2-40B4-BE49-F238E27FC236}">
                <a16:creationId xmlns:a16="http://schemas.microsoft.com/office/drawing/2014/main" id="{5CA99C8E-4B4B-4E07-9510-600721C8D12F}"/>
              </a:ext>
              <a:ext uri="{C183D7F6-B498-43B3-948B-1728B52AA6E4}">
                <adec:decorative xmlns:adec="http://schemas.microsoft.com/office/drawing/2017/decorative" val="1"/>
              </a:ext>
            </a:extLst>
          </p:cNvPr>
          <p:cNvCxnSpPr>
            <a:cxnSpLocks/>
          </p:cNvCxnSpPr>
          <p:nvPr/>
        </p:nvCxnSpPr>
        <p:spPr>
          <a:xfrm>
            <a:off x="450874" y="1040222"/>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6" name="Rectangle: Rounded Corners 5">
            <a:extLst>
              <a:ext uri="{FF2B5EF4-FFF2-40B4-BE49-F238E27FC236}">
                <a16:creationId xmlns:a16="http://schemas.microsoft.com/office/drawing/2014/main" id="{663ABFDF-03F9-1CA7-DED6-9C09632184A2}"/>
              </a:ext>
            </a:extLst>
          </p:cNvPr>
          <p:cNvSpPr/>
          <p:nvPr/>
        </p:nvSpPr>
        <p:spPr>
          <a:xfrm>
            <a:off x="422778" y="1114788"/>
            <a:ext cx="4529867" cy="806972"/>
          </a:xfrm>
          <a:prstGeom prst="roundRect">
            <a:avLst/>
          </a:prstGeom>
          <a:solidFill>
            <a:schemeClr val="accent3"/>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dirty="0">
                <a:solidFill>
                  <a:schemeClr val="tx1"/>
                </a:solidFill>
                <a:latin typeface="Source Sans Pro" panose="020B0503030403020204" pitchFamily="34" charset="0"/>
                <a:ea typeface="Source Sans Pro" panose="020B0503030403020204" pitchFamily="34" charset="0"/>
              </a:rPr>
              <a:t>Why not just lecture?</a:t>
            </a:r>
          </a:p>
        </p:txBody>
      </p:sp>
      <p:sp>
        <p:nvSpPr>
          <p:cNvPr id="8" name="Content Placeholder 2">
            <a:extLst>
              <a:ext uri="{FF2B5EF4-FFF2-40B4-BE49-F238E27FC236}">
                <a16:creationId xmlns:a16="http://schemas.microsoft.com/office/drawing/2014/main" id="{482B0441-E04C-4AC3-BD61-CAD0B6D4DBF1}"/>
              </a:ext>
            </a:extLst>
          </p:cNvPr>
          <p:cNvSpPr txBox="1">
            <a:spLocks/>
          </p:cNvSpPr>
          <p:nvPr/>
        </p:nvSpPr>
        <p:spPr>
          <a:xfrm>
            <a:off x="422778" y="1910942"/>
            <a:ext cx="4780722" cy="147778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800" dirty="0">
                <a:latin typeface="Source Sans Pro" panose="020B0503030403020204" pitchFamily="34" charset="0"/>
                <a:ea typeface="Source Sans Pro" panose="020B0503030403020204" pitchFamily="34" charset="0"/>
              </a:rPr>
              <a:t>Provide opportunities for </a:t>
            </a:r>
            <a:r>
              <a:rPr lang="en-US" sz="2800" b="1" dirty="0">
                <a:solidFill>
                  <a:schemeClr val="accent2"/>
                </a:solidFill>
                <a:latin typeface="Source Sans Pro" panose="020B0503030403020204" pitchFamily="34" charset="0"/>
                <a:ea typeface="Source Sans Pro" panose="020B0503030403020204" pitchFamily="34" charset="0"/>
              </a:rPr>
              <a:t>all</a:t>
            </a:r>
            <a:r>
              <a:rPr lang="en-US" sz="2800" dirty="0">
                <a:latin typeface="Source Sans Pro" panose="020B0503030403020204" pitchFamily="34" charset="0"/>
                <a:ea typeface="Source Sans Pro" panose="020B0503030403020204" pitchFamily="34" charset="0"/>
              </a:rPr>
              <a:t> students to engage with the material</a:t>
            </a:r>
          </a:p>
        </p:txBody>
      </p:sp>
      <p:pic>
        <p:nvPicPr>
          <p:cNvPr id="5" name="Picture 4" descr="Types of active learning activities ranked from simple to implement to more complex to implement.">
            <a:extLst>
              <a:ext uri="{FF2B5EF4-FFF2-40B4-BE49-F238E27FC236}">
                <a16:creationId xmlns:a16="http://schemas.microsoft.com/office/drawing/2014/main" id="{638D0563-8168-4A23-9C55-4FA6A3C44A76}"/>
              </a:ext>
            </a:extLst>
          </p:cNvPr>
          <p:cNvPicPr>
            <a:picLocks noChangeAspect="1"/>
          </p:cNvPicPr>
          <p:nvPr/>
        </p:nvPicPr>
        <p:blipFill>
          <a:blip r:embed="rId2"/>
          <a:stretch>
            <a:fillRect/>
          </a:stretch>
        </p:blipFill>
        <p:spPr>
          <a:xfrm>
            <a:off x="1690046" y="1157329"/>
            <a:ext cx="8403107" cy="5293960"/>
          </a:xfrm>
          <a:prstGeom prst="rect">
            <a:avLst/>
          </a:prstGeom>
        </p:spPr>
      </p:pic>
      <p:sp>
        <p:nvSpPr>
          <p:cNvPr id="3" name="Content Placeholder 2">
            <a:extLst>
              <a:ext uri="{FF2B5EF4-FFF2-40B4-BE49-F238E27FC236}">
                <a16:creationId xmlns:a16="http://schemas.microsoft.com/office/drawing/2014/main" id="{4D99C56E-8D93-4323-8084-A4F7A478B8C2}"/>
              </a:ext>
            </a:extLst>
          </p:cNvPr>
          <p:cNvSpPr>
            <a:spLocks noGrp="1"/>
          </p:cNvSpPr>
          <p:nvPr>
            <p:ph idx="1"/>
          </p:nvPr>
        </p:nvSpPr>
        <p:spPr>
          <a:xfrm>
            <a:off x="8348472" y="4912267"/>
            <a:ext cx="3718027" cy="1798525"/>
          </a:xfrm>
        </p:spPr>
        <p:txBody>
          <a:bodyPr>
            <a:normAutofit fontScale="85000" lnSpcReduction="20000"/>
          </a:bodyPr>
          <a:lstStyle/>
          <a:p>
            <a:pPr marL="0" indent="0">
              <a:lnSpc>
                <a:spcPct val="110000"/>
              </a:lnSpc>
              <a:buNone/>
            </a:pPr>
            <a:r>
              <a:rPr lang="en-US" sz="2800" dirty="0">
                <a:latin typeface="Source Sans Pro" panose="020B0503030403020204" pitchFamily="34" charset="0"/>
                <a:ea typeface="Source Sans Pro" panose="020B0503030403020204" pitchFamily="34" charset="0"/>
              </a:rPr>
              <a:t>Underprepared and </a:t>
            </a:r>
            <a:r>
              <a:rPr lang="en-US" dirty="0">
                <a:latin typeface="Source Sans Pro" panose="020B0503030403020204" pitchFamily="34" charset="0"/>
                <a:ea typeface="Source Sans Pro" panose="020B0503030403020204" pitchFamily="34" charset="0"/>
              </a:rPr>
              <a:t>historically excluded</a:t>
            </a:r>
            <a:r>
              <a:rPr lang="en-US" sz="2800" dirty="0">
                <a:latin typeface="Source Sans Pro" panose="020B0503030403020204" pitchFamily="34" charset="0"/>
                <a:ea typeface="Source Sans Pro" panose="020B0503030403020204" pitchFamily="34" charset="0"/>
              </a:rPr>
              <a:t> students benefit most from structure and active learning.</a:t>
            </a:r>
          </a:p>
        </p:txBody>
      </p:sp>
      <p:grpSp>
        <p:nvGrpSpPr>
          <p:cNvPr id="11" name="Group 10" descr="link to teaching.uoregon.edu/starter-syllabus">
            <a:extLst>
              <a:ext uri="{FF2B5EF4-FFF2-40B4-BE49-F238E27FC236}">
                <a16:creationId xmlns:a16="http://schemas.microsoft.com/office/drawing/2014/main" id="{452E4FAB-E761-2009-1700-688B013C2D6C}"/>
              </a:ext>
            </a:extLst>
          </p:cNvPr>
          <p:cNvGrpSpPr/>
          <p:nvPr/>
        </p:nvGrpSpPr>
        <p:grpSpPr>
          <a:xfrm>
            <a:off x="5722682" y="123141"/>
            <a:ext cx="6251604" cy="1152033"/>
            <a:chOff x="742949" y="3115722"/>
            <a:chExt cx="3093126" cy="837564"/>
          </a:xfrm>
        </p:grpSpPr>
        <p:sp>
          <p:nvSpPr>
            <p:cNvPr id="12" name="Rectangle 11">
              <a:extLst>
                <a:ext uri="{FF2B5EF4-FFF2-40B4-BE49-F238E27FC236}">
                  <a16:creationId xmlns:a16="http://schemas.microsoft.com/office/drawing/2014/main" id="{C963BC7D-A176-86D3-2FD2-905DD8E8574F}"/>
                </a:ext>
                <a:ext uri="{C183D7F6-B498-43B3-948B-1728B52AA6E4}">
                  <adec:decorative xmlns:adec="http://schemas.microsoft.com/office/drawing/2017/decorative" val="1"/>
                </a:ext>
              </a:extLst>
            </p:cNvPr>
            <p:cNvSpPr/>
            <p:nvPr/>
          </p:nvSpPr>
          <p:spPr>
            <a:xfrm>
              <a:off x="742950" y="3115722"/>
              <a:ext cx="3093125" cy="604076"/>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3" name="Picture 12" descr="URL arrow in UO Yellow">
              <a:extLst>
                <a:ext uri="{FF2B5EF4-FFF2-40B4-BE49-F238E27FC236}">
                  <a16:creationId xmlns:a16="http://schemas.microsoft.com/office/drawing/2014/main" id="{191CC9A1-EF72-1B91-9BF6-23F0120336CC}"/>
                </a:ext>
              </a:extLst>
            </p:cNvPr>
            <p:cNvPicPr>
              <a:picLocks noChangeAspect="1"/>
            </p:cNvPicPr>
            <p:nvPr/>
          </p:nvPicPr>
          <p:blipFill rotWithShape="1">
            <a:blip r:embed="rId3">
              <a:extLst>
                <a:ext uri="{28A0092B-C50C-407E-A947-70E740481C1C}">
                  <a14:useLocalDpi xmlns:a14="http://schemas.microsoft.com/office/drawing/2010/main"/>
                </a:ext>
              </a:extLst>
            </a:blip>
            <a:srcRect l="45074" t="-9692" r="50000" b="-9247"/>
            <a:stretch/>
          </p:blipFill>
          <p:spPr>
            <a:xfrm>
              <a:off x="742949" y="3230483"/>
              <a:ext cx="333725" cy="373452"/>
            </a:xfrm>
            <a:prstGeom prst="rect">
              <a:avLst/>
            </a:prstGeom>
          </p:spPr>
        </p:pic>
        <p:sp>
          <p:nvSpPr>
            <p:cNvPr id="14" name="TextBox 13">
              <a:extLst>
                <a:ext uri="{FF2B5EF4-FFF2-40B4-BE49-F238E27FC236}">
                  <a16:creationId xmlns:a16="http://schemas.microsoft.com/office/drawing/2014/main" id="{038BB20D-FBFD-1764-3424-1CB559E91398}"/>
                </a:ext>
              </a:extLst>
            </p:cNvPr>
            <p:cNvSpPr txBox="1"/>
            <p:nvPr/>
          </p:nvSpPr>
          <p:spPr>
            <a:xfrm>
              <a:off x="1038114" y="3122289"/>
              <a:ext cx="27441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chemeClr val="bg2"/>
                  </a:solidFill>
                </a:rPr>
                <a:t>teaching.uoregon.edu/resources/student-engagement-techniques</a:t>
              </a:r>
              <a:endParaRPr lang="en-US" sz="2400" b="1" i="0" kern="1200">
                <a:solidFill>
                  <a:schemeClr val="bg2"/>
                </a:solidFill>
                <a:effectLst/>
                <a:latin typeface="Source Sans Pro" panose="020B0503030403020204" pitchFamily="34" charset="0"/>
                <a:ea typeface="+mn-ea"/>
                <a:cs typeface="+mn-cs"/>
              </a:endParaRPr>
            </a:p>
          </p:txBody>
        </p:sp>
      </p:grpSp>
      <p:sp>
        <p:nvSpPr>
          <p:cNvPr id="4" name="TextBox 3" descr="https://cei.umn.edu/teaching-resources/active-learning">
            <a:extLst>
              <a:ext uri="{FF2B5EF4-FFF2-40B4-BE49-F238E27FC236}">
                <a16:creationId xmlns:a16="http://schemas.microsoft.com/office/drawing/2014/main" id="{973E82B7-1E1A-E20E-A6E6-B1A37D8ABDF7}"/>
              </a:ext>
            </a:extLst>
          </p:cNvPr>
          <p:cNvSpPr txBox="1"/>
          <p:nvPr/>
        </p:nvSpPr>
        <p:spPr>
          <a:xfrm>
            <a:off x="2113000" y="6493830"/>
            <a:ext cx="3778599" cy="276999"/>
          </a:xfrm>
          <a:prstGeom prst="rect">
            <a:avLst/>
          </a:prstGeom>
          <a:noFill/>
        </p:spPr>
        <p:txBody>
          <a:bodyPr wrap="none" rtlCol="0">
            <a:spAutoFit/>
          </a:bodyPr>
          <a:lstStyle/>
          <a:p>
            <a:r>
              <a:rPr lang="en-US" sz="1200">
                <a:latin typeface="Source Sans Pro" panose="020B0503030403020204" pitchFamily="34" charset="0"/>
              </a:rPr>
              <a:t>https://cei.umn.edu/teaching-resources/active-learning</a:t>
            </a:r>
          </a:p>
        </p:txBody>
      </p:sp>
    </p:spTree>
    <p:extLst>
      <p:ext uri="{BB962C8B-B14F-4D97-AF65-F5344CB8AC3E}">
        <p14:creationId xmlns:p14="http://schemas.microsoft.com/office/powerpoint/2010/main" val="259240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6197" y="141929"/>
            <a:ext cx="6238461" cy="1143000"/>
          </a:xfrm>
        </p:spPr>
        <p:txBody>
          <a:bodyPr>
            <a:normAutofit/>
          </a:bodyPr>
          <a:lstStyle/>
          <a:p>
            <a:r>
              <a:rPr lang="en-US" b="1" dirty="0">
                <a:solidFill>
                  <a:schemeClr val="tx2"/>
                </a:solidFill>
                <a:latin typeface="Source Sans Pro" panose="020B0503030403020204" pitchFamily="34" charset="0"/>
                <a:ea typeface="Source Sans Pro" panose="020B0503030403020204" pitchFamily="34" charset="0"/>
              </a:rPr>
              <a:t>How to integrate it all?</a:t>
            </a:r>
          </a:p>
        </p:txBody>
      </p:sp>
      <p:pic>
        <p:nvPicPr>
          <p:cNvPr id="9" name="Picture 8" descr="Screenshot of Class Lesson Plan template. It contains sections for the user to plan a session overview and activities that will happen before class, during class, and after class.">
            <a:extLst>
              <a:ext uri="{FF2B5EF4-FFF2-40B4-BE49-F238E27FC236}">
                <a16:creationId xmlns:a16="http://schemas.microsoft.com/office/drawing/2014/main" id="{293F655C-1DB8-002F-A72C-3790FD4CA53E}"/>
              </a:ext>
            </a:extLst>
          </p:cNvPr>
          <p:cNvPicPr>
            <a:picLocks noChangeAspect="1"/>
          </p:cNvPicPr>
          <p:nvPr/>
        </p:nvPicPr>
        <p:blipFill>
          <a:blip r:embed="rId2" cstate="screen">
            <a:extLst>
              <a:ext uri="{28A0092B-C50C-407E-A947-70E740481C1C}">
                <a14:useLocalDpi xmlns:a14="http://schemas.microsoft.com/office/drawing/2010/main"/>
              </a:ext>
            </a:extLst>
          </a:blip>
          <a:srcRect l="9456" t="4927" r="10326" b="4638"/>
          <a:stretch/>
        </p:blipFill>
        <p:spPr>
          <a:xfrm>
            <a:off x="1691819" y="1106901"/>
            <a:ext cx="8808362" cy="5585791"/>
          </a:xfrm>
          <a:prstGeom prst="rect">
            <a:avLst/>
          </a:prstGeom>
          <a:ln>
            <a:solidFill>
              <a:schemeClr val="tx1"/>
            </a:solidFill>
          </a:ln>
        </p:spPr>
      </p:pic>
      <p:sp>
        <p:nvSpPr>
          <p:cNvPr id="3" name="Rectangle 2">
            <a:extLst>
              <a:ext uri="{FF2B5EF4-FFF2-40B4-BE49-F238E27FC236}">
                <a16:creationId xmlns:a16="http://schemas.microsoft.com/office/drawing/2014/main" id="{8E4883EF-A835-DBC8-30EF-16F5A37F4E5B}"/>
              </a:ext>
              <a:ext uri="{C183D7F6-B498-43B3-948B-1728B52AA6E4}">
                <adec:decorative xmlns:adec="http://schemas.microsoft.com/office/drawing/2017/decorative" val="1"/>
              </a:ext>
            </a:extLst>
          </p:cNvPr>
          <p:cNvSpPr/>
          <p:nvPr/>
        </p:nvSpPr>
        <p:spPr>
          <a:xfrm>
            <a:off x="6803124" y="41914"/>
            <a:ext cx="5337202" cy="671515"/>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4ED7582-09F7-C296-F028-3045FF7FDE2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a:ext>
            </a:extLst>
          </a:blip>
          <a:srcRect l="45074" t="-9692" r="50000" b="-9247"/>
          <a:stretch/>
        </p:blipFill>
        <p:spPr>
          <a:xfrm>
            <a:off x="6803124" y="110748"/>
            <a:ext cx="575844" cy="513667"/>
          </a:xfrm>
          <a:prstGeom prst="rect">
            <a:avLst/>
          </a:prstGeom>
        </p:spPr>
      </p:pic>
      <p:sp>
        <p:nvSpPr>
          <p:cNvPr id="5" name="TextBox 4">
            <a:extLst>
              <a:ext uri="{FF2B5EF4-FFF2-40B4-BE49-F238E27FC236}">
                <a16:creationId xmlns:a16="http://schemas.microsoft.com/office/drawing/2014/main" id="{044BEBB4-8AF6-88ED-11A2-6A2C890BC9C2}"/>
              </a:ext>
            </a:extLst>
          </p:cNvPr>
          <p:cNvSpPr txBox="1"/>
          <p:nvPr/>
        </p:nvSpPr>
        <p:spPr>
          <a:xfrm>
            <a:off x="7340764" y="162227"/>
            <a:ext cx="473503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schemeClr val="bg2"/>
                </a:solidFill>
                <a:latin typeface="Source Sans Pro" panose="020B0503030403020204" pitchFamily="34" charset="0"/>
                <a:ea typeface="Source Sans Pro" panose="020B0503030403020204" pitchFamily="34" charset="0"/>
              </a:rPr>
              <a:t>tinyurl.com/class-session-planner-v-3</a:t>
            </a:r>
            <a:endParaRPr lang="en-US" sz="2200" b="1" i="0" kern="1200" dirty="0">
              <a:solidFill>
                <a:schemeClr val="bg2"/>
              </a:solidFill>
              <a:effectLst/>
              <a:latin typeface="Source Sans Pro" panose="020B0503030403020204" pitchFamily="34" charset="0"/>
              <a:ea typeface="Source Sans Pro" panose="020B0503030403020204" pitchFamily="34" charset="0"/>
            </a:endParaRPr>
          </a:p>
        </p:txBody>
      </p:sp>
      <p:sp>
        <p:nvSpPr>
          <p:cNvPr id="11" name="Rectangle: Rounded Corners 10">
            <a:extLst>
              <a:ext uri="{FF2B5EF4-FFF2-40B4-BE49-F238E27FC236}">
                <a16:creationId xmlns:a16="http://schemas.microsoft.com/office/drawing/2014/main" id="{C624CDD7-A1CC-473A-9E18-8FB07CD124F2}"/>
              </a:ext>
            </a:extLst>
          </p:cNvPr>
          <p:cNvSpPr/>
          <p:nvPr/>
        </p:nvSpPr>
        <p:spPr>
          <a:xfrm>
            <a:off x="5279571" y="5868293"/>
            <a:ext cx="5858598" cy="83099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Source Sans Pro" panose="020B0503030403020204" pitchFamily="34" charset="0"/>
              </a:rPr>
              <a:t>Try it! Sketch out a lesson for your course.</a:t>
            </a:r>
          </a:p>
        </p:txBody>
      </p:sp>
      <p:sp>
        <p:nvSpPr>
          <p:cNvPr id="14" name="Oval 13">
            <a:extLst>
              <a:ext uri="{FF2B5EF4-FFF2-40B4-BE49-F238E27FC236}">
                <a16:creationId xmlns:a16="http://schemas.microsoft.com/office/drawing/2014/main" id="{FD1B9760-5A86-4F00-9D3C-4386EAA6F1F0}"/>
              </a:ext>
              <a:ext uri="{C183D7F6-B498-43B3-948B-1728B52AA6E4}">
                <adec:decorative xmlns:adec="http://schemas.microsoft.com/office/drawing/2017/decorative" val="0"/>
              </a:ext>
            </a:extLst>
          </p:cNvPr>
          <p:cNvSpPr/>
          <p:nvPr/>
        </p:nvSpPr>
        <p:spPr>
          <a:xfrm>
            <a:off x="11003848" y="5741819"/>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ea typeface="Calibri"/>
                <a:cs typeface="Calibri"/>
              </a:rPr>
              <a:t>10 min</a:t>
            </a:r>
            <a:endParaRPr lang="en-US">
              <a:solidFill>
                <a:schemeClr val="tx1"/>
              </a:solidFill>
            </a:endParaRPr>
          </a:p>
        </p:txBody>
      </p:sp>
      <p:pic>
        <p:nvPicPr>
          <p:cNvPr id="6" name="Picture 5" descr="Teaching Toolbox icon">
            <a:extLst>
              <a:ext uri="{FF2B5EF4-FFF2-40B4-BE49-F238E27FC236}">
                <a16:creationId xmlns:a16="http://schemas.microsoft.com/office/drawing/2014/main" id="{41CE49D0-6E5B-0E9A-670E-8E7D5EA7FF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6197" y="5324701"/>
            <a:ext cx="1367991" cy="1367991"/>
          </a:xfrm>
          <a:prstGeom prst="rect">
            <a:avLst/>
          </a:prstGeom>
          <a:solidFill>
            <a:schemeClr val="bg1"/>
          </a:solidFill>
        </p:spPr>
      </p:pic>
      <p:sp>
        <p:nvSpPr>
          <p:cNvPr id="8" name="TextBox 7">
            <a:extLst>
              <a:ext uri="{FF2B5EF4-FFF2-40B4-BE49-F238E27FC236}">
                <a16:creationId xmlns:a16="http://schemas.microsoft.com/office/drawing/2014/main" id="{197EB987-759E-57B8-40A3-EB74A9847CA1}"/>
              </a:ext>
            </a:extLst>
          </p:cNvPr>
          <p:cNvSpPr txBox="1"/>
          <p:nvPr/>
        </p:nvSpPr>
        <p:spPr>
          <a:xfrm>
            <a:off x="199003" y="6424825"/>
            <a:ext cx="1202380" cy="369332"/>
          </a:xfrm>
          <a:prstGeom prst="rect">
            <a:avLst/>
          </a:prstGeom>
          <a:solidFill>
            <a:schemeClr val="bg1"/>
          </a:solidFill>
        </p:spPr>
        <p:txBody>
          <a:bodyPr wrap="none" rtlCol="0">
            <a:spAutoFit/>
          </a:bodyPr>
          <a:lstStyle/>
          <a:p>
            <a:r>
              <a:rPr lang="en-US"/>
              <a:t>Worksheet</a:t>
            </a:r>
          </a:p>
        </p:txBody>
      </p:sp>
    </p:spTree>
    <p:extLst>
      <p:ext uri="{BB962C8B-B14F-4D97-AF65-F5344CB8AC3E}">
        <p14:creationId xmlns:p14="http://schemas.microsoft.com/office/powerpoint/2010/main" val="222644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939B1-03F2-4D13-5F3C-B0DDB39C363B}"/>
              </a:ext>
            </a:extLst>
          </p:cNvPr>
          <p:cNvSpPr>
            <a:spLocks noGrp="1"/>
          </p:cNvSpPr>
          <p:nvPr>
            <p:ph type="ctrTitle"/>
          </p:nvPr>
        </p:nvSpPr>
        <p:spPr>
          <a:xfrm>
            <a:off x="789495" y="-257700"/>
            <a:ext cx="10706102" cy="1041214"/>
          </a:xfrm>
        </p:spPr>
        <p:txBody>
          <a:bodyPr/>
          <a:lstStyle/>
          <a:p>
            <a:r>
              <a:rPr lang="en-US"/>
              <a:t>How to integrate it all? Plan across the term</a:t>
            </a:r>
          </a:p>
        </p:txBody>
      </p:sp>
      <p:cxnSp>
        <p:nvCxnSpPr>
          <p:cNvPr id="96" name="Straight Connector 95">
            <a:extLst>
              <a:ext uri="{FF2B5EF4-FFF2-40B4-BE49-F238E27FC236}">
                <a16:creationId xmlns:a16="http://schemas.microsoft.com/office/drawing/2014/main" id="{A3C3C03A-A3C9-84CE-91D6-9515A8595993}"/>
              </a:ext>
              <a:ext uri="{C183D7F6-B498-43B3-948B-1728B52AA6E4}">
                <adec:decorative xmlns:adec="http://schemas.microsoft.com/office/drawing/2017/decorative" val="1"/>
              </a:ext>
            </a:extLst>
          </p:cNvPr>
          <p:cNvCxnSpPr>
            <a:cxnSpLocks/>
          </p:cNvCxnSpPr>
          <p:nvPr/>
        </p:nvCxnSpPr>
        <p:spPr>
          <a:xfrm>
            <a:off x="450874" y="783514"/>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grpSp>
        <p:nvGrpSpPr>
          <p:cNvPr id="98" name="Group 97" descr="For each major topic in a course, plan an instructional strategy that integrates in-class and out-of-class activities. Join the major topics together to create an arc for the course.">
            <a:extLst>
              <a:ext uri="{FF2B5EF4-FFF2-40B4-BE49-F238E27FC236}">
                <a16:creationId xmlns:a16="http://schemas.microsoft.com/office/drawing/2014/main" id="{B7662B91-EC4E-9D8C-056F-47526C23044B}"/>
              </a:ext>
            </a:extLst>
          </p:cNvPr>
          <p:cNvGrpSpPr/>
          <p:nvPr/>
        </p:nvGrpSpPr>
        <p:grpSpPr>
          <a:xfrm>
            <a:off x="484383" y="921677"/>
            <a:ext cx="9767972" cy="5259933"/>
            <a:chOff x="484383" y="921677"/>
            <a:chExt cx="9767972" cy="5259933"/>
          </a:xfrm>
        </p:grpSpPr>
        <p:grpSp>
          <p:nvGrpSpPr>
            <p:cNvPr id="33" name="Group 32">
              <a:extLst>
                <a:ext uri="{FF2B5EF4-FFF2-40B4-BE49-F238E27FC236}">
                  <a16:creationId xmlns:a16="http://schemas.microsoft.com/office/drawing/2014/main" id="{1F88497A-8BED-CF8D-D01C-B9937DF97547}"/>
                </a:ext>
              </a:extLst>
            </p:cNvPr>
            <p:cNvGrpSpPr/>
            <p:nvPr/>
          </p:nvGrpSpPr>
          <p:grpSpPr>
            <a:xfrm>
              <a:off x="2302811" y="2039042"/>
              <a:ext cx="5918680" cy="759182"/>
              <a:chOff x="1562582" y="2376499"/>
              <a:chExt cx="5918680" cy="759182"/>
            </a:xfrm>
          </p:grpSpPr>
          <p:cxnSp>
            <p:nvCxnSpPr>
              <p:cNvPr id="5" name="Straight Connector 4">
                <a:extLst>
                  <a:ext uri="{FF2B5EF4-FFF2-40B4-BE49-F238E27FC236}">
                    <a16:creationId xmlns:a16="http://schemas.microsoft.com/office/drawing/2014/main" id="{77D71E42-031A-EAC5-C81A-1F0CAC99BC69}"/>
                  </a:ext>
                </a:extLst>
              </p:cNvPr>
              <p:cNvCxnSpPr>
                <a:cxnSpLocks/>
              </p:cNvCxnSpPr>
              <p:nvPr/>
            </p:nvCxnSpPr>
            <p:spPr>
              <a:xfrm>
                <a:off x="1562582" y="2766349"/>
                <a:ext cx="5918680" cy="75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78267D1-86AB-5B55-66C0-20AF9F87E883}"/>
                  </a:ext>
                </a:extLst>
              </p:cNvPr>
              <p:cNvCxnSpPr/>
              <p:nvPr/>
            </p:nvCxnSpPr>
            <p:spPr>
              <a:xfrm flipV="1">
                <a:off x="28702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DC9A60-5778-B418-67C5-A4B42C079E3C}"/>
                  </a:ext>
                </a:extLst>
              </p:cNvPr>
              <p:cNvCxnSpPr>
                <a:cxnSpLocks/>
              </p:cNvCxnSpPr>
              <p:nvPr/>
            </p:nvCxnSpPr>
            <p:spPr>
              <a:xfrm>
                <a:off x="2863851" y="2444750"/>
                <a:ext cx="426973"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C8A5869-50FE-3AF5-C251-581A10E4F867}"/>
                  </a:ext>
                </a:extLst>
              </p:cNvPr>
              <p:cNvCxnSpPr/>
              <p:nvPr/>
            </p:nvCxnSpPr>
            <p:spPr>
              <a:xfrm>
                <a:off x="32893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8B1C8566-E36C-CCCF-B6E0-F2095A4B1154}"/>
                  </a:ext>
                </a:extLst>
              </p:cNvPr>
              <p:cNvCxnSpPr/>
              <p:nvPr/>
            </p:nvCxnSpPr>
            <p:spPr>
              <a:xfrm flipV="1">
                <a:off x="3289298"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19" name="Connector: Elbow 18">
                <a:extLst>
                  <a:ext uri="{FF2B5EF4-FFF2-40B4-BE49-F238E27FC236}">
                    <a16:creationId xmlns:a16="http://schemas.microsoft.com/office/drawing/2014/main" id="{70456351-3CEE-7237-FA96-ABC16814CC92}"/>
                  </a:ext>
                </a:extLst>
              </p:cNvPr>
              <p:cNvCxnSpPr/>
              <p:nvPr/>
            </p:nvCxnSpPr>
            <p:spPr>
              <a:xfrm flipV="1">
                <a:off x="4127980"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1F21C93-D925-DFE6-F6DB-181E311060F0}"/>
                  </a:ext>
                </a:extLst>
              </p:cNvPr>
              <p:cNvCxnSpPr/>
              <p:nvPr/>
            </p:nvCxnSpPr>
            <p:spPr>
              <a:xfrm>
                <a:off x="4133848"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C22F6626-EC87-A748-5049-E69EF47B4C29}"/>
                  </a:ext>
                </a:extLst>
              </p:cNvPr>
              <p:cNvCxnSpPr/>
              <p:nvPr/>
            </p:nvCxnSpPr>
            <p:spPr>
              <a:xfrm flipV="1">
                <a:off x="4959830"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800657D0-57EA-2E70-2091-533BA453D67C}"/>
                  </a:ext>
                </a:extLst>
              </p:cNvPr>
              <p:cNvCxnSpPr/>
              <p:nvPr/>
            </p:nvCxnSpPr>
            <p:spPr>
              <a:xfrm flipV="1">
                <a:off x="5798512"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31E3F76-4111-2A32-E8C5-D21A0435B626}"/>
                  </a:ext>
                </a:extLst>
              </p:cNvPr>
              <p:cNvCxnSpPr/>
              <p:nvPr/>
            </p:nvCxnSpPr>
            <p:spPr>
              <a:xfrm>
                <a:off x="580438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5081FD-E163-01B7-F37F-DE71A42E8697}"/>
                  </a:ext>
                </a:extLst>
              </p:cNvPr>
              <p:cNvCxnSpPr/>
              <p:nvPr/>
            </p:nvCxnSpPr>
            <p:spPr>
              <a:xfrm>
                <a:off x="4966180" y="2438054"/>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BEB02D38-6F41-4A9C-1A93-572DABD2F0CE}"/>
                  </a:ext>
                </a:extLst>
              </p:cNvPr>
              <p:cNvCxnSpPr/>
              <p:nvPr/>
            </p:nvCxnSpPr>
            <p:spPr>
              <a:xfrm flipV="1">
                <a:off x="6636712" y="2444786"/>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1AC5BEF-B87B-7E0F-20AD-02C54E9ABF28}"/>
                  </a:ext>
                </a:extLst>
              </p:cNvPr>
              <p:cNvCxnSpPr/>
              <p:nvPr/>
            </p:nvCxnSpPr>
            <p:spPr>
              <a:xfrm>
                <a:off x="6642580" y="2446656"/>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F1FB146-7EB6-B023-7329-B9B2A550EA74}"/>
                  </a:ext>
                </a:extLst>
              </p:cNvPr>
              <p:cNvCxnSpPr/>
              <p:nvPr/>
            </p:nvCxnSpPr>
            <p:spPr>
              <a:xfrm>
                <a:off x="7481262" y="2444750"/>
                <a:ext cx="0" cy="32918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2FDB9A0-7B1B-33FB-AACD-C227D1423418}"/>
                  </a:ext>
                </a:extLst>
              </p:cNvPr>
              <p:cNvSpPr txBox="1"/>
              <p:nvPr/>
            </p:nvSpPr>
            <p:spPr>
              <a:xfrm>
                <a:off x="1781079" y="2376499"/>
                <a:ext cx="893193" cy="369332"/>
              </a:xfrm>
              <a:prstGeom prst="rect">
                <a:avLst/>
              </a:prstGeom>
              <a:noFill/>
            </p:spPr>
            <p:txBody>
              <a:bodyPr wrap="none" rtlCol="0">
                <a:spAutoFit/>
              </a:bodyPr>
              <a:lstStyle/>
              <a:p>
                <a:r>
                  <a:rPr lang="en-US">
                    <a:latin typeface="Source Sans Pro" panose="020B0503030403020204" pitchFamily="34" charset="0"/>
                  </a:rPr>
                  <a:t>In class</a:t>
                </a:r>
              </a:p>
            </p:txBody>
          </p:sp>
          <p:sp>
            <p:nvSpPr>
              <p:cNvPr id="31" name="TextBox 30">
                <a:extLst>
                  <a:ext uri="{FF2B5EF4-FFF2-40B4-BE49-F238E27FC236}">
                    <a16:creationId xmlns:a16="http://schemas.microsoft.com/office/drawing/2014/main" id="{5918A8DC-CF91-48AB-CA65-0C2B316572BB}"/>
                  </a:ext>
                </a:extLst>
              </p:cNvPr>
              <p:cNvSpPr txBox="1"/>
              <p:nvPr/>
            </p:nvSpPr>
            <p:spPr>
              <a:xfrm>
                <a:off x="1572688" y="2766349"/>
                <a:ext cx="1301959" cy="369332"/>
              </a:xfrm>
              <a:prstGeom prst="rect">
                <a:avLst/>
              </a:prstGeom>
              <a:noFill/>
            </p:spPr>
            <p:txBody>
              <a:bodyPr wrap="none" rtlCol="0">
                <a:spAutoFit/>
              </a:bodyPr>
              <a:lstStyle/>
              <a:p>
                <a:r>
                  <a:rPr lang="en-US">
                    <a:latin typeface="Source Sans Pro" panose="020B0503030403020204" pitchFamily="34" charset="0"/>
                  </a:rPr>
                  <a:t>Out of class</a:t>
                </a:r>
              </a:p>
            </p:txBody>
          </p:sp>
        </p:grpSp>
        <p:sp>
          <p:nvSpPr>
            <p:cNvPr id="34" name="TextBox 33">
              <a:extLst>
                <a:ext uri="{FF2B5EF4-FFF2-40B4-BE49-F238E27FC236}">
                  <a16:creationId xmlns:a16="http://schemas.microsoft.com/office/drawing/2014/main" id="{5B02224D-1BAC-D85D-493F-9FA03F3CE9CF}"/>
                </a:ext>
              </a:extLst>
            </p:cNvPr>
            <p:cNvSpPr txBox="1"/>
            <p:nvPr/>
          </p:nvSpPr>
          <p:spPr>
            <a:xfrm>
              <a:off x="484383" y="1588661"/>
              <a:ext cx="1750992" cy="461665"/>
            </a:xfrm>
            <a:prstGeom prst="rect">
              <a:avLst/>
            </a:prstGeom>
            <a:noFill/>
          </p:spPr>
          <p:txBody>
            <a:bodyPr wrap="none" rtlCol="0">
              <a:spAutoFit/>
            </a:bodyPr>
            <a:lstStyle/>
            <a:p>
              <a:r>
                <a:rPr lang="en-US" sz="2400">
                  <a:latin typeface="Source Sans Pro" panose="020B0503030403020204" pitchFamily="34" charset="0"/>
                </a:rPr>
                <a:t>Major topics</a:t>
              </a:r>
            </a:p>
          </p:txBody>
        </p:sp>
        <p:sp>
          <p:nvSpPr>
            <p:cNvPr id="35" name="TextBox 34">
              <a:extLst>
                <a:ext uri="{FF2B5EF4-FFF2-40B4-BE49-F238E27FC236}">
                  <a16:creationId xmlns:a16="http://schemas.microsoft.com/office/drawing/2014/main" id="{0FE8BAEC-5309-E8C7-94C9-2616342DFB7D}"/>
                </a:ext>
              </a:extLst>
            </p:cNvPr>
            <p:cNvSpPr txBox="1"/>
            <p:nvPr/>
          </p:nvSpPr>
          <p:spPr>
            <a:xfrm>
              <a:off x="1151328" y="2177541"/>
              <a:ext cx="417102" cy="461665"/>
            </a:xfrm>
            <a:prstGeom prst="rect">
              <a:avLst/>
            </a:prstGeom>
            <a:noFill/>
          </p:spPr>
          <p:txBody>
            <a:bodyPr wrap="none" rtlCol="0">
              <a:spAutoFit/>
            </a:bodyPr>
            <a:lstStyle/>
            <a:p>
              <a:r>
                <a:rPr lang="en-US" sz="2400">
                  <a:latin typeface="Source Sans Pro" panose="020B0503030403020204" pitchFamily="34" charset="0"/>
                </a:rPr>
                <a:t>1.</a:t>
              </a:r>
            </a:p>
          </p:txBody>
        </p:sp>
        <p:sp>
          <p:nvSpPr>
            <p:cNvPr id="36" name="TextBox 35">
              <a:extLst>
                <a:ext uri="{FF2B5EF4-FFF2-40B4-BE49-F238E27FC236}">
                  <a16:creationId xmlns:a16="http://schemas.microsoft.com/office/drawing/2014/main" id="{8650F7B3-6808-4878-3F40-BD9454EF9FC0}"/>
                </a:ext>
              </a:extLst>
            </p:cNvPr>
            <p:cNvSpPr txBox="1"/>
            <p:nvPr/>
          </p:nvSpPr>
          <p:spPr>
            <a:xfrm>
              <a:off x="1151328" y="3298769"/>
              <a:ext cx="417102" cy="461665"/>
            </a:xfrm>
            <a:prstGeom prst="rect">
              <a:avLst/>
            </a:prstGeom>
            <a:noFill/>
          </p:spPr>
          <p:txBody>
            <a:bodyPr wrap="none" rtlCol="0">
              <a:spAutoFit/>
            </a:bodyPr>
            <a:lstStyle/>
            <a:p>
              <a:r>
                <a:rPr lang="en-US" sz="2400">
                  <a:latin typeface="Source Sans Pro" panose="020B0503030403020204" pitchFamily="34" charset="0"/>
                </a:rPr>
                <a:t>2.</a:t>
              </a:r>
            </a:p>
          </p:txBody>
        </p:sp>
        <p:grpSp>
          <p:nvGrpSpPr>
            <p:cNvPr id="37" name="Group 36">
              <a:extLst>
                <a:ext uri="{FF2B5EF4-FFF2-40B4-BE49-F238E27FC236}">
                  <a16:creationId xmlns:a16="http://schemas.microsoft.com/office/drawing/2014/main" id="{FF159456-0509-825F-1F2C-16F6CB7ED408}"/>
                </a:ext>
              </a:extLst>
            </p:cNvPr>
            <p:cNvGrpSpPr/>
            <p:nvPr/>
          </p:nvGrpSpPr>
          <p:grpSpPr>
            <a:xfrm>
              <a:off x="2302811" y="3173373"/>
              <a:ext cx="5918680" cy="759182"/>
              <a:chOff x="1562582" y="2376499"/>
              <a:chExt cx="5918680" cy="759182"/>
            </a:xfrm>
          </p:grpSpPr>
          <p:cxnSp>
            <p:nvCxnSpPr>
              <p:cNvPr id="38" name="Straight Connector 37">
                <a:extLst>
                  <a:ext uri="{FF2B5EF4-FFF2-40B4-BE49-F238E27FC236}">
                    <a16:creationId xmlns:a16="http://schemas.microsoft.com/office/drawing/2014/main" id="{25E1791B-E074-15D7-88EB-22736809CB6B}"/>
                  </a:ext>
                </a:extLst>
              </p:cNvPr>
              <p:cNvCxnSpPr>
                <a:cxnSpLocks/>
              </p:cNvCxnSpPr>
              <p:nvPr/>
            </p:nvCxnSpPr>
            <p:spPr>
              <a:xfrm>
                <a:off x="1562582" y="2766349"/>
                <a:ext cx="5918680" cy="75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0ED047C-EA82-0282-2462-788C493789A8}"/>
                  </a:ext>
                </a:extLst>
              </p:cNvPr>
              <p:cNvCxnSpPr/>
              <p:nvPr/>
            </p:nvCxnSpPr>
            <p:spPr>
              <a:xfrm flipV="1">
                <a:off x="28702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90F3F54-17FB-32DA-25E5-488A5A2D658C}"/>
                  </a:ext>
                </a:extLst>
              </p:cNvPr>
              <p:cNvCxnSpPr>
                <a:cxnSpLocks/>
              </p:cNvCxnSpPr>
              <p:nvPr/>
            </p:nvCxnSpPr>
            <p:spPr>
              <a:xfrm>
                <a:off x="2863851" y="2444750"/>
                <a:ext cx="426973"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82ECA7-F45E-C871-38FA-1317C9052104}"/>
                  </a:ext>
                </a:extLst>
              </p:cNvPr>
              <p:cNvCxnSpPr/>
              <p:nvPr/>
            </p:nvCxnSpPr>
            <p:spPr>
              <a:xfrm>
                <a:off x="32893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7C5B302F-A5D3-AFF6-67EB-A4C77D43B109}"/>
                  </a:ext>
                </a:extLst>
              </p:cNvPr>
              <p:cNvCxnSpPr/>
              <p:nvPr/>
            </p:nvCxnSpPr>
            <p:spPr>
              <a:xfrm flipV="1">
                <a:off x="3289298"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FED5A919-BEB2-6CFE-250E-6E48A612F6BB}"/>
                  </a:ext>
                </a:extLst>
              </p:cNvPr>
              <p:cNvCxnSpPr/>
              <p:nvPr/>
            </p:nvCxnSpPr>
            <p:spPr>
              <a:xfrm flipV="1">
                <a:off x="4127980"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F253ECF-5FC2-8452-68EE-5655E104BFAB}"/>
                  </a:ext>
                </a:extLst>
              </p:cNvPr>
              <p:cNvCxnSpPr/>
              <p:nvPr/>
            </p:nvCxnSpPr>
            <p:spPr>
              <a:xfrm>
                <a:off x="4133848"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C03E43B3-7A55-ADC1-28A8-266CA53AE74F}"/>
                  </a:ext>
                </a:extLst>
              </p:cNvPr>
              <p:cNvCxnSpPr/>
              <p:nvPr/>
            </p:nvCxnSpPr>
            <p:spPr>
              <a:xfrm flipV="1">
                <a:off x="4959830"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46" name="Connector: Elbow 45">
                <a:extLst>
                  <a:ext uri="{FF2B5EF4-FFF2-40B4-BE49-F238E27FC236}">
                    <a16:creationId xmlns:a16="http://schemas.microsoft.com/office/drawing/2014/main" id="{89B36E2D-B351-246B-117D-3BCD5E4C5FBA}"/>
                  </a:ext>
                </a:extLst>
              </p:cNvPr>
              <p:cNvCxnSpPr/>
              <p:nvPr/>
            </p:nvCxnSpPr>
            <p:spPr>
              <a:xfrm flipV="1">
                <a:off x="5798512"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C7C7780-D4AB-CE14-9202-F5FBF5A12C6F}"/>
                  </a:ext>
                </a:extLst>
              </p:cNvPr>
              <p:cNvCxnSpPr/>
              <p:nvPr/>
            </p:nvCxnSpPr>
            <p:spPr>
              <a:xfrm>
                <a:off x="580438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7111CE8-AA93-649B-7892-4AA389FEC714}"/>
                  </a:ext>
                </a:extLst>
              </p:cNvPr>
              <p:cNvCxnSpPr/>
              <p:nvPr/>
            </p:nvCxnSpPr>
            <p:spPr>
              <a:xfrm>
                <a:off x="4966180" y="2438054"/>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45621DC6-3CCA-31CF-1B9C-BB5199144BAB}"/>
                  </a:ext>
                </a:extLst>
              </p:cNvPr>
              <p:cNvCxnSpPr/>
              <p:nvPr/>
            </p:nvCxnSpPr>
            <p:spPr>
              <a:xfrm flipV="1">
                <a:off x="6636712" y="2444786"/>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2E27B63-8D68-F4D9-E0E2-7AEA41696018}"/>
                  </a:ext>
                </a:extLst>
              </p:cNvPr>
              <p:cNvCxnSpPr/>
              <p:nvPr/>
            </p:nvCxnSpPr>
            <p:spPr>
              <a:xfrm>
                <a:off x="6642580" y="2446656"/>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C2FC318-AD3B-A163-8643-B06CFEB8D5C3}"/>
                  </a:ext>
                </a:extLst>
              </p:cNvPr>
              <p:cNvCxnSpPr/>
              <p:nvPr/>
            </p:nvCxnSpPr>
            <p:spPr>
              <a:xfrm>
                <a:off x="7481262" y="2444750"/>
                <a:ext cx="0" cy="32918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0A01E183-BF61-9522-A019-64CDABB3B4E6}"/>
                  </a:ext>
                </a:extLst>
              </p:cNvPr>
              <p:cNvSpPr txBox="1"/>
              <p:nvPr/>
            </p:nvSpPr>
            <p:spPr>
              <a:xfrm>
                <a:off x="1781079" y="2376499"/>
                <a:ext cx="893193" cy="369332"/>
              </a:xfrm>
              <a:prstGeom prst="rect">
                <a:avLst/>
              </a:prstGeom>
              <a:noFill/>
            </p:spPr>
            <p:txBody>
              <a:bodyPr wrap="none" rtlCol="0">
                <a:spAutoFit/>
              </a:bodyPr>
              <a:lstStyle/>
              <a:p>
                <a:r>
                  <a:rPr lang="en-US">
                    <a:latin typeface="Source Sans Pro" panose="020B0503030403020204" pitchFamily="34" charset="0"/>
                  </a:rPr>
                  <a:t>In class</a:t>
                </a:r>
              </a:p>
            </p:txBody>
          </p:sp>
          <p:sp>
            <p:nvSpPr>
              <p:cNvPr id="53" name="TextBox 52">
                <a:extLst>
                  <a:ext uri="{FF2B5EF4-FFF2-40B4-BE49-F238E27FC236}">
                    <a16:creationId xmlns:a16="http://schemas.microsoft.com/office/drawing/2014/main" id="{2BDD6556-BF51-C743-CC02-31A4C864103B}"/>
                  </a:ext>
                </a:extLst>
              </p:cNvPr>
              <p:cNvSpPr txBox="1"/>
              <p:nvPr/>
            </p:nvSpPr>
            <p:spPr>
              <a:xfrm>
                <a:off x="1572688" y="2766349"/>
                <a:ext cx="1301959" cy="369332"/>
              </a:xfrm>
              <a:prstGeom prst="rect">
                <a:avLst/>
              </a:prstGeom>
              <a:noFill/>
            </p:spPr>
            <p:txBody>
              <a:bodyPr wrap="none" rtlCol="0">
                <a:spAutoFit/>
              </a:bodyPr>
              <a:lstStyle/>
              <a:p>
                <a:r>
                  <a:rPr lang="en-US">
                    <a:latin typeface="Source Sans Pro" panose="020B0503030403020204" pitchFamily="34" charset="0"/>
                  </a:rPr>
                  <a:t>Out of class</a:t>
                </a:r>
              </a:p>
            </p:txBody>
          </p:sp>
        </p:grpSp>
        <p:sp>
          <p:nvSpPr>
            <p:cNvPr id="54" name="TextBox 53">
              <a:extLst>
                <a:ext uri="{FF2B5EF4-FFF2-40B4-BE49-F238E27FC236}">
                  <a16:creationId xmlns:a16="http://schemas.microsoft.com/office/drawing/2014/main" id="{78C1EC8E-AFB0-B52B-25C3-E37B4E45A1B4}"/>
                </a:ext>
              </a:extLst>
            </p:cNvPr>
            <p:cNvSpPr txBox="1"/>
            <p:nvPr/>
          </p:nvSpPr>
          <p:spPr>
            <a:xfrm>
              <a:off x="1161434" y="4501385"/>
              <a:ext cx="417102" cy="461665"/>
            </a:xfrm>
            <a:prstGeom prst="rect">
              <a:avLst/>
            </a:prstGeom>
            <a:noFill/>
          </p:spPr>
          <p:txBody>
            <a:bodyPr wrap="none" rtlCol="0">
              <a:spAutoFit/>
            </a:bodyPr>
            <a:lstStyle/>
            <a:p>
              <a:r>
                <a:rPr lang="en-US" sz="2400">
                  <a:latin typeface="Source Sans Pro" panose="020B0503030403020204" pitchFamily="34" charset="0"/>
                </a:rPr>
                <a:t>3.</a:t>
              </a:r>
            </a:p>
          </p:txBody>
        </p:sp>
        <p:grpSp>
          <p:nvGrpSpPr>
            <p:cNvPr id="55" name="Group 54">
              <a:extLst>
                <a:ext uri="{FF2B5EF4-FFF2-40B4-BE49-F238E27FC236}">
                  <a16:creationId xmlns:a16="http://schemas.microsoft.com/office/drawing/2014/main" id="{1A4DD61F-7761-FFD2-CF3E-0A8F6A52379C}"/>
                </a:ext>
              </a:extLst>
            </p:cNvPr>
            <p:cNvGrpSpPr/>
            <p:nvPr/>
          </p:nvGrpSpPr>
          <p:grpSpPr>
            <a:xfrm>
              <a:off x="2312917" y="4375989"/>
              <a:ext cx="5918680" cy="759182"/>
              <a:chOff x="1562582" y="2376499"/>
              <a:chExt cx="5918680" cy="759182"/>
            </a:xfrm>
          </p:grpSpPr>
          <p:cxnSp>
            <p:nvCxnSpPr>
              <p:cNvPr id="56" name="Straight Connector 55">
                <a:extLst>
                  <a:ext uri="{FF2B5EF4-FFF2-40B4-BE49-F238E27FC236}">
                    <a16:creationId xmlns:a16="http://schemas.microsoft.com/office/drawing/2014/main" id="{EEE1EEAB-64F4-B054-082E-2F49D32F45AB}"/>
                  </a:ext>
                </a:extLst>
              </p:cNvPr>
              <p:cNvCxnSpPr>
                <a:cxnSpLocks/>
              </p:cNvCxnSpPr>
              <p:nvPr/>
            </p:nvCxnSpPr>
            <p:spPr>
              <a:xfrm>
                <a:off x="1562582" y="2766349"/>
                <a:ext cx="5918680" cy="75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C092076-CFA5-2A61-39A2-08B72E27EDAD}"/>
                  </a:ext>
                </a:extLst>
              </p:cNvPr>
              <p:cNvCxnSpPr/>
              <p:nvPr/>
            </p:nvCxnSpPr>
            <p:spPr>
              <a:xfrm flipV="1">
                <a:off x="28702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1C6F1EC-9E49-9169-6EB3-8E646549D3C3}"/>
                  </a:ext>
                </a:extLst>
              </p:cNvPr>
              <p:cNvCxnSpPr>
                <a:cxnSpLocks/>
              </p:cNvCxnSpPr>
              <p:nvPr/>
            </p:nvCxnSpPr>
            <p:spPr>
              <a:xfrm>
                <a:off x="2863851" y="2444750"/>
                <a:ext cx="426973"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FF7D3B-F152-7391-9E00-9AC2C45D1945}"/>
                  </a:ext>
                </a:extLst>
              </p:cNvPr>
              <p:cNvCxnSpPr/>
              <p:nvPr/>
            </p:nvCxnSpPr>
            <p:spPr>
              <a:xfrm>
                <a:off x="32893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Connector: Elbow 59">
                <a:extLst>
                  <a:ext uri="{FF2B5EF4-FFF2-40B4-BE49-F238E27FC236}">
                    <a16:creationId xmlns:a16="http://schemas.microsoft.com/office/drawing/2014/main" id="{8E052645-0C4D-7150-B2E9-EFB6E87B3E17}"/>
                  </a:ext>
                </a:extLst>
              </p:cNvPr>
              <p:cNvCxnSpPr/>
              <p:nvPr/>
            </p:nvCxnSpPr>
            <p:spPr>
              <a:xfrm flipV="1">
                <a:off x="3289298"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61" name="Connector: Elbow 60">
                <a:extLst>
                  <a:ext uri="{FF2B5EF4-FFF2-40B4-BE49-F238E27FC236}">
                    <a16:creationId xmlns:a16="http://schemas.microsoft.com/office/drawing/2014/main" id="{3B9EBBB1-960F-DB8B-C30C-720D1614236A}"/>
                  </a:ext>
                </a:extLst>
              </p:cNvPr>
              <p:cNvCxnSpPr/>
              <p:nvPr/>
            </p:nvCxnSpPr>
            <p:spPr>
              <a:xfrm flipV="1">
                <a:off x="4127980"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F4D4D0C-8231-58D0-0CC3-4CB310DEBF31}"/>
                  </a:ext>
                </a:extLst>
              </p:cNvPr>
              <p:cNvCxnSpPr/>
              <p:nvPr/>
            </p:nvCxnSpPr>
            <p:spPr>
              <a:xfrm>
                <a:off x="4133848"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25C6143B-FF25-7C0A-B0E5-5A52994A96DF}"/>
                  </a:ext>
                </a:extLst>
              </p:cNvPr>
              <p:cNvCxnSpPr/>
              <p:nvPr/>
            </p:nvCxnSpPr>
            <p:spPr>
              <a:xfrm flipV="1">
                <a:off x="4959830"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64" name="Connector: Elbow 63">
                <a:extLst>
                  <a:ext uri="{FF2B5EF4-FFF2-40B4-BE49-F238E27FC236}">
                    <a16:creationId xmlns:a16="http://schemas.microsoft.com/office/drawing/2014/main" id="{C9C109A3-CAF6-2C28-7E71-28DFA7E0C18D}"/>
                  </a:ext>
                </a:extLst>
              </p:cNvPr>
              <p:cNvCxnSpPr/>
              <p:nvPr/>
            </p:nvCxnSpPr>
            <p:spPr>
              <a:xfrm flipV="1">
                <a:off x="5798512"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06246B2-9C79-4065-B3A3-781F378FC706}"/>
                  </a:ext>
                </a:extLst>
              </p:cNvPr>
              <p:cNvCxnSpPr/>
              <p:nvPr/>
            </p:nvCxnSpPr>
            <p:spPr>
              <a:xfrm>
                <a:off x="580438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14DD8B5-A047-FDF2-7622-FA0B2D361AC9}"/>
                  </a:ext>
                </a:extLst>
              </p:cNvPr>
              <p:cNvCxnSpPr/>
              <p:nvPr/>
            </p:nvCxnSpPr>
            <p:spPr>
              <a:xfrm>
                <a:off x="4966180" y="2438054"/>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7" name="Connector: Elbow 66">
                <a:extLst>
                  <a:ext uri="{FF2B5EF4-FFF2-40B4-BE49-F238E27FC236}">
                    <a16:creationId xmlns:a16="http://schemas.microsoft.com/office/drawing/2014/main" id="{6F25CB65-EED6-1DAE-1D88-5ADAE2613D7C}"/>
                  </a:ext>
                </a:extLst>
              </p:cNvPr>
              <p:cNvCxnSpPr/>
              <p:nvPr/>
            </p:nvCxnSpPr>
            <p:spPr>
              <a:xfrm flipV="1">
                <a:off x="6636712" y="2444786"/>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799B60F-4C6F-91AB-C473-3793F29E55AB}"/>
                  </a:ext>
                </a:extLst>
              </p:cNvPr>
              <p:cNvCxnSpPr/>
              <p:nvPr/>
            </p:nvCxnSpPr>
            <p:spPr>
              <a:xfrm>
                <a:off x="6642580" y="2446656"/>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690D020-63AA-B8B2-9371-3364DA2DB793}"/>
                  </a:ext>
                </a:extLst>
              </p:cNvPr>
              <p:cNvCxnSpPr/>
              <p:nvPr/>
            </p:nvCxnSpPr>
            <p:spPr>
              <a:xfrm>
                <a:off x="7481262" y="2444750"/>
                <a:ext cx="0" cy="32918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D6A7EEF1-DAFD-E754-A181-971C8D5441DF}"/>
                  </a:ext>
                </a:extLst>
              </p:cNvPr>
              <p:cNvSpPr txBox="1"/>
              <p:nvPr/>
            </p:nvSpPr>
            <p:spPr>
              <a:xfrm>
                <a:off x="1781079" y="2376499"/>
                <a:ext cx="893193" cy="369332"/>
              </a:xfrm>
              <a:prstGeom prst="rect">
                <a:avLst/>
              </a:prstGeom>
              <a:noFill/>
            </p:spPr>
            <p:txBody>
              <a:bodyPr wrap="none" rtlCol="0">
                <a:spAutoFit/>
              </a:bodyPr>
              <a:lstStyle/>
              <a:p>
                <a:r>
                  <a:rPr lang="en-US">
                    <a:latin typeface="Source Sans Pro" panose="020B0503030403020204" pitchFamily="34" charset="0"/>
                  </a:rPr>
                  <a:t>In class</a:t>
                </a:r>
              </a:p>
            </p:txBody>
          </p:sp>
          <p:sp>
            <p:nvSpPr>
              <p:cNvPr id="71" name="TextBox 70">
                <a:extLst>
                  <a:ext uri="{FF2B5EF4-FFF2-40B4-BE49-F238E27FC236}">
                    <a16:creationId xmlns:a16="http://schemas.microsoft.com/office/drawing/2014/main" id="{2B30365B-D391-B9CE-4CCB-078A3DD56457}"/>
                  </a:ext>
                </a:extLst>
              </p:cNvPr>
              <p:cNvSpPr txBox="1"/>
              <p:nvPr/>
            </p:nvSpPr>
            <p:spPr>
              <a:xfrm>
                <a:off x="1572688" y="2766349"/>
                <a:ext cx="1301959" cy="369332"/>
              </a:xfrm>
              <a:prstGeom prst="rect">
                <a:avLst/>
              </a:prstGeom>
              <a:noFill/>
            </p:spPr>
            <p:txBody>
              <a:bodyPr wrap="none" rtlCol="0">
                <a:spAutoFit/>
              </a:bodyPr>
              <a:lstStyle/>
              <a:p>
                <a:r>
                  <a:rPr lang="en-US">
                    <a:latin typeface="Source Sans Pro" panose="020B0503030403020204" pitchFamily="34" charset="0"/>
                  </a:rPr>
                  <a:t>Out of class</a:t>
                </a:r>
              </a:p>
            </p:txBody>
          </p:sp>
        </p:grpSp>
        <p:sp>
          <p:nvSpPr>
            <p:cNvPr id="72" name="TextBox 71">
              <a:extLst>
                <a:ext uri="{FF2B5EF4-FFF2-40B4-BE49-F238E27FC236}">
                  <a16:creationId xmlns:a16="http://schemas.microsoft.com/office/drawing/2014/main" id="{1804C080-B429-3431-3555-7BADD3EC944A}"/>
                </a:ext>
              </a:extLst>
            </p:cNvPr>
            <p:cNvSpPr txBox="1"/>
            <p:nvPr/>
          </p:nvSpPr>
          <p:spPr>
            <a:xfrm>
              <a:off x="1171540" y="5547824"/>
              <a:ext cx="417102" cy="461665"/>
            </a:xfrm>
            <a:prstGeom prst="rect">
              <a:avLst/>
            </a:prstGeom>
            <a:noFill/>
          </p:spPr>
          <p:txBody>
            <a:bodyPr wrap="none" rtlCol="0">
              <a:spAutoFit/>
            </a:bodyPr>
            <a:lstStyle/>
            <a:p>
              <a:r>
                <a:rPr lang="en-US" sz="2400">
                  <a:latin typeface="Source Sans Pro" panose="020B0503030403020204" pitchFamily="34" charset="0"/>
                </a:rPr>
                <a:t>4.</a:t>
              </a:r>
            </a:p>
          </p:txBody>
        </p:sp>
        <p:grpSp>
          <p:nvGrpSpPr>
            <p:cNvPr id="73" name="Group 72">
              <a:extLst>
                <a:ext uri="{FF2B5EF4-FFF2-40B4-BE49-F238E27FC236}">
                  <a16:creationId xmlns:a16="http://schemas.microsoft.com/office/drawing/2014/main" id="{3FF91202-926D-F16A-DE49-5DED16263431}"/>
                </a:ext>
              </a:extLst>
            </p:cNvPr>
            <p:cNvGrpSpPr/>
            <p:nvPr/>
          </p:nvGrpSpPr>
          <p:grpSpPr>
            <a:xfrm>
              <a:off x="2323023" y="5422428"/>
              <a:ext cx="5918680" cy="759182"/>
              <a:chOff x="1562582" y="2376499"/>
              <a:chExt cx="5918680" cy="759182"/>
            </a:xfrm>
          </p:grpSpPr>
          <p:cxnSp>
            <p:nvCxnSpPr>
              <p:cNvPr id="74" name="Straight Connector 73">
                <a:extLst>
                  <a:ext uri="{FF2B5EF4-FFF2-40B4-BE49-F238E27FC236}">
                    <a16:creationId xmlns:a16="http://schemas.microsoft.com/office/drawing/2014/main" id="{3C3C27D4-FB93-8FBC-EF9E-05E47FB49D7D}"/>
                  </a:ext>
                </a:extLst>
              </p:cNvPr>
              <p:cNvCxnSpPr>
                <a:cxnSpLocks/>
              </p:cNvCxnSpPr>
              <p:nvPr/>
            </p:nvCxnSpPr>
            <p:spPr>
              <a:xfrm>
                <a:off x="1562582" y="2766349"/>
                <a:ext cx="5918680" cy="75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FF5F670-215E-D825-788E-0FFC586CCB2F}"/>
                  </a:ext>
                </a:extLst>
              </p:cNvPr>
              <p:cNvCxnSpPr/>
              <p:nvPr/>
            </p:nvCxnSpPr>
            <p:spPr>
              <a:xfrm flipV="1">
                <a:off x="28702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2495F6D-9694-B917-5C15-E990EAFFB49D}"/>
                  </a:ext>
                </a:extLst>
              </p:cNvPr>
              <p:cNvCxnSpPr>
                <a:cxnSpLocks/>
              </p:cNvCxnSpPr>
              <p:nvPr/>
            </p:nvCxnSpPr>
            <p:spPr>
              <a:xfrm>
                <a:off x="2863851" y="2444750"/>
                <a:ext cx="426973"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8F9FA4F-A8B2-4A84-C03D-D80B80F134A2}"/>
                  </a:ext>
                </a:extLst>
              </p:cNvPr>
              <p:cNvCxnSpPr/>
              <p:nvPr/>
            </p:nvCxnSpPr>
            <p:spPr>
              <a:xfrm>
                <a:off x="328930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74E02BD0-CE09-D7E0-8906-162907974C25}"/>
                  </a:ext>
                </a:extLst>
              </p:cNvPr>
              <p:cNvCxnSpPr/>
              <p:nvPr/>
            </p:nvCxnSpPr>
            <p:spPr>
              <a:xfrm flipV="1">
                <a:off x="3289298"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79" name="Connector: Elbow 78">
                <a:extLst>
                  <a:ext uri="{FF2B5EF4-FFF2-40B4-BE49-F238E27FC236}">
                    <a16:creationId xmlns:a16="http://schemas.microsoft.com/office/drawing/2014/main" id="{6400BA88-7BD1-1E82-32B6-809F690F7C10}"/>
                  </a:ext>
                </a:extLst>
              </p:cNvPr>
              <p:cNvCxnSpPr/>
              <p:nvPr/>
            </p:nvCxnSpPr>
            <p:spPr>
              <a:xfrm flipV="1">
                <a:off x="4127980"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D441CA5-B9A3-DFB8-C777-D0252D5CCCEB}"/>
                  </a:ext>
                </a:extLst>
              </p:cNvPr>
              <p:cNvCxnSpPr/>
              <p:nvPr/>
            </p:nvCxnSpPr>
            <p:spPr>
              <a:xfrm>
                <a:off x="4133848"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1" name="Connector: Elbow 80">
                <a:extLst>
                  <a:ext uri="{FF2B5EF4-FFF2-40B4-BE49-F238E27FC236}">
                    <a16:creationId xmlns:a16="http://schemas.microsoft.com/office/drawing/2014/main" id="{7D06721E-B4E5-ACD0-0751-67D10280725A}"/>
                  </a:ext>
                </a:extLst>
              </p:cNvPr>
              <p:cNvCxnSpPr/>
              <p:nvPr/>
            </p:nvCxnSpPr>
            <p:spPr>
              <a:xfrm flipV="1">
                <a:off x="4959830" y="2444786"/>
                <a:ext cx="844550" cy="658495"/>
              </a:xfrm>
              <a:prstGeom prst="bentConnector3">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82" name="Connector: Elbow 81">
                <a:extLst>
                  <a:ext uri="{FF2B5EF4-FFF2-40B4-BE49-F238E27FC236}">
                    <a16:creationId xmlns:a16="http://schemas.microsoft.com/office/drawing/2014/main" id="{5EC7DD37-54BA-C75E-CEBF-D6E45F3F6B40}"/>
                  </a:ext>
                </a:extLst>
              </p:cNvPr>
              <p:cNvCxnSpPr/>
              <p:nvPr/>
            </p:nvCxnSpPr>
            <p:spPr>
              <a:xfrm flipV="1">
                <a:off x="5798512" y="2444785"/>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BC6CE0A-493A-431E-ACFD-75506B262C5F}"/>
                  </a:ext>
                </a:extLst>
              </p:cNvPr>
              <p:cNvCxnSpPr/>
              <p:nvPr/>
            </p:nvCxnSpPr>
            <p:spPr>
              <a:xfrm>
                <a:off x="5804380" y="2446655"/>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C4B5386-C322-CE2D-E920-4AA6BFC46249}"/>
                  </a:ext>
                </a:extLst>
              </p:cNvPr>
              <p:cNvCxnSpPr/>
              <p:nvPr/>
            </p:nvCxnSpPr>
            <p:spPr>
              <a:xfrm>
                <a:off x="4966180" y="2438054"/>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5" name="Connector: Elbow 84">
                <a:extLst>
                  <a:ext uri="{FF2B5EF4-FFF2-40B4-BE49-F238E27FC236}">
                    <a16:creationId xmlns:a16="http://schemas.microsoft.com/office/drawing/2014/main" id="{ACEF832D-4D4E-1170-042C-2D7CF29282C9}"/>
                  </a:ext>
                </a:extLst>
              </p:cNvPr>
              <p:cNvCxnSpPr/>
              <p:nvPr/>
            </p:nvCxnSpPr>
            <p:spPr>
              <a:xfrm flipV="1">
                <a:off x="6636712" y="2444786"/>
                <a:ext cx="844550" cy="658495"/>
              </a:xfrm>
              <a:prstGeom prst="bentConnector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875EC55-DE28-8C3D-9F4F-015BE9882F7D}"/>
                  </a:ext>
                </a:extLst>
              </p:cNvPr>
              <p:cNvCxnSpPr/>
              <p:nvPr/>
            </p:nvCxnSpPr>
            <p:spPr>
              <a:xfrm>
                <a:off x="6642580" y="2446656"/>
                <a:ext cx="0" cy="6565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2C41EB3-4B6E-A4EB-417A-CC70418007E9}"/>
                  </a:ext>
                </a:extLst>
              </p:cNvPr>
              <p:cNvCxnSpPr/>
              <p:nvPr/>
            </p:nvCxnSpPr>
            <p:spPr>
              <a:xfrm>
                <a:off x="7481262" y="2444750"/>
                <a:ext cx="0" cy="32918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061F4DCC-D131-6832-F9C3-0A04B54CD48A}"/>
                  </a:ext>
                </a:extLst>
              </p:cNvPr>
              <p:cNvSpPr txBox="1"/>
              <p:nvPr/>
            </p:nvSpPr>
            <p:spPr>
              <a:xfrm>
                <a:off x="1781079" y="2376499"/>
                <a:ext cx="893193" cy="369332"/>
              </a:xfrm>
              <a:prstGeom prst="rect">
                <a:avLst/>
              </a:prstGeom>
              <a:noFill/>
            </p:spPr>
            <p:txBody>
              <a:bodyPr wrap="none" rtlCol="0">
                <a:spAutoFit/>
              </a:bodyPr>
              <a:lstStyle/>
              <a:p>
                <a:r>
                  <a:rPr lang="en-US">
                    <a:latin typeface="Source Sans Pro" panose="020B0503030403020204" pitchFamily="34" charset="0"/>
                  </a:rPr>
                  <a:t>In class</a:t>
                </a:r>
              </a:p>
            </p:txBody>
          </p:sp>
          <p:sp>
            <p:nvSpPr>
              <p:cNvPr id="89" name="TextBox 88">
                <a:extLst>
                  <a:ext uri="{FF2B5EF4-FFF2-40B4-BE49-F238E27FC236}">
                    <a16:creationId xmlns:a16="http://schemas.microsoft.com/office/drawing/2014/main" id="{56152EDA-8FDE-6D46-D7C8-AB4A2C15B452}"/>
                  </a:ext>
                </a:extLst>
              </p:cNvPr>
              <p:cNvSpPr txBox="1"/>
              <p:nvPr/>
            </p:nvSpPr>
            <p:spPr>
              <a:xfrm>
                <a:off x="1572688" y="2766349"/>
                <a:ext cx="1301959" cy="369332"/>
              </a:xfrm>
              <a:prstGeom prst="rect">
                <a:avLst/>
              </a:prstGeom>
              <a:noFill/>
            </p:spPr>
            <p:txBody>
              <a:bodyPr wrap="none" rtlCol="0">
                <a:spAutoFit/>
              </a:bodyPr>
              <a:lstStyle/>
              <a:p>
                <a:r>
                  <a:rPr lang="en-US">
                    <a:latin typeface="Source Sans Pro" panose="020B0503030403020204" pitchFamily="34" charset="0"/>
                  </a:rPr>
                  <a:t>Out of class</a:t>
                </a:r>
              </a:p>
            </p:txBody>
          </p:sp>
        </p:grpSp>
        <p:sp>
          <p:nvSpPr>
            <p:cNvPr id="92" name="Left Brace 91">
              <a:extLst>
                <a:ext uri="{FF2B5EF4-FFF2-40B4-BE49-F238E27FC236}">
                  <a16:creationId xmlns:a16="http://schemas.microsoft.com/office/drawing/2014/main" id="{6E7E91CC-6B5D-7D84-3EDB-97E338193B17}"/>
                </a:ext>
              </a:extLst>
            </p:cNvPr>
            <p:cNvSpPr/>
            <p:nvPr/>
          </p:nvSpPr>
          <p:spPr>
            <a:xfrm rot="5400000">
              <a:off x="5156433" y="-1367828"/>
              <a:ext cx="251862" cy="5918681"/>
            </a:xfrm>
            <a:prstGeom prst="leftBrace">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 name="Right Brace 92">
              <a:extLst>
                <a:ext uri="{FF2B5EF4-FFF2-40B4-BE49-F238E27FC236}">
                  <a16:creationId xmlns:a16="http://schemas.microsoft.com/office/drawing/2014/main" id="{48689138-DB1C-E2D4-7968-AB0CD1E49F23}"/>
                </a:ext>
              </a:extLst>
            </p:cNvPr>
            <p:cNvSpPr/>
            <p:nvPr/>
          </p:nvSpPr>
          <p:spPr>
            <a:xfrm>
              <a:off x="8458200" y="1959429"/>
              <a:ext cx="225404" cy="4222181"/>
            </a:xfrm>
            <a:prstGeom prst="rightBrace">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TextBox 93">
              <a:extLst>
                <a:ext uri="{FF2B5EF4-FFF2-40B4-BE49-F238E27FC236}">
                  <a16:creationId xmlns:a16="http://schemas.microsoft.com/office/drawing/2014/main" id="{BF5BD4DD-60B0-D224-5865-7424C1A2ACE3}"/>
                </a:ext>
              </a:extLst>
            </p:cNvPr>
            <p:cNvSpPr txBox="1"/>
            <p:nvPr/>
          </p:nvSpPr>
          <p:spPr>
            <a:xfrm>
              <a:off x="8744732" y="3470354"/>
              <a:ext cx="1507623" cy="1200329"/>
            </a:xfrm>
            <a:prstGeom prst="rect">
              <a:avLst/>
            </a:prstGeom>
            <a:noFill/>
          </p:spPr>
          <p:txBody>
            <a:bodyPr wrap="square" rtlCol="0">
              <a:spAutoFit/>
            </a:bodyPr>
            <a:lstStyle/>
            <a:p>
              <a:pPr algn="ctr"/>
              <a:r>
                <a:rPr lang="en-US" sz="2400">
                  <a:latin typeface="Source Sans Pro" panose="020B0503030403020204" pitchFamily="34" charset="0"/>
                </a:rPr>
                <a:t>Overall course structure</a:t>
              </a:r>
            </a:p>
          </p:txBody>
        </p:sp>
        <p:sp>
          <p:nvSpPr>
            <p:cNvPr id="95" name="TextBox 94">
              <a:extLst>
                <a:ext uri="{FF2B5EF4-FFF2-40B4-BE49-F238E27FC236}">
                  <a16:creationId xmlns:a16="http://schemas.microsoft.com/office/drawing/2014/main" id="{DE38AAF8-0EF0-D147-537C-D2C4B0D4228B}"/>
                </a:ext>
              </a:extLst>
            </p:cNvPr>
            <p:cNvSpPr txBox="1"/>
            <p:nvPr/>
          </p:nvSpPr>
          <p:spPr>
            <a:xfrm>
              <a:off x="3460793" y="921677"/>
              <a:ext cx="3622928" cy="461665"/>
            </a:xfrm>
            <a:prstGeom prst="rect">
              <a:avLst/>
            </a:prstGeom>
            <a:noFill/>
          </p:spPr>
          <p:txBody>
            <a:bodyPr wrap="square" rtlCol="0">
              <a:spAutoFit/>
            </a:bodyPr>
            <a:lstStyle/>
            <a:p>
              <a:pPr algn="ctr"/>
              <a:r>
                <a:rPr lang="en-US" sz="2400">
                  <a:latin typeface="Source Sans Pro" panose="020B0503030403020204" pitchFamily="34" charset="0"/>
                </a:rPr>
                <a:t>Instructional strategy</a:t>
              </a:r>
            </a:p>
          </p:txBody>
        </p:sp>
      </p:grpSp>
      <p:sp>
        <p:nvSpPr>
          <p:cNvPr id="99" name="TextBox 98">
            <a:extLst>
              <a:ext uri="{FF2B5EF4-FFF2-40B4-BE49-F238E27FC236}">
                <a16:creationId xmlns:a16="http://schemas.microsoft.com/office/drawing/2014/main" id="{7F78B513-F93B-D2EE-8882-0732C31AE267}"/>
              </a:ext>
            </a:extLst>
          </p:cNvPr>
          <p:cNvSpPr txBox="1"/>
          <p:nvPr/>
        </p:nvSpPr>
        <p:spPr>
          <a:xfrm>
            <a:off x="221517" y="6496970"/>
            <a:ext cx="4027715" cy="276999"/>
          </a:xfrm>
          <a:prstGeom prst="rect">
            <a:avLst/>
          </a:prstGeom>
          <a:noFill/>
        </p:spPr>
        <p:txBody>
          <a:bodyPr wrap="square" rtlCol="0">
            <a:spAutoFit/>
          </a:bodyPr>
          <a:lstStyle/>
          <a:p>
            <a:r>
              <a:rPr lang="en-US" sz="1200"/>
              <a:t>Adapted from Fink, </a:t>
            </a:r>
            <a:r>
              <a:rPr lang="en-US" sz="1200" i="1"/>
              <a:t>Creating Significant Learning Experiences</a:t>
            </a:r>
            <a:r>
              <a:rPr lang="en-US" sz="1200"/>
              <a:t>.</a:t>
            </a:r>
          </a:p>
        </p:txBody>
      </p:sp>
      <p:sp>
        <p:nvSpPr>
          <p:cNvPr id="97" name="Explosion: 8 Points 96">
            <a:extLst>
              <a:ext uri="{FF2B5EF4-FFF2-40B4-BE49-F238E27FC236}">
                <a16:creationId xmlns:a16="http://schemas.microsoft.com/office/drawing/2014/main" id="{E0DE5CBD-3F5B-16CC-62AF-36E4886A4ABE}"/>
              </a:ext>
            </a:extLst>
          </p:cNvPr>
          <p:cNvSpPr/>
          <p:nvPr/>
        </p:nvSpPr>
        <p:spPr>
          <a:xfrm rot="547527">
            <a:off x="9077094" y="889002"/>
            <a:ext cx="2848849" cy="2802946"/>
          </a:xfrm>
          <a:prstGeom prst="irregularSeal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Source Sans Pro" panose="020B0503030403020204" pitchFamily="34" charset="0"/>
              </a:rPr>
              <a:t>Include variety!</a:t>
            </a:r>
          </a:p>
        </p:txBody>
      </p:sp>
    </p:spTree>
    <p:extLst>
      <p:ext uri="{BB962C8B-B14F-4D97-AF65-F5344CB8AC3E}">
        <p14:creationId xmlns:p14="http://schemas.microsoft.com/office/powerpoint/2010/main" val="95785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00B2A8F1-8429-4B7C-BD17-E050FC440F92}"/>
              </a:ext>
              <a:ext uri="{C183D7F6-B498-43B3-948B-1728B52AA6E4}">
                <adec:decorative xmlns:adec="http://schemas.microsoft.com/office/drawing/2017/decorative" val="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914388" y="1409065"/>
            <a:ext cx="4975123" cy="5080093"/>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8F0BC45F-72A8-444E-8332-8BB385389F10}"/>
              </a:ext>
            </a:extLst>
          </p:cNvPr>
          <p:cNvSpPr txBox="1">
            <a:spLocks noGrp="1"/>
          </p:cNvSpPr>
          <p:nvPr>
            <p:ph type="title" idx="4294967295"/>
          </p:nvPr>
        </p:nvSpPr>
        <p:spPr>
          <a:xfrm>
            <a:off x="441434" y="391300"/>
            <a:ext cx="11290250" cy="6885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chemeClr val="tx2"/>
                </a:solidFill>
                <a:effectLst/>
                <a:uLnTx/>
                <a:uFillTx/>
                <a:latin typeface="Source Sans Pro" panose="020B0503030403020204" pitchFamily="34" charset="0"/>
                <a:ea typeface="Source Sans Pro" panose="020B0503030403020204" pitchFamily="34" charset="0"/>
                <a:cs typeface="+mj-cs"/>
              </a:rPr>
              <a:t>Creating assignments: Focus effort on the learning task</a:t>
            </a:r>
          </a:p>
        </p:txBody>
      </p:sp>
      <p:cxnSp>
        <p:nvCxnSpPr>
          <p:cNvPr id="7" name="Straight Connector 6">
            <a:extLst>
              <a:ext uri="{FF2B5EF4-FFF2-40B4-BE49-F238E27FC236}">
                <a16:creationId xmlns:a16="http://schemas.microsoft.com/office/drawing/2014/main" id="{556D5335-8A6A-4283-B37D-FA65C88FD0B8}"/>
              </a:ext>
              <a:ext uri="{C183D7F6-B498-43B3-948B-1728B52AA6E4}">
                <adec:decorative xmlns:adec="http://schemas.microsoft.com/office/drawing/2017/decorative" val="1"/>
              </a:ext>
            </a:extLst>
          </p:cNvPr>
          <p:cNvCxnSpPr>
            <a:cxnSpLocks/>
          </p:cNvCxnSpPr>
          <p:nvPr/>
        </p:nvCxnSpPr>
        <p:spPr>
          <a:xfrm>
            <a:off x="450874" y="1040222"/>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11" name="Rectangle: Rounded Corners 10">
            <a:extLst>
              <a:ext uri="{FF2B5EF4-FFF2-40B4-BE49-F238E27FC236}">
                <a16:creationId xmlns:a16="http://schemas.microsoft.com/office/drawing/2014/main" id="{1F4E57EE-DE78-482A-A6B7-BD4A863EF754}"/>
              </a:ext>
            </a:extLst>
          </p:cNvPr>
          <p:cNvSpPr/>
          <p:nvPr/>
        </p:nvSpPr>
        <p:spPr>
          <a:xfrm>
            <a:off x="407893" y="1494624"/>
            <a:ext cx="4232933" cy="806972"/>
          </a:xfrm>
          <a:prstGeom prst="roundRect">
            <a:avLst/>
          </a:prstGeom>
          <a:solidFill>
            <a:schemeClr val="accent3"/>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a:solidFill>
                  <a:schemeClr val="tx1"/>
                </a:solidFill>
                <a:latin typeface="Source Sans Pro" panose="020B0503030403020204" pitchFamily="34" charset="0"/>
                <a:ea typeface="Source Sans Pro" panose="020B0503030403020204" pitchFamily="34" charset="0"/>
              </a:rPr>
              <a:t>What questions arise for you when you get an assignment?</a:t>
            </a:r>
          </a:p>
        </p:txBody>
      </p:sp>
      <p:pic>
        <p:nvPicPr>
          <p:cNvPr id="13" name="Picture 12" descr="Teaching Toolbox icon">
            <a:extLst>
              <a:ext uri="{FF2B5EF4-FFF2-40B4-BE49-F238E27FC236}">
                <a16:creationId xmlns:a16="http://schemas.microsoft.com/office/drawing/2014/main" id="{9C20DD4E-6E0A-4FC6-89FB-2254C3989A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72050" y="1214115"/>
            <a:ext cx="1367991" cy="1367991"/>
          </a:xfrm>
          <a:prstGeom prst="rect">
            <a:avLst/>
          </a:prstGeom>
        </p:spPr>
      </p:pic>
      <p:sp>
        <p:nvSpPr>
          <p:cNvPr id="14" name="TextBox 13">
            <a:extLst>
              <a:ext uri="{FF2B5EF4-FFF2-40B4-BE49-F238E27FC236}">
                <a16:creationId xmlns:a16="http://schemas.microsoft.com/office/drawing/2014/main" id="{D814B9AA-ED0C-415E-B37D-EB9A0563EA68}"/>
              </a:ext>
            </a:extLst>
          </p:cNvPr>
          <p:cNvSpPr txBox="1"/>
          <p:nvPr/>
        </p:nvSpPr>
        <p:spPr>
          <a:xfrm>
            <a:off x="5872616" y="1574944"/>
            <a:ext cx="1150632" cy="646331"/>
          </a:xfrm>
          <a:prstGeom prst="rect">
            <a:avLst/>
          </a:prstGeom>
          <a:noFill/>
        </p:spPr>
        <p:txBody>
          <a:bodyPr wrap="square" rtlCol="0">
            <a:spAutoFit/>
          </a:bodyPr>
          <a:lstStyle/>
          <a:p>
            <a:r>
              <a:rPr lang="en-US">
                <a:latin typeface="Source Sans Pro" panose="020B0503030403020204" pitchFamily="34" charset="0"/>
                <a:ea typeface="Source Sans Pro" panose="020B0503030403020204" pitchFamily="34" charset="0"/>
              </a:rPr>
              <a:t>Minute paper</a:t>
            </a:r>
          </a:p>
        </p:txBody>
      </p:sp>
      <p:sp>
        <p:nvSpPr>
          <p:cNvPr id="6" name="Content Placeholder 2">
            <a:extLst>
              <a:ext uri="{FF2B5EF4-FFF2-40B4-BE49-F238E27FC236}">
                <a16:creationId xmlns:a16="http://schemas.microsoft.com/office/drawing/2014/main" id="{4C14160E-609F-46F4-AA33-3DDFCC96BAE4}"/>
              </a:ext>
            </a:extLst>
          </p:cNvPr>
          <p:cNvSpPr txBox="1">
            <a:spLocks/>
          </p:cNvSpPr>
          <p:nvPr/>
        </p:nvSpPr>
        <p:spPr>
          <a:xfrm>
            <a:off x="838200" y="2387156"/>
            <a:ext cx="5089634" cy="435163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“What am I supposed to do, and how am I supposed to do 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“How </a:t>
            </a:r>
            <a:r>
              <a:rPr lang="en-US" dirty="0">
                <a:solidFill>
                  <a:prstClr val="black"/>
                </a:solidFill>
                <a:latin typeface="Source Sans Pro" panose="020B0503030403020204" pitchFamily="34" charset="0"/>
                <a:ea typeface="Source Sans Pro" panose="020B0503030403020204" pitchFamily="34" charset="0"/>
              </a:rPr>
              <a:t>will</a:t>
            </a: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 I be graded?”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“When is it due and where?”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“Why are we doing this?”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      (</a:t>
            </a:r>
            <a:r>
              <a:rPr kumimoji="0" lang="en-US" sz="2400" b="0" i="1"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aka</a:t>
            </a:r>
            <a:r>
              <a:rPr kumimoji="0" lang="en-US" sz="24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 “Why should I care?”)</a:t>
            </a:r>
          </a:p>
        </p:txBody>
      </p:sp>
    </p:spTree>
    <p:extLst>
      <p:ext uri="{BB962C8B-B14F-4D97-AF65-F5344CB8AC3E}">
        <p14:creationId xmlns:p14="http://schemas.microsoft.com/office/powerpoint/2010/main" val="95447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3570B09-3347-4620-845D-FC7501C4F5F9}"/>
              </a:ext>
            </a:extLst>
          </p:cNvPr>
          <p:cNvSpPr txBox="1">
            <a:spLocks noGrp="1"/>
          </p:cNvSpPr>
          <p:nvPr>
            <p:ph type="title" idx="4294967295"/>
          </p:nvPr>
        </p:nvSpPr>
        <p:spPr>
          <a:xfrm>
            <a:off x="609599" y="349784"/>
            <a:ext cx="109728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4800" b="0" i="0" kern="1200">
                <a:solidFill>
                  <a:schemeClr val="accent1"/>
                </a:solidFill>
                <a:latin typeface="Helvetica"/>
                <a:ea typeface="+mj-ea"/>
                <a:cs typeface="Helvetica"/>
              </a:defRPr>
            </a:lvl1pPr>
          </a:lstStyle>
          <a:p>
            <a:pPr marL="0" marR="0" lvl="0" indent="0"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chemeClr val="tx2"/>
                </a:solidFill>
                <a:effectLst/>
                <a:uLnTx/>
                <a:uFillTx/>
                <a:latin typeface="Source Sans Pro" panose="020B0503030403020204" pitchFamily="34" charset="0"/>
                <a:ea typeface="Source Sans Pro" panose="020B0503030403020204" pitchFamily="34" charset="0"/>
              </a:rPr>
              <a:t>What is transparency?</a:t>
            </a:r>
          </a:p>
        </p:txBody>
      </p:sp>
      <p:pic>
        <p:nvPicPr>
          <p:cNvPr id="3074" name="Picture 2" descr="TILT Higher Ed Examples and Resources">
            <a:extLst>
              <a:ext uri="{FF2B5EF4-FFF2-40B4-BE49-F238E27FC236}">
                <a16:creationId xmlns:a16="http://schemas.microsoft.com/office/drawing/2014/main" id="{19E7460E-E34D-4ED1-BA2F-FDEC76239AF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68717" y="1421874"/>
            <a:ext cx="3819525" cy="857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071995-B2CA-481C-89BB-6DE08A75771B}"/>
              </a:ext>
            </a:extLst>
          </p:cNvPr>
          <p:cNvSpPr txBox="1"/>
          <p:nvPr/>
        </p:nvSpPr>
        <p:spPr>
          <a:xfrm>
            <a:off x="2257903" y="1526490"/>
            <a:ext cx="7620000" cy="5016758"/>
          </a:xfrm>
          <a:prstGeom prst="rect">
            <a:avLst/>
          </a:prstGeom>
          <a:noFill/>
        </p:spPr>
        <p:txBody>
          <a:bodyPr wrap="square" rtlCol="0">
            <a:spAutoFit/>
          </a:bodyPr>
          <a:lstStyle/>
          <a:p>
            <a:pPr>
              <a:defRPr/>
            </a:pPr>
            <a:endParaRPr lang="en-US" sz="2200" i="1" dirty="0">
              <a:solidFill>
                <a:srgbClr val="000000">
                  <a:lumMod val="50000"/>
                  <a:lumOff val="50000"/>
                </a:srgbClr>
              </a:solidFill>
              <a:latin typeface="Calibri"/>
            </a:endParaRPr>
          </a:p>
          <a:p>
            <a:pPr>
              <a:defRPr/>
            </a:pPr>
            <a:endParaRPr lang="en-US" sz="2200" i="1" dirty="0">
              <a:solidFill>
                <a:srgbClr val="000000">
                  <a:lumMod val="50000"/>
                  <a:lumOff val="50000"/>
                </a:srgbClr>
              </a:solidFill>
              <a:latin typeface="Calibri"/>
            </a:endParaRPr>
          </a:p>
          <a:p>
            <a:pPr>
              <a:defRPr/>
            </a:pPr>
            <a:endParaRPr lang="en-US" sz="2200" i="1" dirty="0">
              <a:solidFill>
                <a:srgbClr val="000000">
                  <a:lumMod val="50000"/>
                  <a:lumOff val="50000"/>
                </a:srgbClr>
              </a:solidFill>
              <a:latin typeface="Calibri"/>
            </a:endParaRPr>
          </a:p>
          <a:p>
            <a:pPr>
              <a:defRPr/>
            </a:pPr>
            <a:endParaRPr lang="en-US" sz="2200" i="1" dirty="0">
              <a:solidFill>
                <a:srgbClr val="000000">
                  <a:lumMod val="50000"/>
                  <a:lumOff val="50000"/>
                </a:srgbClr>
              </a:solidFill>
              <a:latin typeface="Calibri"/>
            </a:endParaRPr>
          </a:p>
          <a:p>
            <a:pPr>
              <a:defRPr/>
            </a:pPr>
            <a:r>
              <a:rPr lang="en-US" sz="2200" dirty="0">
                <a:solidFill>
                  <a:srgbClr val="002060"/>
                </a:solidFill>
                <a:latin typeface="Source Sans Pro" panose="020B0503030403020204" pitchFamily="34" charset="0"/>
                <a:ea typeface="Source Sans Pro" panose="020B0503030403020204" pitchFamily="34" charset="0"/>
              </a:rPr>
              <a:t>Over 25,000 students…</a:t>
            </a:r>
          </a:p>
          <a:p>
            <a:pPr>
              <a:defRPr/>
            </a:pPr>
            <a:r>
              <a:rPr lang="en-US" sz="2200" dirty="0">
                <a:solidFill>
                  <a:srgbClr val="002060"/>
                </a:solidFill>
                <a:latin typeface="Source Sans Pro" panose="020B0503030403020204" pitchFamily="34" charset="0"/>
                <a:ea typeface="Source Sans Pro" panose="020B0503030403020204" pitchFamily="34" charset="0"/>
              </a:rPr>
              <a:t>			…in hundreds of courses…</a:t>
            </a:r>
          </a:p>
          <a:p>
            <a:pPr>
              <a:defRPr/>
            </a:pPr>
            <a:r>
              <a:rPr lang="en-US" sz="2200" dirty="0">
                <a:solidFill>
                  <a:srgbClr val="002060"/>
                </a:solidFill>
                <a:latin typeface="Source Sans Pro" panose="020B0503030403020204" pitchFamily="34" charset="0"/>
                <a:ea typeface="Source Sans Pro" panose="020B0503030403020204" pitchFamily="34" charset="0"/>
              </a:rPr>
              <a:t>					…at more than 40 institutions…</a:t>
            </a:r>
          </a:p>
          <a:p>
            <a:pPr>
              <a:defRPr/>
            </a:pPr>
            <a:r>
              <a:rPr lang="en-US" sz="2200" dirty="0">
                <a:solidFill>
                  <a:srgbClr val="002060"/>
                </a:solidFill>
                <a:latin typeface="Source Sans Pro" panose="020B0503030403020204" pitchFamily="34" charset="0"/>
                <a:ea typeface="Source Sans Pro" panose="020B0503030403020204" pitchFamily="34" charset="0"/>
              </a:rPr>
              <a:t>										…in seven countries.</a:t>
            </a:r>
          </a:p>
          <a:p>
            <a:pPr>
              <a:defRPr/>
            </a:pPr>
            <a:endParaRPr lang="en-US" sz="2200" dirty="0">
              <a:solidFill>
                <a:srgbClr val="002060"/>
              </a:solidFill>
              <a:latin typeface="Source Sans Pro" panose="020B0503030403020204" pitchFamily="34" charset="0"/>
              <a:ea typeface="Source Sans Pro" panose="020B0503030403020204" pitchFamily="34" charset="0"/>
            </a:endParaRPr>
          </a:p>
          <a:p>
            <a:pPr>
              <a:defRPr/>
            </a:pPr>
            <a:r>
              <a:rPr lang="en-US" sz="2600" u="sng" dirty="0">
                <a:solidFill>
                  <a:srgbClr val="000000"/>
                </a:solidFill>
                <a:latin typeface="Source Sans Pro" panose="020B0503030403020204" pitchFamily="34" charset="0"/>
                <a:ea typeface="Source Sans Pro" panose="020B0503030403020204" pitchFamily="34" charset="0"/>
              </a:rPr>
              <a:t>A framework for assignment design</a:t>
            </a:r>
            <a:r>
              <a:rPr lang="en-US" sz="2600" dirty="0">
                <a:solidFill>
                  <a:srgbClr val="000000"/>
                </a:solidFill>
                <a:latin typeface="Source Sans Pro" panose="020B0503030403020204" pitchFamily="34" charset="0"/>
                <a:ea typeface="Source Sans Pro" panose="020B0503030403020204" pitchFamily="34" charset="0"/>
              </a:rPr>
              <a:t>: </a:t>
            </a:r>
          </a:p>
          <a:p>
            <a:pPr>
              <a:defRPr/>
            </a:pPr>
            <a:endParaRPr lang="en-US" sz="2600" dirty="0">
              <a:solidFill>
                <a:srgbClr val="000000"/>
              </a:solidFill>
              <a:latin typeface="Source Sans Pro" panose="020B0503030403020204" pitchFamily="34" charset="0"/>
              <a:ea typeface="Source Sans Pro" panose="020B0503030403020204" pitchFamily="34" charset="0"/>
            </a:endParaRPr>
          </a:p>
          <a:p>
            <a:pPr algn="ctr">
              <a:defRPr/>
            </a:pPr>
            <a:r>
              <a:rPr lang="en-US" sz="2600" b="1" dirty="0">
                <a:solidFill>
                  <a:srgbClr val="000000"/>
                </a:solidFill>
                <a:latin typeface="Source Sans Pro" panose="020B0503030403020204" pitchFamily="34" charset="0"/>
                <a:ea typeface="Source Sans Pro" panose="020B0503030403020204" pitchFamily="34" charset="0"/>
              </a:rPr>
              <a:t>Purpose</a:t>
            </a:r>
            <a:r>
              <a:rPr lang="en-US" sz="2600" dirty="0">
                <a:solidFill>
                  <a:srgbClr val="000000"/>
                </a:solidFill>
                <a:latin typeface="Source Sans Pro" panose="020B0503030403020204" pitchFamily="34" charset="0"/>
                <a:ea typeface="Source Sans Pro" panose="020B0503030403020204" pitchFamily="34" charset="0"/>
              </a:rPr>
              <a:t>, </a:t>
            </a:r>
            <a:r>
              <a:rPr lang="en-US" sz="2600" b="1" dirty="0">
                <a:solidFill>
                  <a:srgbClr val="000000"/>
                </a:solidFill>
                <a:latin typeface="Source Sans Pro" panose="020B0503030403020204" pitchFamily="34" charset="0"/>
                <a:ea typeface="Source Sans Pro" panose="020B0503030403020204" pitchFamily="34" charset="0"/>
              </a:rPr>
              <a:t>Task</a:t>
            </a:r>
            <a:r>
              <a:rPr lang="en-US" sz="2600" dirty="0">
                <a:solidFill>
                  <a:srgbClr val="000000"/>
                </a:solidFill>
                <a:latin typeface="Source Sans Pro" panose="020B0503030403020204" pitchFamily="34" charset="0"/>
                <a:ea typeface="Source Sans Pro" panose="020B0503030403020204" pitchFamily="34" charset="0"/>
              </a:rPr>
              <a:t> (or Process), </a:t>
            </a:r>
            <a:r>
              <a:rPr lang="en-US" sz="2600" b="1" dirty="0">
                <a:solidFill>
                  <a:srgbClr val="000000"/>
                </a:solidFill>
                <a:latin typeface="Source Sans Pro" panose="020B0503030403020204" pitchFamily="34" charset="0"/>
                <a:ea typeface="Source Sans Pro" panose="020B0503030403020204" pitchFamily="34" charset="0"/>
              </a:rPr>
              <a:t>Criteria</a:t>
            </a:r>
          </a:p>
        </p:txBody>
      </p:sp>
      <p:cxnSp>
        <p:nvCxnSpPr>
          <p:cNvPr id="6" name="Straight Connector 5">
            <a:extLst>
              <a:ext uri="{FF2B5EF4-FFF2-40B4-BE49-F238E27FC236}">
                <a16:creationId xmlns:a16="http://schemas.microsoft.com/office/drawing/2014/main" id="{0C1A2223-4239-4190-9263-494B63448B9B}"/>
              </a:ext>
              <a:ext uri="{C183D7F6-B498-43B3-948B-1728B52AA6E4}">
                <adec:decorative xmlns:adec="http://schemas.microsoft.com/office/drawing/2017/decorative" val="1"/>
              </a:ext>
            </a:extLst>
          </p:cNvPr>
          <p:cNvCxnSpPr>
            <a:cxnSpLocks/>
          </p:cNvCxnSpPr>
          <p:nvPr/>
        </p:nvCxnSpPr>
        <p:spPr>
          <a:xfrm>
            <a:off x="450874" y="1207370"/>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60030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7870DF8-DB38-419B-B674-7AD3846CD181}"/>
              </a:ext>
            </a:extLst>
          </p:cNvPr>
          <p:cNvSpPr txBox="1">
            <a:spLocks noGrp="1"/>
          </p:cNvSpPr>
          <p:nvPr>
            <p:ph type="title" idx="4294967295"/>
          </p:nvPr>
        </p:nvSpPr>
        <p:spPr>
          <a:xfrm>
            <a:off x="314215" y="134343"/>
            <a:ext cx="5036133"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2"/>
                </a:solidFill>
                <a:effectLst/>
                <a:uLnTx/>
                <a:uFillTx/>
                <a:latin typeface="Source Sans Pro" panose="020B0503030403020204" pitchFamily="34" charset="0"/>
                <a:ea typeface="Source Sans Pro" panose="020B0503030403020204" pitchFamily="34" charset="0"/>
              </a:rPr>
              <a:t>The AI-Aware Transparent Assignment Template</a:t>
            </a:r>
          </a:p>
        </p:txBody>
      </p:sp>
      <p:pic>
        <p:nvPicPr>
          <p:cNvPr id="3" name="Picture 2" descr="Screenshot of an assignment template containing sections for the title, purpose, AI use guidelines, task details, criteria for success, and &quot;before you submit&quot;.">
            <a:extLst>
              <a:ext uri="{FF2B5EF4-FFF2-40B4-BE49-F238E27FC236}">
                <a16:creationId xmlns:a16="http://schemas.microsoft.com/office/drawing/2014/main" id="{548A7BAF-E3A2-4889-8BF1-F98943A18FD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74409" y="295132"/>
            <a:ext cx="5009212" cy="6267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E361D165-765E-4356-AFF6-B974D82A0868}"/>
              </a:ext>
            </a:extLst>
          </p:cNvPr>
          <p:cNvSpPr txBox="1"/>
          <p:nvPr/>
        </p:nvSpPr>
        <p:spPr>
          <a:xfrm>
            <a:off x="643558" y="1318573"/>
            <a:ext cx="6097656" cy="461665"/>
          </a:xfrm>
          <a:prstGeom prst="rect">
            <a:avLst/>
          </a:prstGeom>
          <a:noFill/>
        </p:spPr>
        <p:txBody>
          <a:bodyPr wrap="square">
            <a:spAutoFit/>
          </a:bodyPr>
          <a:lstStyle/>
          <a:p>
            <a:r>
              <a:rPr lang="en-US" sz="2400">
                <a:latin typeface="Source Sans Pro" panose="020B0503030403020204" pitchFamily="34" charset="0"/>
                <a:ea typeface="Source Sans Pro" panose="020B0503030403020204" pitchFamily="34" charset="0"/>
              </a:rPr>
              <a:t>“When is it due and where?”</a:t>
            </a:r>
          </a:p>
        </p:txBody>
      </p:sp>
      <p:cxnSp>
        <p:nvCxnSpPr>
          <p:cNvPr id="18" name="Straight Arrow Connector 17">
            <a:extLst>
              <a:ext uri="{FF2B5EF4-FFF2-40B4-BE49-F238E27FC236}">
                <a16:creationId xmlns:a16="http://schemas.microsoft.com/office/drawing/2014/main" id="{18AC81C8-24F3-4A7D-A016-9C777AEECCB2}"/>
              </a:ext>
              <a:ext uri="{C183D7F6-B498-43B3-948B-1728B52AA6E4}">
                <adec:decorative xmlns:adec="http://schemas.microsoft.com/office/drawing/2017/decorative" val="1"/>
              </a:ext>
            </a:extLst>
          </p:cNvPr>
          <p:cNvCxnSpPr>
            <a:cxnSpLocks/>
          </p:cNvCxnSpPr>
          <p:nvPr/>
        </p:nvCxnSpPr>
        <p:spPr>
          <a:xfrm flipV="1">
            <a:off x="4324958" y="679641"/>
            <a:ext cx="2608973" cy="731717"/>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17" name="Rectangle 16" descr="Box around &quot;Due date,&quot; which is a key item to explain in Transparent assignment design.">
            <a:extLst>
              <a:ext uri="{FF2B5EF4-FFF2-40B4-BE49-F238E27FC236}">
                <a16:creationId xmlns:a16="http://schemas.microsoft.com/office/drawing/2014/main" id="{CD4680AA-EDBF-4A7D-A545-8781A2DAE3E2}"/>
              </a:ext>
            </a:extLst>
          </p:cNvPr>
          <p:cNvSpPr/>
          <p:nvPr/>
        </p:nvSpPr>
        <p:spPr>
          <a:xfrm>
            <a:off x="7042224" y="563782"/>
            <a:ext cx="836074" cy="284122"/>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12" name="TextBox 11">
            <a:extLst>
              <a:ext uri="{FF2B5EF4-FFF2-40B4-BE49-F238E27FC236}">
                <a16:creationId xmlns:a16="http://schemas.microsoft.com/office/drawing/2014/main" id="{A8BBD4DB-6B7F-4D56-B839-10AFF36C3559}"/>
              </a:ext>
            </a:extLst>
          </p:cNvPr>
          <p:cNvSpPr txBox="1"/>
          <p:nvPr/>
        </p:nvSpPr>
        <p:spPr>
          <a:xfrm>
            <a:off x="627518" y="1999718"/>
            <a:ext cx="6097656" cy="830997"/>
          </a:xfrm>
          <a:prstGeom prst="rect">
            <a:avLst/>
          </a:prstGeom>
          <a:noFill/>
        </p:spPr>
        <p:txBody>
          <a:bodyPr wrap="square">
            <a:spAutoFit/>
          </a:bodyPr>
          <a:lstStyle/>
          <a:p>
            <a:r>
              <a:rPr lang="en-US" sz="2400">
                <a:latin typeface="Source Sans Pro" panose="020B0503030403020204" pitchFamily="34" charset="0"/>
                <a:ea typeface="Source Sans Pro" panose="020B0503030403020204" pitchFamily="34" charset="0"/>
              </a:rPr>
              <a:t>“Why are we doing this?”</a:t>
            </a:r>
          </a:p>
          <a:p>
            <a:pPr marL="0" indent="0">
              <a:buNone/>
            </a:pPr>
            <a:r>
              <a:rPr lang="en-US" sz="2400">
                <a:latin typeface="Source Sans Pro" panose="020B0503030403020204" pitchFamily="34" charset="0"/>
                <a:ea typeface="Source Sans Pro" panose="020B0503030403020204" pitchFamily="34" charset="0"/>
              </a:rPr>
              <a:t>      (</a:t>
            </a:r>
            <a:r>
              <a:rPr lang="en-US" sz="2400" i="1">
                <a:latin typeface="Source Sans Pro" panose="020B0503030403020204" pitchFamily="34" charset="0"/>
                <a:ea typeface="Source Sans Pro" panose="020B0503030403020204" pitchFamily="34" charset="0"/>
              </a:rPr>
              <a:t>aka</a:t>
            </a:r>
            <a:r>
              <a:rPr lang="en-US" sz="2400">
                <a:latin typeface="Source Sans Pro" panose="020B0503030403020204" pitchFamily="34" charset="0"/>
                <a:ea typeface="Source Sans Pro" panose="020B0503030403020204" pitchFamily="34" charset="0"/>
              </a:rPr>
              <a:t> “Why should I care?”)</a:t>
            </a:r>
          </a:p>
        </p:txBody>
      </p:sp>
      <p:cxnSp>
        <p:nvCxnSpPr>
          <p:cNvPr id="19" name="Straight Arrow Connector 18">
            <a:extLst>
              <a:ext uri="{FF2B5EF4-FFF2-40B4-BE49-F238E27FC236}">
                <a16:creationId xmlns:a16="http://schemas.microsoft.com/office/drawing/2014/main" id="{D44400ED-48DD-46D6-AF0F-D196BD68EC2D}"/>
              </a:ext>
              <a:ext uri="{C183D7F6-B498-43B3-948B-1728B52AA6E4}">
                <adec:decorative xmlns:adec="http://schemas.microsoft.com/office/drawing/2017/decorative" val="1"/>
              </a:ext>
            </a:extLst>
          </p:cNvPr>
          <p:cNvCxnSpPr>
            <a:cxnSpLocks/>
          </p:cNvCxnSpPr>
          <p:nvPr/>
        </p:nvCxnSpPr>
        <p:spPr>
          <a:xfrm flipV="1">
            <a:off x="4019883" y="1096397"/>
            <a:ext cx="2254526" cy="968740"/>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16" name="Rectangle 15" descr="Box around &quot;Purpose,&quot; which is a key item to explain in Transparent assignment design.">
            <a:extLst>
              <a:ext uri="{FF2B5EF4-FFF2-40B4-BE49-F238E27FC236}">
                <a16:creationId xmlns:a16="http://schemas.microsoft.com/office/drawing/2014/main" id="{E6F2C360-ED13-4913-AEFA-B4FEE648897B}"/>
              </a:ext>
            </a:extLst>
          </p:cNvPr>
          <p:cNvSpPr/>
          <p:nvPr/>
        </p:nvSpPr>
        <p:spPr>
          <a:xfrm>
            <a:off x="6434871" y="793723"/>
            <a:ext cx="2367488" cy="284122"/>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6" name="TextBox 5">
            <a:extLst>
              <a:ext uri="{FF2B5EF4-FFF2-40B4-BE49-F238E27FC236}">
                <a16:creationId xmlns:a16="http://schemas.microsoft.com/office/drawing/2014/main" id="{273E2877-B492-4ABC-A5D3-37D5056734E4}"/>
              </a:ext>
            </a:extLst>
          </p:cNvPr>
          <p:cNvSpPr txBox="1"/>
          <p:nvPr/>
        </p:nvSpPr>
        <p:spPr>
          <a:xfrm>
            <a:off x="786658" y="3739719"/>
            <a:ext cx="3109181" cy="1200329"/>
          </a:xfrm>
          <a:prstGeom prst="rect">
            <a:avLst/>
          </a:prstGeom>
          <a:noFill/>
        </p:spPr>
        <p:txBody>
          <a:bodyPr wrap="square">
            <a:spAutoFit/>
          </a:bodyPr>
          <a:lstStyle/>
          <a:p>
            <a:r>
              <a:rPr lang="en-US" sz="2400" dirty="0">
                <a:latin typeface="Source Sans Pro" panose="020B0503030403020204" pitchFamily="34" charset="0"/>
                <a:ea typeface="Source Sans Pro" panose="020B0503030403020204" pitchFamily="34" charset="0"/>
              </a:rPr>
              <a:t>“What am I supposed to do and how am I supposed to do it?”</a:t>
            </a:r>
          </a:p>
        </p:txBody>
      </p:sp>
      <p:cxnSp>
        <p:nvCxnSpPr>
          <p:cNvPr id="21" name="Straight Arrow Connector 20">
            <a:extLst>
              <a:ext uri="{FF2B5EF4-FFF2-40B4-BE49-F238E27FC236}">
                <a16:creationId xmlns:a16="http://schemas.microsoft.com/office/drawing/2014/main" id="{CFCB6E3C-B40F-4BD5-93C0-C0BF95915EB1}"/>
              </a:ext>
              <a:ext uri="{C183D7F6-B498-43B3-948B-1728B52AA6E4}">
                <adec:decorative xmlns:adec="http://schemas.microsoft.com/office/drawing/2017/decorative" val="1"/>
              </a:ext>
            </a:extLst>
          </p:cNvPr>
          <p:cNvCxnSpPr>
            <a:cxnSpLocks/>
          </p:cNvCxnSpPr>
          <p:nvPr/>
        </p:nvCxnSpPr>
        <p:spPr>
          <a:xfrm>
            <a:off x="3752739" y="4489726"/>
            <a:ext cx="2521670" cy="270206"/>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5" name="Rectangle 4" descr="Box around the word &quot;Task,&quot; which is a key item to explain in transparent assignment design.">
            <a:extLst>
              <a:ext uri="{FF2B5EF4-FFF2-40B4-BE49-F238E27FC236}">
                <a16:creationId xmlns:a16="http://schemas.microsoft.com/office/drawing/2014/main" id="{87F5B238-44FA-42EF-B746-A5811908B9A8}"/>
              </a:ext>
            </a:extLst>
          </p:cNvPr>
          <p:cNvSpPr/>
          <p:nvPr/>
        </p:nvSpPr>
        <p:spPr>
          <a:xfrm>
            <a:off x="6375623" y="4586454"/>
            <a:ext cx="1749805" cy="294195"/>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8" name="TextBox 7">
            <a:extLst>
              <a:ext uri="{FF2B5EF4-FFF2-40B4-BE49-F238E27FC236}">
                <a16:creationId xmlns:a16="http://schemas.microsoft.com/office/drawing/2014/main" id="{D37A728E-78BD-403D-A945-E7781C390E8A}"/>
              </a:ext>
            </a:extLst>
          </p:cNvPr>
          <p:cNvSpPr txBox="1"/>
          <p:nvPr/>
        </p:nvSpPr>
        <p:spPr>
          <a:xfrm>
            <a:off x="585074" y="5263472"/>
            <a:ext cx="3512350" cy="461665"/>
          </a:xfrm>
          <a:prstGeom prst="rect">
            <a:avLst/>
          </a:prstGeom>
          <a:noFill/>
        </p:spPr>
        <p:txBody>
          <a:bodyPr wrap="square">
            <a:spAutoFit/>
          </a:bodyPr>
          <a:lstStyle/>
          <a:p>
            <a:r>
              <a:rPr lang="en-US" sz="2400" dirty="0">
                <a:latin typeface="Source Sans Pro" panose="020B0503030403020204" pitchFamily="34" charset="0"/>
                <a:ea typeface="Source Sans Pro" panose="020B0503030403020204" pitchFamily="34" charset="0"/>
              </a:rPr>
              <a:t>“How will I be graded?”</a:t>
            </a:r>
          </a:p>
        </p:txBody>
      </p:sp>
      <p:cxnSp>
        <p:nvCxnSpPr>
          <p:cNvPr id="23" name="Straight Arrow Connector 22">
            <a:extLst>
              <a:ext uri="{FF2B5EF4-FFF2-40B4-BE49-F238E27FC236}">
                <a16:creationId xmlns:a16="http://schemas.microsoft.com/office/drawing/2014/main" id="{8AE6B290-3395-4B67-A7F2-868E9D0DF8E8}"/>
              </a:ext>
              <a:ext uri="{C183D7F6-B498-43B3-948B-1728B52AA6E4}">
                <adec:decorative xmlns:adec="http://schemas.microsoft.com/office/drawing/2017/decorative" val="1"/>
              </a:ext>
            </a:extLst>
          </p:cNvPr>
          <p:cNvCxnSpPr>
            <a:cxnSpLocks/>
          </p:cNvCxnSpPr>
          <p:nvPr/>
        </p:nvCxnSpPr>
        <p:spPr>
          <a:xfrm flipV="1">
            <a:off x="3745589" y="5033560"/>
            <a:ext cx="2528820" cy="461665"/>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20" name="Rectangle 19" descr="Box around &quot;Criteria for Success,&quot; which is a key item to explain in Transparent assignment design.">
            <a:extLst>
              <a:ext uri="{FF2B5EF4-FFF2-40B4-BE49-F238E27FC236}">
                <a16:creationId xmlns:a16="http://schemas.microsoft.com/office/drawing/2014/main" id="{72ABB63A-4F6F-47B0-8EDC-D9273EA6D5CA}"/>
              </a:ext>
            </a:extLst>
          </p:cNvPr>
          <p:cNvSpPr/>
          <p:nvPr/>
        </p:nvSpPr>
        <p:spPr>
          <a:xfrm>
            <a:off x="6375623" y="4880648"/>
            <a:ext cx="3347111" cy="294195"/>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4" name="object 2">
            <a:extLst>
              <a:ext uri="{FF2B5EF4-FFF2-40B4-BE49-F238E27FC236}">
                <a16:creationId xmlns:a16="http://schemas.microsoft.com/office/drawing/2014/main" id="{82E2C3C9-A2E1-48A2-A806-CC73C3A73388}"/>
              </a:ext>
            </a:extLst>
          </p:cNvPr>
          <p:cNvSpPr txBox="1"/>
          <p:nvPr/>
        </p:nvSpPr>
        <p:spPr>
          <a:xfrm>
            <a:off x="7878298" y="6649374"/>
            <a:ext cx="2369704" cy="199092"/>
          </a:xfrm>
          <a:prstGeom prst="rect">
            <a:avLst/>
          </a:prstGeom>
        </p:spPr>
        <p:txBody>
          <a:bodyPr vert="horz" wrap="square" lIns="0" tIns="14287" rIns="0" bIns="0" rtlCol="0">
            <a:spAutoFit/>
          </a:bodyPr>
          <a:lstStyle/>
          <a:p>
            <a:pPr>
              <a:spcBef>
                <a:spcPts val="296"/>
              </a:spcBef>
            </a:pPr>
            <a:r>
              <a:rPr lang="en-US" sz="1200">
                <a:latin typeface="Source Sans Pro" panose="020B0503030403020204" pitchFamily="34" charset="0"/>
                <a:cs typeface="Arial Narrow"/>
              </a:rPr>
              <a:t>Adapted from </a:t>
            </a:r>
            <a:r>
              <a:rPr lang="en-US" sz="1200" err="1">
                <a:latin typeface="Source Sans Pro" panose="020B0503030403020204" pitchFamily="34" charset="0"/>
                <a:cs typeface="Arial Narrow"/>
              </a:rPr>
              <a:t>Winkelmes</a:t>
            </a:r>
            <a:r>
              <a:rPr lang="en-US" sz="1200">
                <a:latin typeface="Source Sans Pro" panose="020B0503030403020204" pitchFamily="34" charset="0"/>
                <a:cs typeface="Arial Narrow"/>
              </a:rPr>
              <a:t>, 2016</a:t>
            </a:r>
            <a:endParaRPr sz="1200">
              <a:latin typeface="Source Sans Pro" panose="020B0503030403020204" pitchFamily="34" charset="0"/>
              <a:cs typeface="Arial Narrow"/>
            </a:endParaRPr>
          </a:p>
        </p:txBody>
      </p:sp>
      <p:cxnSp>
        <p:nvCxnSpPr>
          <p:cNvPr id="22" name="Straight Connector 21">
            <a:extLst>
              <a:ext uri="{FF2B5EF4-FFF2-40B4-BE49-F238E27FC236}">
                <a16:creationId xmlns:a16="http://schemas.microsoft.com/office/drawing/2014/main" id="{CEB6753F-BE04-4B70-980A-B5E9466AA70A}"/>
              </a:ext>
              <a:ext uri="{C183D7F6-B498-43B3-948B-1728B52AA6E4}">
                <adec:decorative xmlns:adec="http://schemas.microsoft.com/office/drawing/2017/decorative" val="1"/>
              </a:ext>
            </a:extLst>
          </p:cNvPr>
          <p:cNvCxnSpPr>
            <a:cxnSpLocks/>
          </p:cNvCxnSpPr>
          <p:nvPr/>
        </p:nvCxnSpPr>
        <p:spPr>
          <a:xfrm>
            <a:off x="208285" y="1226184"/>
            <a:ext cx="5224503"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grpSp>
        <p:nvGrpSpPr>
          <p:cNvPr id="14" name="Group 13" descr="link to teaching.uoregon.edu/starter-syllabus">
            <a:extLst>
              <a:ext uri="{FF2B5EF4-FFF2-40B4-BE49-F238E27FC236}">
                <a16:creationId xmlns:a16="http://schemas.microsoft.com/office/drawing/2014/main" id="{166B28C3-5536-721F-A6A9-22478F732C8A}"/>
              </a:ext>
            </a:extLst>
          </p:cNvPr>
          <p:cNvGrpSpPr/>
          <p:nvPr/>
        </p:nvGrpSpPr>
        <p:grpSpPr>
          <a:xfrm>
            <a:off x="10436" y="6029050"/>
            <a:ext cx="4353502" cy="830880"/>
            <a:chOff x="742948" y="3115722"/>
            <a:chExt cx="3129236" cy="604076"/>
          </a:xfrm>
        </p:grpSpPr>
        <p:sp>
          <p:nvSpPr>
            <p:cNvPr id="15" name="Rectangle 14">
              <a:extLst>
                <a:ext uri="{FF2B5EF4-FFF2-40B4-BE49-F238E27FC236}">
                  <a16:creationId xmlns:a16="http://schemas.microsoft.com/office/drawing/2014/main" id="{516D9BA0-2367-1F10-8714-9AFDAD45761A}"/>
                </a:ext>
                <a:ext uri="{C183D7F6-B498-43B3-948B-1728B52AA6E4}">
                  <adec:decorative xmlns:adec="http://schemas.microsoft.com/office/drawing/2017/decorative" val="1"/>
                </a:ext>
              </a:extLst>
            </p:cNvPr>
            <p:cNvSpPr/>
            <p:nvPr/>
          </p:nvSpPr>
          <p:spPr>
            <a:xfrm>
              <a:off x="742950" y="3115722"/>
              <a:ext cx="3093125" cy="604076"/>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4" name="Picture 23" descr="URL arrow in UO Yellow">
              <a:extLst>
                <a:ext uri="{FF2B5EF4-FFF2-40B4-BE49-F238E27FC236}">
                  <a16:creationId xmlns:a16="http://schemas.microsoft.com/office/drawing/2014/main" id="{296363E9-2105-90FE-A5A4-F973C76149D3}"/>
                </a:ext>
              </a:extLst>
            </p:cNvPr>
            <p:cNvPicPr>
              <a:picLocks noChangeAspect="1"/>
            </p:cNvPicPr>
            <p:nvPr/>
          </p:nvPicPr>
          <p:blipFill rotWithShape="1">
            <a:blip r:embed="rId4">
              <a:extLst>
                <a:ext uri="{28A0092B-C50C-407E-A947-70E740481C1C}">
                  <a14:useLocalDpi xmlns:a14="http://schemas.microsoft.com/office/drawing/2010/main"/>
                </a:ext>
              </a:extLst>
            </a:blip>
            <a:srcRect l="45074" t="-9692" r="50000" b="-9247"/>
            <a:stretch/>
          </p:blipFill>
          <p:spPr>
            <a:xfrm>
              <a:off x="742948" y="3230483"/>
              <a:ext cx="443549" cy="373452"/>
            </a:xfrm>
            <a:prstGeom prst="rect">
              <a:avLst/>
            </a:prstGeom>
          </p:spPr>
        </p:pic>
        <p:sp>
          <p:nvSpPr>
            <p:cNvPr id="25" name="TextBox 24">
              <a:extLst>
                <a:ext uri="{FF2B5EF4-FFF2-40B4-BE49-F238E27FC236}">
                  <a16:creationId xmlns:a16="http://schemas.microsoft.com/office/drawing/2014/main" id="{4891EBCB-DA89-B883-8137-54C8D568C7C0}"/>
                </a:ext>
              </a:extLst>
            </p:cNvPr>
            <p:cNvSpPr txBox="1"/>
            <p:nvPr/>
          </p:nvSpPr>
          <p:spPr>
            <a:xfrm>
              <a:off x="1128037" y="3251694"/>
              <a:ext cx="2744147" cy="335645"/>
            </a:xfrm>
            <a:prstGeom prst="rect">
              <a:avLst/>
            </a:prstGeom>
            <a:noFill/>
          </p:spPr>
          <p:txBody>
            <a:bodyPr wrap="square" rtlCol="0">
              <a:spAutoFit/>
            </a:bodyPr>
            <a:lstStyle/>
            <a:p>
              <a:pPr lvl="0">
                <a:defRPr/>
              </a:pPr>
              <a:r>
                <a:rPr lang="en-US" sz="2400" dirty="0">
                  <a:solidFill>
                    <a:schemeClr val="bg2"/>
                  </a:solidFill>
                  <a:latin typeface="Source Sans Pro" panose="020B0503030403020204" pitchFamily="34" charset="0"/>
                  <a:ea typeface="Source Sans Pro" panose="020B0503030403020204" pitchFamily="34" charset="0"/>
                </a:rPr>
                <a:t>https://tinyurl.com/aiatat</a:t>
              </a:r>
              <a:endParaRPr lang="en-US" sz="2400" b="1" i="0" kern="1200" dirty="0">
                <a:solidFill>
                  <a:schemeClr val="bg2"/>
                </a:solidFill>
                <a:effectLst/>
                <a:latin typeface="Source Sans Pro" panose="020B0503030403020204" pitchFamily="34" charset="0"/>
                <a:ea typeface="Source Sans Pro" panose="020B0503030403020204" pitchFamily="34" charset="0"/>
              </a:endParaRPr>
            </a:p>
          </p:txBody>
        </p:sp>
      </p:grpSp>
    </p:spTree>
    <p:extLst>
      <p:ext uri="{BB962C8B-B14F-4D97-AF65-F5344CB8AC3E}">
        <p14:creationId xmlns:p14="http://schemas.microsoft.com/office/powerpoint/2010/main" val="173313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EBAD-12E8-2EE9-C625-A423E7EE4913}"/>
              </a:ext>
            </a:extLst>
          </p:cNvPr>
          <p:cNvSpPr>
            <a:spLocks noGrp="1"/>
          </p:cNvSpPr>
          <p:nvPr>
            <p:ph type="title"/>
          </p:nvPr>
        </p:nvSpPr>
        <p:spPr>
          <a:xfrm>
            <a:off x="723900" y="2038432"/>
            <a:ext cx="7837431" cy="2281187"/>
          </a:xfrm>
        </p:spPr>
        <p:txBody>
          <a:bodyPr/>
          <a:lstStyle/>
          <a:p>
            <a:r>
              <a:rPr lang="en-US">
                <a:latin typeface="Source Sans Pro Black"/>
                <a:ea typeface="Source Sans Pro Black"/>
              </a:rPr>
              <a:t>Assessment</a:t>
            </a:r>
            <a:endParaRPr lang="en-US">
              <a:ea typeface="Source Sans Pro Black"/>
            </a:endParaRPr>
          </a:p>
        </p:txBody>
      </p:sp>
    </p:spTree>
    <p:extLst>
      <p:ext uri="{BB962C8B-B14F-4D97-AF65-F5344CB8AC3E}">
        <p14:creationId xmlns:p14="http://schemas.microsoft.com/office/powerpoint/2010/main" val="2568163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55E8-48FE-4FDA-A169-C76E11F81831}"/>
              </a:ext>
            </a:extLst>
          </p:cNvPr>
          <p:cNvSpPr>
            <a:spLocks noGrp="1"/>
          </p:cNvSpPr>
          <p:nvPr>
            <p:ph type="title"/>
          </p:nvPr>
        </p:nvSpPr>
        <p:spPr>
          <a:xfrm>
            <a:off x="838200" y="156406"/>
            <a:ext cx="10515600" cy="1325563"/>
          </a:xfrm>
        </p:spPr>
        <p:txBody>
          <a:bodyPr/>
          <a:lstStyle/>
          <a:p>
            <a:r>
              <a:rPr lang="en-US" b="1">
                <a:solidFill>
                  <a:schemeClr val="tx2"/>
                </a:solidFill>
                <a:latin typeface="Source Sans Pro" panose="020B0503030403020204" pitchFamily="34" charset="0"/>
                <a:ea typeface="Source Sans Pro" panose="020B0503030403020204" pitchFamily="34" charset="0"/>
              </a:rPr>
              <a:t>Cycle of Practice and Feedback</a:t>
            </a:r>
          </a:p>
        </p:txBody>
      </p:sp>
      <p:cxnSp>
        <p:nvCxnSpPr>
          <p:cNvPr id="8" name="Straight Connector 7">
            <a:extLst>
              <a:ext uri="{FF2B5EF4-FFF2-40B4-BE49-F238E27FC236}">
                <a16:creationId xmlns:a16="http://schemas.microsoft.com/office/drawing/2014/main" id="{9EF09844-9056-4407-B069-CB35446D4C43}"/>
              </a:ext>
              <a:ext uri="{C183D7F6-B498-43B3-948B-1728B52AA6E4}">
                <adec:decorative xmlns:adec="http://schemas.microsoft.com/office/drawing/2017/decorative" val="1"/>
              </a:ext>
            </a:extLst>
          </p:cNvPr>
          <p:cNvCxnSpPr>
            <a:cxnSpLocks/>
          </p:cNvCxnSpPr>
          <p:nvPr/>
        </p:nvCxnSpPr>
        <p:spPr>
          <a:xfrm>
            <a:off x="450874" y="1042838"/>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6" name="Rectangle: Rounded Corners 5">
            <a:extLst>
              <a:ext uri="{FF2B5EF4-FFF2-40B4-BE49-F238E27FC236}">
                <a16:creationId xmlns:a16="http://schemas.microsoft.com/office/drawing/2014/main" id="{F708C8F7-ED9B-4D65-87AE-BD99C4D363B8}"/>
              </a:ext>
            </a:extLst>
          </p:cNvPr>
          <p:cNvSpPr/>
          <p:nvPr/>
        </p:nvSpPr>
        <p:spPr>
          <a:xfrm>
            <a:off x="1237196" y="1715549"/>
            <a:ext cx="2674374" cy="927407"/>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Encounter material</a:t>
            </a:r>
          </a:p>
        </p:txBody>
      </p:sp>
      <p:pic>
        <p:nvPicPr>
          <p:cNvPr id="4098" name="Picture 2" descr="A cycle showing practice leading to assessment leading to feedback, and back to practice again.">
            <a:extLst>
              <a:ext uri="{FF2B5EF4-FFF2-40B4-BE49-F238E27FC236}">
                <a16:creationId xmlns:a16="http://schemas.microsoft.com/office/drawing/2014/main" id="{53E78C05-BEFD-42F1-B2EB-7D7721C56A2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81432" y="1790438"/>
            <a:ext cx="4470740" cy="4453216"/>
          </a:xfrm>
          <a:prstGeom prst="rect">
            <a:avLst/>
          </a:prstGeom>
          <a:noFill/>
          <a:extLst>
            <a:ext uri="{909E8E84-426E-40DD-AFC4-6F175D3DCCD1}">
              <a14:hiddenFill xmlns:a14="http://schemas.microsoft.com/office/drawing/2010/main">
                <a:solidFill>
                  <a:srgbClr val="FFFFFF"/>
                </a:solidFill>
              </a14:hiddenFill>
            </a:ext>
          </a:extLst>
        </p:spPr>
      </p:pic>
      <p:sp>
        <p:nvSpPr>
          <p:cNvPr id="7" name="Arrow: Right 6" descr="Arrow pointing from &quot;encounter material&quot; to &quot;practice&quot;.">
            <a:extLst>
              <a:ext uri="{FF2B5EF4-FFF2-40B4-BE49-F238E27FC236}">
                <a16:creationId xmlns:a16="http://schemas.microsoft.com/office/drawing/2014/main" id="{4F7F528C-5398-4AF3-B050-FD7FD79907C9}"/>
              </a:ext>
            </a:extLst>
          </p:cNvPr>
          <p:cNvSpPr/>
          <p:nvPr/>
        </p:nvSpPr>
        <p:spPr>
          <a:xfrm>
            <a:off x="4145872" y="1935332"/>
            <a:ext cx="1100831" cy="426128"/>
          </a:xfrm>
          <a:prstGeom prst="rightArrow">
            <a:avLst/>
          </a:prstGeom>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cxnSp>
        <p:nvCxnSpPr>
          <p:cNvPr id="10" name="Straight Arrow Connector 9" descr="Arrow pointing from descriptive text about assessment to &quot;observed performance,&quot; indicating that one observes student performance by giving assessments.">
            <a:extLst>
              <a:ext uri="{FF2B5EF4-FFF2-40B4-BE49-F238E27FC236}">
                <a16:creationId xmlns:a16="http://schemas.microsoft.com/office/drawing/2014/main" id="{AF9D694A-2913-45CF-BE79-905F631ED973}"/>
              </a:ext>
            </a:extLst>
          </p:cNvPr>
          <p:cNvCxnSpPr>
            <a:cxnSpLocks/>
          </p:cNvCxnSpPr>
          <p:nvPr/>
        </p:nvCxnSpPr>
        <p:spPr>
          <a:xfrm flipH="1">
            <a:off x="8616612" y="5018869"/>
            <a:ext cx="904210" cy="17505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642CC3D-8179-40FA-AE59-FDFFD620B4AA}"/>
              </a:ext>
            </a:extLst>
          </p:cNvPr>
          <p:cNvSpPr txBox="1"/>
          <p:nvPr/>
        </p:nvSpPr>
        <p:spPr>
          <a:xfrm>
            <a:off x="9607685" y="4783715"/>
            <a:ext cx="2274389" cy="1569660"/>
          </a:xfrm>
          <a:prstGeom prst="rect">
            <a:avLst/>
          </a:prstGeom>
          <a:noFill/>
        </p:spPr>
        <p:txBody>
          <a:bodyPr wrap="square" rtlCol="0">
            <a:spAutoFit/>
          </a:bodyPr>
          <a:lstStyle/>
          <a:p>
            <a:r>
              <a:rPr lang="en-US" sz="2400">
                <a:latin typeface="Source Sans Pro" panose="020B0503030403020204" pitchFamily="34" charset="0"/>
                <a:ea typeface="Source Sans Pro" panose="020B0503030403020204" pitchFamily="34" charset="0"/>
              </a:rPr>
              <a:t>Assessment:</a:t>
            </a:r>
          </a:p>
          <a:p>
            <a:r>
              <a:rPr lang="en-US" sz="2400">
                <a:latin typeface="Source Sans Pro" panose="020B0503030403020204" pitchFamily="34" charset="0"/>
                <a:ea typeface="Source Sans Pro" panose="020B0503030403020204" pitchFamily="34" charset="0"/>
              </a:rPr>
              <a:t>Can be </a:t>
            </a:r>
            <a:r>
              <a:rPr lang="en-US" sz="2400">
                <a:solidFill>
                  <a:srgbClr val="FF0000"/>
                </a:solidFill>
                <a:latin typeface="Source Sans Pro" panose="020B0503030403020204" pitchFamily="34" charset="0"/>
                <a:ea typeface="Source Sans Pro" panose="020B0503030403020204" pitchFamily="34" charset="0"/>
              </a:rPr>
              <a:t>Formative</a:t>
            </a:r>
            <a:r>
              <a:rPr lang="en-US" sz="2400">
                <a:latin typeface="Source Sans Pro" panose="020B0503030403020204" pitchFamily="34" charset="0"/>
                <a:ea typeface="Source Sans Pro" panose="020B0503030403020204" pitchFamily="34" charset="0"/>
              </a:rPr>
              <a:t> or </a:t>
            </a:r>
            <a:r>
              <a:rPr lang="en-US" sz="2400">
                <a:solidFill>
                  <a:srgbClr val="FF0000"/>
                </a:solidFill>
                <a:latin typeface="Source Sans Pro" panose="020B0503030403020204" pitchFamily="34" charset="0"/>
                <a:ea typeface="Source Sans Pro" panose="020B0503030403020204" pitchFamily="34" charset="0"/>
              </a:rPr>
              <a:t>Summative</a:t>
            </a:r>
            <a:r>
              <a:rPr lang="en-US" sz="2400">
                <a:latin typeface="Source Sans Pro" panose="020B0503030403020204" pitchFamily="34" charset="0"/>
                <a:ea typeface="Source Sans Pro" panose="020B0503030403020204" pitchFamily="34" charset="0"/>
              </a:rPr>
              <a:t>.</a:t>
            </a:r>
          </a:p>
        </p:txBody>
      </p:sp>
      <p:sp>
        <p:nvSpPr>
          <p:cNvPr id="17" name="TextBox 16">
            <a:extLst>
              <a:ext uri="{FF2B5EF4-FFF2-40B4-BE49-F238E27FC236}">
                <a16:creationId xmlns:a16="http://schemas.microsoft.com/office/drawing/2014/main" id="{2ABC3E1A-748A-46B4-B9B8-2C16E9BC8747}"/>
              </a:ext>
            </a:extLst>
          </p:cNvPr>
          <p:cNvSpPr txBox="1"/>
          <p:nvPr/>
        </p:nvSpPr>
        <p:spPr>
          <a:xfrm>
            <a:off x="111760" y="6492875"/>
            <a:ext cx="6096000" cy="246221"/>
          </a:xfrm>
          <a:prstGeom prst="rect">
            <a:avLst/>
          </a:prstGeom>
          <a:noFill/>
        </p:spPr>
        <p:txBody>
          <a:bodyPr wrap="square">
            <a:spAutoFit/>
          </a:bodyPr>
          <a:lstStyle/>
          <a:p>
            <a:r>
              <a:rPr lang="en-US" sz="1000"/>
              <a:t>https://ecampusontario.pressbooks.pub/ticl/chapter/10-2-importance-of-feedback/</a:t>
            </a:r>
          </a:p>
        </p:txBody>
      </p:sp>
    </p:spTree>
    <p:extLst>
      <p:ext uri="{BB962C8B-B14F-4D97-AF65-F5344CB8AC3E}">
        <p14:creationId xmlns:p14="http://schemas.microsoft.com/office/powerpoint/2010/main" val="477710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CEAA255-5157-4635-BF89-F1F43830952D}"/>
              </a:ext>
              <a:ext uri="{C183D7F6-B498-43B3-948B-1728B52AA6E4}">
                <adec:decorative xmlns:adec="http://schemas.microsoft.com/office/drawing/2017/decorative" val="1"/>
              </a:ext>
            </a:extLst>
          </p:cNvPr>
          <p:cNvSpPr/>
          <p:nvPr/>
        </p:nvSpPr>
        <p:spPr>
          <a:xfrm>
            <a:off x="896656" y="1385549"/>
            <a:ext cx="4793942" cy="52993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07F8D2D-7F75-4CF8-B5A3-5FE6324D0B11}"/>
              </a:ext>
              <a:ext uri="{C183D7F6-B498-43B3-948B-1728B52AA6E4}">
                <adec:decorative xmlns:adec="http://schemas.microsoft.com/office/drawing/2017/decorative" val="1"/>
              </a:ext>
            </a:extLst>
          </p:cNvPr>
          <p:cNvSpPr/>
          <p:nvPr/>
        </p:nvSpPr>
        <p:spPr>
          <a:xfrm>
            <a:off x="6504876" y="1385549"/>
            <a:ext cx="4793942" cy="52993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991DEC-7D98-473F-881E-2707136DDADC}"/>
              </a:ext>
            </a:extLst>
          </p:cNvPr>
          <p:cNvSpPr>
            <a:spLocks noGrp="1"/>
          </p:cNvSpPr>
          <p:nvPr>
            <p:ph type="title"/>
          </p:nvPr>
        </p:nvSpPr>
        <p:spPr>
          <a:xfrm>
            <a:off x="779744" y="167645"/>
            <a:ext cx="10515600" cy="1325563"/>
          </a:xfrm>
        </p:spPr>
        <p:txBody>
          <a:bodyPr/>
          <a:lstStyle/>
          <a:p>
            <a:r>
              <a:rPr lang="en-US" b="1">
                <a:solidFill>
                  <a:schemeClr val="tx2"/>
                </a:solidFill>
                <a:latin typeface="Source Sans Pro" panose="020B0503030403020204" pitchFamily="34" charset="0"/>
                <a:ea typeface="Source Sans Pro" panose="020B0503030403020204" pitchFamily="34" charset="0"/>
              </a:rPr>
              <a:t>Types of Assessment</a:t>
            </a:r>
          </a:p>
        </p:txBody>
      </p:sp>
      <p:cxnSp>
        <p:nvCxnSpPr>
          <p:cNvPr id="15" name="Straight Connector 14">
            <a:extLst>
              <a:ext uri="{FF2B5EF4-FFF2-40B4-BE49-F238E27FC236}">
                <a16:creationId xmlns:a16="http://schemas.microsoft.com/office/drawing/2014/main" id="{2FF58842-8073-4ED3-B16F-3B73C88BA455}"/>
              </a:ext>
              <a:ext uri="{C183D7F6-B498-43B3-948B-1728B52AA6E4}">
                <adec:decorative xmlns:adec="http://schemas.microsoft.com/office/drawing/2017/decorative" val="1"/>
              </a:ext>
            </a:extLst>
          </p:cNvPr>
          <p:cNvCxnSpPr>
            <a:cxnSpLocks/>
          </p:cNvCxnSpPr>
          <p:nvPr/>
        </p:nvCxnSpPr>
        <p:spPr>
          <a:xfrm>
            <a:off x="450874" y="930903"/>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3" name="Text Placeholder 2">
            <a:extLst>
              <a:ext uri="{FF2B5EF4-FFF2-40B4-BE49-F238E27FC236}">
                <a16:creationId xmlns:a16="http://schemas.microsoft.com/office/drawing/2014/main" id="{F24514FC-E447-4A67-AECA-9085E887481E}"/>
              </a:ext>
              <a:ext uri="{C183D7F6-B498-43B3-948B-1728B52AA6E4}">
                <adec:decorative xmlns:adec="http://schemas.microsoft.com/office/drawing/2017/decorative" val="0"/>
              </a:ext>
            </a:extLst>
          </p:cNvPr>
          <p:cNvSpPr>
            <a:spLocks noGrp="1"/>
          </p:cNvSpPr>
          <p:nvPr>
            <p:ph type="body" idx="1"/>
          </p:nvPr>
        </p:nvSpPr>
        <p:spPr>
          <a:xfrm>
            <a:off x="1138464" y="1405955"/>
            <a:ext cx="5157787" cy="823912"/>
          </a:xfrm>
        </p:spPr>
        <p:txBody>
          <a:bodyPr>
            <a:normAutofit fontScale="70000" lnSpcReduction="20000"/>
          </a:bodyPr>
          <a:lstStyle/>
          <a:p>
            <a:r>
              <a:rPr lang="en-US" sz="4000"/>
              <a:t>Formative</a:t>
            </a:r>
          </a:p>
          <a:p>
            <a:r>
              <a:rPr lang="en-US" sz="2900"/>
              <a:t>Helps students learn and practice</a:t>
            </a:r>
          </a:p>
        </p:txBody>
      </p:sp>
      <p:graphicFrame>
        <p:nvGraphicFramePr>
          <p:cNvPr id="7" name="Diagram 6" descr="Formative assessment facts:&#10;1. Happens throughout the course.&#10;2. Identifies gaps and improves learning.&#10;3. Focuses on the process of learning, not the final result.">
            <a:extLst>
              <a:ext uri="{FF2B5EF4-FFF2-40B4-BE49-F238E27FC236}">
                <a16:creationId xmlns:a16="http://schemas.microsoft.com/office/drawing/2014/main" id="{C3B5C546-6382-4D69-8959-02C12F5BB727}"/>
              </a:ext>
            </a:extLst>
          </p:cNvPr>
          <p:cNvGraphicFramePr/>
          <p:nvPr/>
        </p:nvGraphicFramePr>
        <p:xfrm>
          <a:off x="1141641" y="2505075"/>
          <a:ext cx="4262268" cy="34395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a16="http://schemas.microsoft.com/office/drawing/2014/main" id="{060E1CD7-0750-4FA5-939F-1CCEDADBB805}"/>
              </a:ext>
              <a:ext uri="{C183D7F6-B498-43B3-948B-1728B52AA6E4}">
                <adec:decorative xmlns:adec="http://schemas.microsoft.com/office/drawing/2017/decorative" val="0"/>
              </a:ext>
            </a:extLst>
          </p:cNvPr>
          <p:cNvSpPr txBox="1"/>
          <p:nvPr/>
        </p:nvSpPr>
        <p:spPr>
          <a:xfrm>
            <a:off x="1769215" y="6004360"/>
            <a:ext cx="346875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a:ln>
                  <a:noFill/>
                </a:ln>
                <a:solidFill>
                  <a:prstClr val="black"/>
                </a:solidFill>
                <a:effectLst/>
                <a:uLnTx/>
                <a:uFillTx/>
                <a:latin typeface="Calibri" panose="020F0502020204030204"/>
                <a:ea typeface="+mn-ea"/>
                <a:cs typeface="+mn-cs"/>
              </a:rPr>
              <a:t>More feedback needed</a:t>
            </a:r>
          </a:p>
        </p:txBody>
      </p:sp>
      <p:sp>
        <p:nvSpPr>
          <p:cNvPr id="5" name="Text Placeholder 4">
            <a:extLst>
              <a:ext uri="{FF2B5EF4-FFF2-40B4-BE49-F238E27FC236}">
                <a16:creationId xmlns:a16="http://schemas.microsoft.com/office/drawing/2014/main" id="{F7EF5F0A-8AA2-4180-AC40-09615EB5FB05}"/>
              </a:ext>
            </a:extLst>
          </p:cNvPr>
          <p:cNvSpPr>
            <a:spLocks noGrp="1"/>
          </p:cNvSpPr>
          <p:nvPr>
            <p:ph type="body" sz="quarter" idx="3"/>
          </p:nvPr>
        </p:nvSpPr>
        <p:spPr>
          <a:xfrm>
            <a:off x="6794140" y="1397138"/>
            <a:ext cx="4379650" cy="1027248"/>
          </a:xfrm>
        </p:spPr>
        <p:txBody>
          <a:bodyPr>
            <a:normAutofit fontScale="70000" lnSpcReduction="20000"/>
          </a:bodyPr>
          <a:lstStyle/>
          <a:p>
            <a:r>
              <a:rPr lang="en-US" sz="4000"/>
              <a:t>Summative</a:t>
            </a:r>
          </a:p>
          <a:p>
            <a:r>
              <a:rPr lang="en-US" sz="2900"/>
              <a:t>Final assessment of progress toward learning objectives</a:t>
            </a:r>
          </a:p>
        </p:txBody>
      </p:sp>
      <p:graphicFrame>
        <p:nvGraphicFramePr>
          <p:cNvPr id="10" name="Diagram 9" descr="Summative assessment1. Happens at the end of an instructional period&#10;2. Collect evidence of student knowledge and skills&#10;3. Focuses on end result">
            <a:extLst>
              <a:ext uri="{FF2B5EF4-FFF2-40B4-BE49-F238E27FC236}">
                <a16:creationId xmlns:a16="http://schemas.microsoft.com/office/drawing/2014/main" id="{7E5E06F8-FFC5-41EA-A28C-413987BC45F9}"/>
              </a:ext>
            </a:extLst>
          </p:cNvPr>
          <p:cNvGraphicFramePr/>
          <p:nvPr/>
        </p:nvGraphicFramePr>
        <p:xfrm>
          <a:off x="6770713" y="2505074"/>
          <a:ext cx="4262268" cy="34395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extBox 12">
            <a:extLst>
              <a:ext uri="{FF2B5EF4-FFF2-40B4-BE49-F238E27FC236}">
                <a16:creationId xmlns:a16="http://schemas.microsoft.com/office/drawing/2014/main" id="{5F6B4A74-3F09-4424-B3DB-45C25CE0629B}"/>
              </a:ext>
            </a:extLst>
          </p:cNvPr>
          <p:cNvSpPr txBox="1"/>
          <p:nvPr/>
        </p:nvSpPr>
        <p:spPr>
          <a:xfrm>
            <a:off x="7564224" y="5990962"/>
            <a:ext cx="346875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a:ln>
                  <a:noFill/>
                </a:ln>
                <a:solidFill>
                  <a:prstClr val="black"/>
                </a:solidFill>
                <a:effectLst/>
                <a:uLnTx/>
                <a:uFillTx/>
                <a:latin typeface="Calibri" panose="020F0502020204030204"/>
                <a:ea typeface="+mn-ea"/>
                <a:cs typeface="+mn-cs"/>
              </a:rPr>
              <a:t>Less feedback needed</a:t>
            </a:r>
          </a:p>
        </p:txBody>
      </p:sp>
    </p:spTree>
    <p:extLst>
      <p:ext uri="{BB962C8B-B14F-4D97-AF65-F5344CB8AC3E}">
        <p14:creationId xmlns:p14="http://schemas.microsoft.com/office/powerpoint/2010/main" val="1094782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8774503-E1DE-486C-9E97-7C9FF51CF70A}"/>
              </a:ext>
            </a:extLst>
          </p:cNvPr>
          <p:cNvSpPr txBox="1">
            <a:spLocks noGrp="1"/>
          </p:cNvSpPr>
          <p:nvPr>
            <p:ph type="title" idx="4294967295"/>
          </p:nvPr>
        </p:nvSpPr>
        <p:spPr>
          <a:xfrm>
            <a:off x="779744" y="16764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2"/>
                </a:solidFill>
                <a:effectLst/>
                <a:uLnTx/>
                <a:uFillTx/>
                <a:latin typeface="Source Sans Pro" panose="020B0503030403020204" pitchFamily="34" charset="0"/>
                <a:ea typeface="Source Sans Pro" panose="020B0503030403020204" pitchFamily="34" charset="0"/>
                <a:cs typeface="+mj-cs"/>
              </a:rPr>
              <a:t>Formative assessment: Examples</a:t>
            </a:r>
          </a:p>
        </p:txBody>
      </p:sp>
      <p:cxnSp>
        <p:nvCxnSpPr>
          <p:cNvPr id="8" name="Straight Connector 7">
            <a:extLst>
              <a:ext uri="{FF2B5EF4-FFF2-40B4-BE49-F238E27FC236}">
                <a16:creationId xmlns:a16="http://schemas.microsoft.com/office/drawing/2014/main" id="{77A50943-0C70-4C00-BBE6-37CD9E489489}"/>
              </a:ext>
              <a:ext uri="{C183D7F6-B498-43B3-948B-1728B52AA6E4}">
                <adec:decorative xmlns:adec="http://schemas.microsoft.com/office/drawing/2017/decorative" val="1"/>
              </a:ext>
            </a:extLst>
          </p:cNvPr>
          <p:cNvCxnSpPr>
            <a:cxnSpLocks/>
          </p:cNvCxnSpPr>
          <p:nvPr/>
        </p:nvCxnSpPr>
        <p:spPr>
          <a:xfrm>
            <a:off x="450874" y="930903"/>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6" name="Content Placeholder 2">
            <a:extLst>
              <a:ext uri="{FF2B5EF4-FFF2-40B4-BE49-F238E27FC236}">
                <a16:creationId xmlns:a16="http://schemas.microsoft.com/office/drawing/2014/main" id="{4C14160E-609F-46F4-AA33-3DDFCC96BAE4}"/>
              </a:ext>
            </a:extLst>
          </p:cNvPr>
          <p:cNvSpPr txBox="1">
            <a:spLocks/>
          </p:cNvSpPr>
          <p:nvPr/>
        </p:nvSpPr>
        <p:spPr>
          <a:xfrm>
            <a:off x="609600" y="1692879"/>
            <a:ext cx="4155440" cy="435163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None/>
              <a:tabLst/>
              <a:defRPr/>
            </a:pPr>
            <a:r>
              <a:rPr kumimoji="0" lang="en-US" sz="32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rPr>
              <a:t>Usually low-stakes, relatively frequent</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rPr>
              <a:t>Poll questions</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ea typeface="Source Sans Pro" panose="020B0503030403020204" pitchFamily="34" charset="0"/>
              </a:rPr>
              <a:t>Low-stakes quizzes</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ea typeface="Source Sans Pro" panose="020B0503030403020204" pitchFamily="34" charset="0"/>
              </a:rPr>
              <a:t>Think-pair-share</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ea typeface="Source Sans Pro" panose="020B0503030403020204" pitchFamily="34" charset="0"/>
              </a:rPr>
              <a:t>Minute paper</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ea typeface="Source Sans Pro" panose="020B0503030403020204" pitchFamily="34" charset="0"/>
              </a:rPr>
              <a:t>Muddiest point</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ea typeface="Source Sans Pro" panose="020B0503030403020204" pitchFamily="34" charset="0"/>
              </a:rPr>
              <a:t>Exit ticket</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ea typeface="Source Sans Pro" panose="020B0503030403020204" pitchFamily="34" charset="0"/>
              </a:rPr>
              <a:t>Reflections</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a:solidFill>
                  <a:prstClr val="black"/>
                </a:solidFill>
                <a:latin typeface="Source Sans Pro" panose="020B0503030403020204" pitchFamily="34" charset="0"/>
                <a:ea typeface="Source Sans Pro" panose="020B0503030403020204" pitchFamily="34" charset="0"/>
              </a:rPr>
              <a:t>Etc.</a:t>
            </a:r>
          </a:p>
        </p:txBody>
      </p:sp>
      <p:pic>
        <p:nvPicPr>
          <p:cNvPr id="4" name="Picture 3" descr="A group of hands holding up colorful letters spelling the word &quot;feedback&quot;">
            <a:extLst>
              <a:ext uri="{FF2B5EF4-FFF2-40B4-BE49-F238E27FC236}">
                <a16:creationId xmlns:a16="http://schemas.microsoft.com/office/drawing/2014/main" id="{BA3BA327-918C-494D-8B35-FF4CD3C1BBAB}"/>
              </a:ext>
            </a:extLst>
          </p:cNvPr>
          <p:cNvPicPr>
            <a:picLocks noChangeAspect="1"/>
          </p:cNvPicPr>
          <p:nvPr/>
        </p:nvPicPr>
        <p:blipFill>
          <a:blip r:embed="rId2"/>
          <a:stretch>
            <a:fillRect/>
          </a:stretch>
        </p:blipFill>
        <p:spPr>
          <a:xfrm>
            <a:off x="4381500" y="1417638"/>
            <a:ext cx="7810500" cy="4381500"/>
          </a:xfrm>
          <a:prstGeom prst="rect">
            <a:avLst/>
          </a:prstGeom>
        </p:spPr>
      </p:pic>
      <p:sp>
        <p:nvSpPr>
          <p:cNvPr id="10" name="TextBox 9">
            <a:extLst>
              <a:ext uri="{FF2B5EF4-FFF2-40B4-BE49-F238E27FC236}">
                <a16:creationId xmlns:a16="http://schemas.microsoft.com/office/drawing/2014/main" id="{F6AEAEA5-1547-48AC-A992-87CB020193F6}"/>
              </a:ext>
            </a:extLst>
          </p:cNvPr>
          <p:cNvSpPr txBox="1"/>
          <p:nvPr/>
        </p:nvSpPr>
        <p:spPr>
          <a:xfrm rot="16200000">
            <a:off x="8914986" y="2747263"/>
            <a:ext cx="6098058" cy="261610"/>
          </a:xfrm>
          <a:prstGeom prst="rect">
            <a:avLst/>
          </a:prstGeom>
          <a:noFill/>
        </p:spPr>
        <p:txBody>
          <a:bodyPr wrap="square">
            <a:spAutoFit/>
          </a:bodyPr>
          <a:lstStyle/>
          <a:p>
            <a:r>
              <a:rPr lang="en-US" sz="1100" dirty="0"/>
              <a:t>https://elearningindustry.com/types-of-learner-feedback-tools-and-goals</a:t>
            </a:r>
          </a:p>
        </p:txBody>
      </p:sp>
      <p:sp>
        <p:nvSpPr>
          <p:cNvPr id="3" name="TextBox 2">
            <a:extLst>
              <a:ext uri="{FF2B5EF4-FFF2-40B4-BE49-F238E27FC236}">
                <a16:creationId xmlns:a16="http://schemas.microsoft.com/office/drawing/2014/main" id="{96134B64-4C63-4FC8-8347-0D9171A78E0F}"/>
              </a:ext>
              <a:ext uri="{C183D7F6-B498-43B3-948B-1728B52AA6E4}">
                <adec:decorative xmlns:adec="http://schemas.microsoft.com/office/drawing/2017/decorative" val="1"/>
              </a:ext>
            </a:extLst>
          </p:cNvPr>
          <p:cNvSpPr txBox="1"/>
          <p:nvPr/>
        </p:nvSpPr>
        <p:spPr>
          <a:xfrm>
            <a:off x="7524362" y="1766011"/>
            <a:ext cx="1524776" cy="707886"/>
          </a:xfrm>
          <a:prstGeom prst="rect">
            <a:avLst/>
          </a:prstGeom>
          <a:noFill/>
        </p:spPr>
        <p:txBody>
          <a:bodyPr wrap="none" rtlCol="0">
            <a:spAutoFit/>
          </a:bodyPr>
          <a:lstStyle/>
          <a:p>
            <a:r>
              <a:rPr lang="en-US" sz="4000" dirty="0">
                <a:solidFill>
                  <a:srgbClr val="8D1D58"/>
                </a:solidFill>
                <a:latin typeface="Source Sans Pro" panose="020B0503030403020204" pitchFamily="34" charset="0"/>
                <a:ea typeface="Source Sans Pro" panose="020B0503030403020204" pitchFamily="34" charset="0"/>
              </a:rPr>
              <a:t>(Wise)</a:t>
            </a:r>
          </a:p>
        </p:txBody>
      </p:sp>
      <p:pic>
        <p:nvPicPr>
          <p:cNvPr id="7" name="Picture 6" descr="Teaching Toolbox icon">
            <a:extLst>
              <a:ext uri="{FF2B5EF4-FFF2-40B4-BE49-F238E27FC236}">
                <a16:creationId xmlns:a16="http://schemas.microsoft.com/office/drawing/2014/main" id="{087DC353-3079-092B-03E5-59CFDBB13EA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524321" y="5927097"/>
            <a:ext cx="1367991" cy="1064983"/>
          </a:xfrm>
          <a:prstGeom prst="rect">
            <a:avLst/>
          </a:prstGeom>
        </p:spPr>
      </p:pic>
      <p:sp>
        <p:nvSpPr>
          <p:cNvPr id="12" name="TextBox 11">
            <a:extLst>
              <a:ext uri="{FF2B5EF4-FFF2-40B4-BE49-F238E27FC236}">
                <a16:creationId xmlns:a16="http://schemas.microsoft.com/office/drawing/2014/main" id="{3F103F65-C5DE-382C-8C1A-5BB996240E8A}"/>
              </a:ext>
            </a:extLst>
          </p:cNvPr>
          <p:cNvSpPr txBox="1"/>
          <p:nvPr/>
        </p:nvSpPr>
        <p:spPr>
          <a:xfrm>
            <a:off x="10819049" y="6087446"/>
            <a:ext cx="1500543" cy="369332"/>
          </a:xfrm>
          <a:prstGeom prst="rect">
            <a:avLst/>
          </a:prstGeom>
          <a:noFill/>
        </p:spPr>
        <p:txBody>
          <a:bodyPr wrap="square" rtlCol="0">
            <a:spAutoFit/>
          </a:bodyPr>
          <a:lstStyle/>
          <a:p>
            <a:r>
              <a:rPr lang="en-US" dirty="0">
                <a:latin typeface="Source Sans Pro" panose="020B0503030403020204" pitchFamily="34" charset="0"/>
                <a:ea typeface="Source Sans Pro" panose="020B0503030403020204" pitchFamily="34" charset="0"/>
              </a:rPr>
              <a:t>Brainstorm</a:t>
            </a:r>
          </a:p>
        </p:txBody>
      </p:sp>
    </p:spTree>
    <p:extLst>
      <p:ext uri="{BB962C8B-B14F-4D97-AF65-F5344CB8AC3E}">
        <p14:creationId xmlns:p14="http://schemas.microsoft.com/office/powerpoint/2010/main" val="344382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B965-DEC7-496C-B330-71F9C6013AA2}"/>
              </a:ext>
            </a:extLst>
          </p:cNvPr>
          <p:cNvSpPr>
            <a:spLocks noGrp="1"/>
          </p:cNvSpPr>
          <p:nvPr>
            <p:ph type="title"/>
          </p:nvPr>
        </p:nvSpPr>
        <p:spPr>
          <a:xfrm>
            <a:off x="838200" y="557188"/>
            <a:ext cx="10515600" cy="1133499"/>
          </a:xfrm>
        </p:spPr>
        <p:txBody>
          <a:bodyPr>
            <a:normAutofit/>
          </a:bodyPr>
          <a:lstStyle/>
          <a:p>
            <a:r>
              <a:rPr lang="en-US" b="1">
                <a:solidFill>
                  <a:schemeClr val="tx2"/>
                </a:solidFill>
                <a:latin typeface="Source Sans Pro" panose="020B0503030403020204" pitchFamily="34" charset="0"/>
                <a:ea typeface="Source Sans Pro" panose="020B0503030403020204" pitchFamily="34" charset="0"/>
              </a:rPr>
              <a:t>Summative assessment: Examples</a:t>
            </a:r>
          </a:p>
        </p:txBody>
      </p:sp>
      <p:cxnSp>
        <p:nvCxnSpPr>
          <p:cNvPr id="8" name="Straight Connector 7">
            <a:extLst>
              <a:ext uri="{FF2B5EF4-FFF2-40B4-BE49-F238E27FC236}">
                <a16:creationId xmlns:a16="http://schemas.microsoft.com/office/drawing/2014/main" id="{2439184C-34CD-4B92-9967-D8ACBC0048C1}"/>
              </a:ext>
              <a:ext uri="{C183D7F6-B498-43B3-948B-1728B52AA6E4}">
                <adec:decorative xmlns:adec="http://schemas.microsoft.com/office/drawing/2017/decorative" val="1"/>
              </a:ext>
            </a:extLst>
          </p:cNvPr>
          <p:cNvCxnSpPr>
            <a:cxnSpLocks/>
          </p:cNvCxnSpPr>
          <p:nvPr/>
        </p:nvCxnSpPr>
        <p:spPr>
          <a:xfrm>
            <a:off x="450874" y="1300554"/>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6" name="Content Placeholder 2">
            <a:extLst>
              <a:ext uri="{FF2B5EF4-FFF2-40B4-BE49-F238E27FC236}">
                <a16:creationId xmlns:a16="http://schemas.microsoft.com/office/drawing/2014/main" id="{4C14160E-609F-46F4-AA33-3DDFCC96BAE4}"/>
              </a:ext>
            </a:extLst>
          </p:cNvPr>
          <p:cNvSpPr txBox="1">
            <a:spLocks/>
          </p:cNvSpPr>
          <p:nvPr/>
        </p:nvSpPr>
        <p:spPr>
          <a:xfrm>
            <a:off x="725383" y="1570204"/>
            <a:ext cx="4663439" cy="39872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32104">
              <a:spcBef>
                <a:spcPts val="910"/>
              </a:spcBef>
              <a:buNone/>
              <a:defRPr/>
            </a:pPr>
            <a:r>
              <a:rPr lang="en-US" sz="2912" kern="1200">
                <a:solidFill>
                  <a:prstClr val="black"/>
                </a:solidFill>
                <a:latin typeface="Source Sans Pro" panose="020B0503030403020204" pitchFamily="34" charset="0"/>
                <a:ea typeface="Source Sans Pro" panose="020B0503030403020204" pitchFamily="34" charset="0"/>
              </a:rPr>
              <a:t>Often higher-stakes, individual or group</a:t>
            </a:r>
          </a:p>
          <a:p>
            <a:pPr marL="208026" indent="-208026" defTabSz="832104">
              <a:spcBef>
                <a:spcPts val="910"/>
              </a:spcBef>
              <a:defRPr/>
            </a:pPr>
            <a:r>
              <a:rPr lang="en-US" sz="2548" kern="1200">
                <a:solidFill>
                  <a:prstClr val="black"/>
                </a:solidFill>
                <a:latin typeface="Source Sans Pro" panose="020B0503030403020204" pitchFamily="34" charset="0"/>
                <a:ea typeface="Source Sans Pro" panose="020B0503030403020204" pitchFamily="34" charset="0"/>
              </a:rPr>
              <a:t>Written exams</a:t>
            </a:r>
          </a:p>
          <a:p>
            <a:pPr marL="208026" indent="-208026" defTabSz="832104">
              <a:spcBef>
                <a:spcPts val="910"/>
              </a:spcBef>
              <a:defRPr/>
            </a:pPr>
            <a:r>
              <a:rPr lang="en-US" sz="2548" kern="1200">
                <a:solidFill>
                  <a:prstClr val="black"/>
                </a:solidFill>
                <a:latin typeface="Source Sans Pro" panose="020B0503030403020204" pitchFamily="34" charset="0"/>
                <a:ea typeface="Source Sans Pro" panose="020B0503030403020204" pitchFamily="34" charset="0"/>
              </a:rPr>
              <a:t>Oral exams</a:t>
            </a:r>
          </a:p>
          <a:p>
            <a:pPr marL="208026" indent="-208026" defTabSz="832104">
              <a:spcBef>
                <a:spcPts val="910"/>
              </a:spcBef>
              <a:defRPr/>
            </a:pPr>
            <a:r>
              <a:rPr lang="en-US" sz="2548" kern="1200">
                <a:solidFill>
                  <a:prstClr val="black"/>
                </a:solidFill>
                <a:latin typeface="Source Sans Pro" panose="020B0503030403020204" pitchFamily="34" charset="0"/>
                <a:ea typeface="Source Sans Pro" panose="020B0503030403020204" pitchFamily="34" charset="0"/>
              </a:rPr>
              <a:t>Papers</a:t>
            </a:r>
          </a:p>
          <a:p>
            <a:pPr marL="208026" indent="-208026" defTabSz="832104">
              <a:spcBef>
                <a:spcPts val="910"/>
              </a:spcBef>
              <a:defRPr/>
            </a:pPr>
            <a:r>
              <a:rPr lang="en-US" sz="2548" kern="1200">
                <a:solidFill>
                  <a:prstClr val="black"/>
                </a:solidFill>
                <a:latin typeface="Source Sans Pro" panose="020B0503030403020204" pitchFamily="34" charset="0"/>
                <a:ea typeface="Source Sans Pro" panose="020B0503030403020204" pitchFamily="34" charset="0"/>
              </a:rPr>
              <a:t>Projects</a:t>
            </a:r>
          </a:p>
          <a:p>
            <a:pPr marL="208026" indent="-208026" defTabSz="832104">
              <a:spcBef>
                <a:spcPts val="910"/>
              </a:spcBef>
              <a:defRPr/>
            </a:pPr>
            <a:r>
              <a:rPr lang="en-US" sz="2548" kern="1200">
                <a:solidFill>
                  <a:prstClr val="black"/>
                </a:solidFill>
                <a:latin typeface="Source Sans Pro" panose="020B0503030403020204" pitchFamily="34" charset="0"/>
                <a:ea typeface="Source Sans Pro" panose="020B0503030403020204" pitchFamily="34" charset="0"/>
              </a:rPr>
              <a:t>Presentations</a:t>
            </a:r>
          </a:p>
          <a:p>
            <a:pPr marL="208026" indent="-208026" defTabSz="832104">
              <a:spcBef>
                <a:spcPts val="910"/>
              </a:spcBef>
              <a:defRPr/>
            </a:pPr>
            <a:r>
              <a:rPr lang="en-US" sz="2548" kern="1200">
                <a:solidFill>
                  <a:prstClr val="black"/>
                </a:solidFill>
                <a:latin typeface="Source Sans Pro" panose="020B0503030403020204" pitchFamily="34" charset="0"/>
                <a:ea typeface="Source Sans Pro" panose="020B0503030403020204" pitchFamily="34" charset="0"/>
              </a:rPr>
              <a:t>Portfolios</a:t>
            </a:r>
          </a:p>
          <a:p>
            <a:pPr marL="208026" indent="-208026" defTabSz="832104">
              <a:spcBef>
                <a:spcPts val="910"/>
              </a:spcBef>
              <a:defRPr/>
            </a:pPr>
            <a:endParaRPr lang="en-US" sz="2548" kern="1200">
              <a:solidFill>
                <a:prstClr val="black"/>
              </a:solidFill>
              <a:latin typeface="Calibri" panose="020F0502020204030204"/>
              <a:ea typeface="+mn-ea"/>
              <a:cs typeface="+mn-cs"/>
            </a:endParaRPr>
          </a:p>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endParaRPr lang="en-US">
              <a:solidFill>
                <a:prstClr val="black"/>
              </a:solidFill>
              <a:latin typeface="Calibri" panose="020F0502020204030204"/>
            </a:endParaRPr>
          </a:p>
        </p:txBody>
      </p:sp>
      <p:pic>
        <p:nvPicPr>
          <p:cNvPr id="5" name="Picture 4">
            <a:extLst>
              <a:ext uri="{FF2B5EF4-FFF2-40B4-BE49-F238E27FC236}">
                <a16:creationId xmlns:a16="http://schemas.microsoft.com/office/drawing/2014/main" id="{FAD5B8EF-C54C-4849-8405-359B4823ABD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75572" y="2189911"/>
            <a:ext cx="6865553" cy="3863328"/>
          </a:xfrm>
          <a:prstGeom prst="rect">
            <a:avLst/>
          </a:prstGeom>
        </p:spPr>
      </p:pic>
      <p:sp>
        <p:nvSpPr>
          <p:cNvPr id="7" name="Rectangle 6">
            <a:extLst>
              <a:ext uri="{FF2B5EF4-FFF2-40B4-BE49-F238E27FC236}">
                <a16:creationId xmlns:a16="http://schemas.microsoft.com/office/drawing/2014/main" id="{0B9C82FB-6B7C-410A-9D83-CB79EC2F066E}"/>
              </a:ext>
            </a:extLst>
          </p:cNvPr>
          <p:cNvSpPr/>
          <p:nvPr/>
        </p:nvSpPr>
        <p:spPr>
          <a:xfrm>
            <a:off x="292253" y="5557446"/>
            <a:ext cx="4911744" cy="991587"/>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a:solidFill>
                  <a:schemeClr val="tx1"/>
                </a:solidFill>
                <a:latin typeface="Source Sans Pro" panose="020B0503030403020204" pitchFamily="34" charset="0"/>
                <a:ea typeface="Source Sans Pro" panose="020B0503030403020204" pitchFamily="34" charset="0"/>
              </a:rPr>
              <a:t>If possible, include variety and choices.</a:t>
            </a:r>
          </a:p>
        </p:txBody>
      </p:sp>
    </p:spTree>
    <p:extLst>
      <p:ext uri="{BB962C8B-B14F-4D97-AF65-F5344CB8AC3E}">
        <p14:creationId xmlns:p14="http://schemas.microsoft.com/office/powerpoint/2010/main" val="232402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8736B3-BB5F-4594-B76D-4EA0B8A166AC}"/>
              </a:ext>
            </a:extLst>
          </p:cNvPr>
          <p:cNvSpPr>
            <a:spLocks noGrp="1"/>
          </p:cNvSpPr>
          <p:nvPr>
            <p:ph type="title"/>
          </p:nvPr>
        </p:nvSpPr>
        <p:spPr>
          <a:xfrm>
            <a:off x="6159817" y="2203108"/>
            <a:ext cx="5815149" cy="1937818"/>
          </a:xfrm>
        </p:spPr>
        <p:txBody>
          <a:bodyPr>
            <a:normAutofit fontScale="90000"/>
          </a:bodyPr>
          <a:lstStyle/>
          <a:p>
            <a:r>
              <a:rPr lang="en-US" sz="5200" b="1">
                <a:solidFill>
                  <a:schemeClr val="tx2"/>
                </a:solidFill>
                <a:latin typeface="Source Sans Pro" panose="020B0503030403020204" pitchFamily="34" charset="0"/>
                <a:ea typeface="Source Sans Pro" panose="020B0503030403020204" pitchFamily="34" charset="0"/>
              </a:rPr>
              <a:t>How to assess with more transparency?</a:t>
            </a:r>
          </a:p>
        </p:txBody>
      </p:sp>
      <p:pic>
        <p:nvPicPr>
          <p:cNvPr id="4" name="Picture 3" descr="Example of a grading rubric"/>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9757" y="-119271"/>
            <a:ext cx="7009876" cy="685799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p:spPr>
      </p:pic>
    </p:spTree>
    <p:extLst>
      <p:ext uri="{BB962C8B-B14F-4D97-AF65-F5344CB8AC3E}">
        <p14:creationId xmlns:p14="http://schemas.microsoft.com/office/powerpoint/2010/main" val="12334096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B8597-3240-8931-39CD-8113B912250A}"/>
              </a:ext>
            </a:extLst>
          </p:cNvPr>
          <p:cNvSpPr>
            <a:spLocks noGrp="1"/>
          </p:cNvSpPr>
          <p:nvPr>
            <p:ph type="title"/>
          </p:nvPr>
        </p:nvSpPr>
        <p:spPr/>
        <p:txBody>
          <a:bodyPr/>
          <a:lstStyle/>
          <a:p>
            <a:r>
              <a:rPr lang="en-US"/>
              <a:t>AI: The Elephant in the Room</a:t>
            </a:r>
          </a:p>
        </p:txBody>
      </p:sp>
    </p:spTree>
    <p:extLst>
      <p:ext uri="{BB962C8B-B14F-4D97-AF65-F5344CB8AC3E}">
        <p14:creationId xmlns:p14="http://schemas.microsoft.com/office/powerpoint/2010/main" val="3768368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299731"/>
            <a:ext cx="10972800" cy="1143000"/>
          </a:xfrm>
        </p:spPr>
        <p:txBody>
          <a:bodyPr/>
          <a:lstStyle/>
          <a:p>
            <a:r>
              <a:rPr lang="en-US" b="1" dirty="0">
                <a:solidFill>
                  <a:schemeClr val="tx2"/>
                </a:solidFill>
                <a:latin typeface="Source Sans Pro Black" panose="020B0803030403020204" pitchFamily="34" charset="0"/>
                <a:ea typeface="Source Sans Pro" panose="020B0503030403020204" pitchFamily="34" charset="0"/>
              </a:rPr>
              <a:t>How students might use AI</a:t>
            </a:r>
          </a:p>
        </p:txBody>
      </p:sp>
      <p:cxnSp>
        <p:nvCxnSpPr>
          <p:cNvPr id="6" name="Straight Connector 5">
            <a:extLst>
              <a:ext uri="{FF2B5EF4-FFF2-40B4-BE49-F238E27FC236}">
                <a16:creationId xmlns:a16="http://schemas.microsoft.com/office/drawing/2014/main" id="{E93AAFDD-8612-41B0-BB50-E3F7633EF73C}"/>
              </a:ext>
              <a:ext uri="{C183D7F6-B498-43B3-948B-1728B52AA6E4}">
                <adec:decorative xmlns:adec="http://schemas.microsoft.com/office/drawing/2017/decorative" val="1"/>
              </a:ext>
            </a:extLst>
          </p:cNvPr>
          <p:cNvCxnSpPr>
            <a:cxnSpLocks/>
          </p:cNvCxnSpPr>
          <p:nvPr/>
        </p:nvCxnSpPr>
        <p:spPr>
          <a:xfrm>
            <a:off x="292147" y="1174703"/>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pic>
        <p:nvPicPr>
          <p:cNvPr id="8" name="Picture 7" descr="Construction machines">
            <a:extLst>
              <a:ext uri="{FF2B5EF4-FFF2-40B4-BE49-F238E27FC236}">
                <a16:creationId xmlns:a16="http://schemas.microsoft.com/office/drawing/2014/main" id="{CFE8425C-A586-02B0-1572-829D357D74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9595" y="1014220"/>
            <a:ext cx="4808044" cy="2704340"/>
          </a:xfrm>
          <a:prstGeom prst="rect">
            <a:avLst/>
          </a:prstGeom>
        </p:spPr>
      </p:pic>
      <p:sp>
        <p:nvSpPr>
          <p:cNvPr id="15" name="TextBox 14">
            <a:extLst>
              <a:ext uri="{FF2B5EF4-FFF2-40B4-BE49-F238E27FC236}">
                <a16:creationId xmlns:a16="http://schemas.microsoft.com/office/drawing/2014/main" id="{6CEC5CF2-DE59-11C9-6FF5-B1C8BE389727}"/>
              </a:ext>
            </a:extLst>
          </p:cNvPr>
          <p:cNvSpPr txBox="1"/>
          <p:nvPr/>
        </p:nvSpPr>
        <p:spPr>
          <a:xfrm>
            <a:off x="1021182" y="3600412"/>
            <a:ext cx="3504870" cy="523220"/>
          </a:xfrm>
          <a:prstGeom prst="rect">
            <a:avLst/>
          </a:prstGeom>
          <a:noFill/>
        </p:spPr>
        <p:txBody>
          <a:bodyPr wrap="none" rtlCol="0">
            <a:spAutoFit/>
          </a:bodyPr>
          <a:lstStyle/>
          <a:p>
            <a:r>
              <a:rPr lang="en-US" sz="2800"/>
              <a:t>Extend human abilities</a:t>
            </a:r>
          </a:p>
        </p:txBody>
      </p:sp>
      <p:pic>
        <p:nvPicPr>
          <p:cNvPr id="5" name="Picture 4" descr="Barbells">
            <a:extLst>
              <a:ext uri="{FF2B5EF4-FFF2-40B4-BE49-F238E27FC236}">
                <a16:creationId xmlns:a16="http://schemas.microsoft.com/office/drawing/2014/main" id="{0AC0C458-72B1-7342-A1D4-A57F4E5D60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17643" y="1394451"/>
            <a:ext cx="2997845" cy="2205961"/>
          </a:xfrm>
          <a:prstGeom prst="rect">
            <a:avLst/>
          </a:prstGeom>
        </p:spPr>
      </p:pic>
      <p:sp>
        <p:nvSpPr>
          <p:cNvPr id="16" name="TextBox 15">
            <a:extLst>
              <a:ext uri="{FF2B5EF4-FFF2-40B4-BE49-F238E27FC236}">
                <a16:creationId xmlns:a16="http://schemas.microsoft.com/office/drawing/2014/main" id="{4442A1B4-4242-142F-AA25-22248E24A387}"/>
              </a:ext>
            </a:extLst>
          </p:cNvPr>
          <p:cNvSpPr txBox="1"/>
          <p:nvPr/>
        </p:nvSpPr>
        <p:spPr>
          <a:xfrm>
            <a:off x="5069168" y="3600412"/>
            <a:ext cx="3694794" cy="523220"/>
          </a:xfrm>
          <a:prstGeom prst="rect">
            <a:avLst/>
          </a:prstGeom>
          <a:noFill/>
        </p:spPr>
        <p:txBody>
          <a:bodyPr wrap="none" rtlCol="0">
            <a:spAutoFit/>
          </a:bodyPr>
          <a:lstStyle/>
          <a:p>
            <a:r>
              <a:rPr lang="en-US" sz="2800"/>
              <a:t>Develop human abilities</a:t>
            </a:r>
          </a:p>
        </p:txBody>
      </p:sp>
      <p:pic>
        <p:nvPicPr>
          <p:cNvPr id="14" name="Picture 13" descr="A cardboard box with magic sparkles coming out of it">
            <a:extLst>
              <a:ext uri="{FF2B5EF4-FFF2-40B4-BE49-F238E27FC236}">
                <a16:creationId xmlns:a16="http://schemas.microsoft.com/office/drawing/2014/main" id="{E5D73982-642A-0D83-56DF-0C6D47DD934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470849" y="1442730"/>
            <a:ext cx="3429000" cy="2157681"/>
          </a:xfrm>
          <a:prstGeom prst="rect">
            <a:avLst/>
          </a:prstGeom>
        </p:spPr>
      </p:pic>
      <p:sp>
        <p:nvSpPr>
          <p:cNvPr id="17" name="TextBox 16">
            <a:extLst>
              <a:ext uri="{FF2B5EF4-FFF2-40B4-BE49-F238E27FC236}">
                <a16:creationId xmlns:a16="http://schemas.microsoft.com/office/drawing/2014/main" id="{36A48FE0-0D59-E292-B886-09F0F9ED8832}"/>
              </a:ext>
            </a:extLst>
          </p:cNvPr>
          <p:cNvSpPr txBox="1"/>
          <p:nvPr/>
        </p:nvSpPr>
        <p:spPr>
          <a:xfrm>
            <a:off x="8925430" y="3600412"/>
            <a:ext cx="2812950" cy="523220"/>
          </a:xfrm>
          <a:prstGeom prst="rect">
            <a:avLst/>
          </a:prstGeom>
          <a:noFill/>
        </p:spPr>
        <p:txBody>
          <a:bodyPr wrap="none" rtlCol="0">
            <a:spAutoFit/>
          </a:bodyPr>
          <a:lstStyle/>
          <a:p>
            <a:r>
              <a:rPr lang="en-US" sz="2800"/>
              <a:t>Magic answer box</a:t>
            </a:r>
          </a:p>
        </p:txBody>
      </p:sp>
      <p:grpSp>
        <p:nvGrpSpPr>
          <p:cNvPr id="4" name="Group 3" descr="An X over the magic answer box image">
            <a:extLst>
              <a:ext uri="{FF2B5EF4-FFF2-40B4-BE49-F238E27FC236}">
                <a16:creationId xmlns:a16="http://schemas.microsoft.com/office/drawing/2014/main" id="{88DDA69A-D346-3B15-1144-94C9FBDE3B5D}"/>
              </a:ext>
            </a:extLst>
          </p:cNvPr>
          <p:cNvGrpSpPr/>
          <p:nvPr/>
        </p:nvGrpSpPr>
        <p:grpSpPr>
          <a:xfrm>
            <a:off x="9062720" y="1571050"/>
            <a:ext cx="2407918" cy="2332031"/>
            <a:chOff x="9062720" y="1571050"/>
            <a:chExt cx="2407918" cy="2332031"/>
          </a:xfrm>
        </p:grpSpPr>
        <p:cxnSp>
          <p:nvCxnSpPr>
            <p:cNvPr id="20" name="Straight Connector 19" descr="An X over the magic answer box.">
              <a:extLst>
                <a:ext uri="{FF2B5EF4-FFF2-40B4-BE49-F238E27FC236}">
                  <a16:creationId xmlns:a16="http://schemas.microsoft.com/office/drawing/2014/main" id="{E2F4B4EA-CCBB-288B-16F8-BC2DC8E29B60}"/>
                </a:ext>
              </a:extLst>
            </p:cNvPr>
            <p:cNvCxnSpPr/>
            <p:nvPr/>
          </p:nvCxnSpPr>
          <p:spPr>
            <a:xfrm>
              <a:off x="9062720" y="1574800"/>
              <a:ext cx="2407918" cy="2287222"/>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descr="An X over the magic answer box">
              <a:extLst>
                <a:ext uri="{FF2B5EF4-FFF2-40B4-BE49-F238E27FC236}">
                  <a16:creationId xmlns:a16="http://schemas.microsoft.com/office/drawing/2014/main" id="{855EA8CF-2B9B-ABC3-E1B1-DB693B36893D}"/>
                </a:ext>
              </a:extLst>
            </p:cNvPr>
            <p:cNvCxnSpPr>
              <a:cxnSpLocks/>
            </p:cNvCxnSpPr>
            <p:nvPr/>
          </p:nvCxnSpPr>
          <p:spPr>
            <a:xfrm flipH="1">
              <a:off x="9174480" y="1571050"/>
              <a:ext cx="2157807" cy="2332031"/>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a:xfrm>
            <a:off x="923183" y="4803547"/>
            <a:ext cx="10344183" cy="1222573"/>
          </a:xfrm>
          <a:solidFill>
            <a:schemeClr val="bg1"/>
          </a:solidFill>
        </p:spPr>
        <p:txBody>
          <a:bodyPr>
            <a:normAutofit/>
          </a:bodyPr>
          <a:lstStyle/>
          <a:p>
            <a:pPr marL="0" indent="0" algn="ctr">
              <a:lnSpc>
                <a:spcPct val="115000"/>
              </a:lnSpc>
              <a:spcAft>
                <a:spcPts val="800"/>
              </a:spcAft>
              <a:buNone/>
            </a:pPr>
            <a:r>
              <a:rPr lang="en-US" kern="100">
                <a:solidFill>
                  <a:schemeClr val="accent1"/>
                </a:solidFill>
                <a:latin typeface="Source Sans Pro" panose="020B0503030403020204" pitchFamily="34" charset="0"/>
                <a:ea typeface="Source Sans Pro" panose="020B0503030403020204" pitchFamily="34" charset="0"/>
                <a:cs typeface="Times New Roman" panose="02020603050405020304" pitchFamily="18" charset="0"/>
              </a:rPr>
              <a:t>GenAI “is the biggest issue confronting… pedagogy in my lifetime.” (David Chamberlain, Classics)</a:t>
            </a:r>
          </a:p>
          <a:p>
            <a:pPr marL="0" indent="0">
              <a:spcBef>
                <a:spcPts val="0"/>
              </a:spcBef>
              <a:buNone/>
            </a:pPr>
            <a:endParaRPr lang="en-US" sz="2800">
              <a:effectLst/>
              <a:latin typeface="Source Sans Pro" panose="020B0503030403020204" pitchFamily="34" charset="0"/>
              <a:ea typeface="Source Sans Pro" panose="020B0503030403020204" pitchFamily="34" charset="0"/>
              <a:cs typeface="Times New Roman" panose="02020603050405020304" pitchFamily="18" charset="0"/>
            </a:endParaRPr>
          </a:p>
        </p:txBody>
      </p:sp>
    </p:spTree>
    <p:extLst>
      <p:ext uri="{BB962C8B-B14F-4D97-AF65-F5344CB8AC3E}">
        <p14:creationId xmlns:p14="http://schemas.microsoft.com/office/powerpoint/2010/main" val="15526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7F78B41-AA2A-1DD1-6703-C9CEAF10E032}"/>
              </a:ext>
            </a:extLst>
          </p:cNvPr>
          <p:cNvSpPr>
            <a:spLocks noGrp="1"/>
          </p:cNvSpPr>
          <p:nvPr>
            <p:ph type="ctrTitle"/>
          </p:nvPr>
        </p:nvSpPr>
        <p:spPr>
          <a:xfrm>
            <a:off x="725369" y="-56606"/>
            <a:ext cx="10706102" cy="1057656"/>
          </a:xfrm>
        </p:spPr>
        <p:txBody>
          <a:bodyPr/>
          <a:lstStyle/>
          <a:p>
            <a:r>
              <a:rPr lang="en-US" dirty="0"/>
              <a:t>The Gen AI Vicious Cycle</a:t>
            </a:r>
            <a:r>
              <a:rPr lang="en-US" baseline="0" dirty="0"/>
              <a:t> threatens learning</a:t>
            </a:r>
            <a:endParaRPr lang="en-US" dirty="0"/>
          </a:p>
        </p:txBody>
      </p:sp>
      <p:cxnSp>
        <p:nvCxnSpPr>
          <p:cNvPr id="7" name="Straight Connector 6">
            <a:extLst>
              <a:ext uri="{FF2B5EF4-FFF2-40B4-BE49-F238E27FC236}">
                <a16:creationId xmlns:a16="http://schemas.microsoft.com/office/drawing/2014/main" id="{41011762-2FA6-B719-EC40-941CC1A3E09B}"/>
              </a:ext>
              <a:ext uri="{C183D7F6-B498-43B3-948B-1728B52AA6E4}">
                <adec:decorative xmlns:adec="http://schemas.microsoft.com/office/drawing/2017/decorative" val="1"/>
              </a:ext>
            </a:extLst>
          </p:cNvPr>
          <p:cNvCxnSpPr>
            <a:cxnSpLocks/>
          </p:cNvCxnSpPr>
          <p:nvPr/>
        </p:nvCxnSpPr>
        <p:spPr>
          <a:xfrm>
            <a:off x="292147" y="1174703"/>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pic>
        <p:nvPicPr>
          <p:cNvPr id="3" name="Picture 2" descr="Cardboard box with magic sparkles coming out of it.">
            <a:extLst>
              <a:ext uri="{FF2B5EF4-FFF2-40B4-BE49-F238E27FC236}">
                <a16:creationId xmlns:a16="http://schemas.microsoft.com/office/drawing/2014/main" id="{5CBC64DF-F97F-2FE0-8A1E-BF9DD0C3EE8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244834" y="1450293"/>
            <a:ext cx="2475907" cy="1727996"/>
          </a:xfrm>
          <a:prstGeom prst="rect">
            <a:avLst/>
          </a:prstGeom>
        </p:spPr>
      </p:pic>
      <p:sp>
        <p:nvSpPr>
          <p:cNvPr id="4" name="TextBox 3">
            <a:extLst>
              <a:ext uri="{FF2B5EF4-FFF2-40B4-BE49-F238E27FC236}">
                <a16:creationId xmlns:a16="http://schemas.microsoft.com/office/drawing/2014/main" id="{5588D574-952D-610E-77E2-B53E9927E5DE}"/>
              </a:ext>
            </a:extLst>
          </p:cNvPr>
          <p:cNvSpPr txBox="1"/>
          <p:nvPr/>
        </p:nvSpPr>
        <p:spPr>
          <a:xfrm>
            <a:off x="1939636" y="3103549"/>
            <a:ext cx="30875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US" b="0" i="0" u="none" strike="noStrike" baseline="0" dirty="0">
                <a:latin typeface="Source Sans Pro"/>
              </a:rPr>
              <a:t>Magic Answer Box</a:t>
            </a:r>
            <a:r>
              <a:rPr lang="en-US" b="0" i="0" dirty="0">
                <a:latin typeface="Source Sans Pro"/>
              </a:rPr>
              <a:t>​</a:t>
            </a:r>
            <a:endParaRPr lang="en-US" b="0" i="0" dirty="0">
              <a:latin typeface="Source Sans Pro"/>
              <a:ea typeface="Source Sans Pro"/>
            </a:endParaRPr>
          </a:p>
        </p:txBody>
      </p:sp>
      <p:sp>
        <p:nvSpPr>
          <p:cNvPr id="2" name="Isosceles Triangle 1" descr="Leads to">
            <a:extLst>
              <a:ext uri="{FF2B5EF4-FFF2-40B4-BE49-F238E27FC236}">
                <a16:creationId xmlns:a16="http://schemas.microsoft.com/office/drawing/2014/main" id="{EFE7F2A7-6CB2-2863-8981-4246369DBCE8}"/>
              </a:ext>
            </a:extLst>
          </p:cNvPr>
          <p:cNvSpPr/>
          <p:nvPr/>
        </p:nvSpPr>
        <p:spPr>
          <a:xfrm rot="5400000">
            <a:off x="4742846" y="2289920"/>
            <a:ext cx="356260" cy="21771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EF3A474-127D-909E-6037-5AD37931A93F}"/>
              </a:ext>
            </a:extLst>
          </p:cNvPr>
          <p:cNvSpPr/>
          <p:nvPr/>
        </p:nvSpPr>
        <p:spPr>
          <a:xfrm>
            <a:off x="5457996" y="1847973"/>
            <a:ext cx="4137058" cy="1108681"/>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100" b="1" dirty="0">
                <a:solidFill>
                  <a:schemeClr val="bg1"/>
                </a:solidFill>
                <a:latin typeface="Source Sans Pro"/>
                <a:ea typeface="Source Sans Pro"/>
                <a:cs typeface="Calibri"/>
              </a:rPr>
              <a:t>Deskilling</a:t>
            </a:r>
            <a:r>
              <a:rPr lang="en-US" sz="2100" dirty="0">
                <a:solidFill>
                  <a:schemeClr val="bg1"/>
                </a:solidFill>
                <a:latin typeface="Source Sans Pro"/>
                <a:ea typeface="Source Sans Pro"/>
                <a:cs typeface="Calibri"/>
              </a:rPr>
              <a:t>: AI does the work. Skills never develop, and maybe erode.</a:t>
            </a:r>
            <a:endParaRPr lang="en-US" sz="2100" dirty="0">
              <a:solidFill>
                <a:schemeClr val="bg1"/>
              </a:solidFill>
              <a:ea typeface="Calibri"/>
              <a:cs typeface="Calibri"/>
            </a:endParaRPr>
          </a:p>
        </p:txBody>
      </p:sp>
      <p:sp>
        <p:nvSpPr>
          <p:cNvPr id="15" name="TextBox 14">
            <a:extLst>
              <a:ext uri="{FF2B5EF4-FFF2-40B4-BE49-F238E27FC236}">
                <a16:creationId xmlns:a16="http://schemas.microsoft.com/office/drawing/2014/main" id="{04191D41-ABFD-1AE9-D9FF-4F535A6E4DD5}"/>
              </a:ext>
            </a:extLst>
          </p:cNvPr>
          <p:cNvSpPr txBox="1"/>
          <p:nvPr/>
        </p:nvSpPr>
        <p:spPr>
          <a:xfrm>
            <a:off x="291861" y="3478414"/>
            <a:ext cx="1174404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latin typeface="Source Sans Pro"/>
                <a:ea typeface="Source Sans Pro"/>
                <a:cs typeface="Calibri"/>
              </a:rPr>
              <a:t>THE VICIOUS CYCLE: </a:t>
            </a:r>
            <a:endParaRPr lang="en-US" sz="2400" dirty="0">
              <a:latin typeface="Source Sans Pro"/>
              <a:ea typeface="Source Sans Pro"/>
              <a:cs typeface="Calibri"/>
            </a:endParaRPr>
          </a:p>
          <a:p>
            <a:pPr algn="ctr"/>
            <a:r>
              <a:rPr lang="en-US" sz="2400" b="1" dirty="0">
                <a:latin typeface="Source Sans Pro"/>
                <a:ea typeface="Source Sans Pro"/>
                <a:cs typeface="Calibri"/>
              </a:rPr>
              <a:t>when the Magic Answer Box becomes the default</a:t>
            </a:r>
            <a:endParaRPr lang="en-US" sz="2400" dirty="0">
              <a:latin typeface="Source Sans Pro"/>
              <a:ea typeface="Source Sans Pro"/>
            </a:endParaRPr>
          </a:p>
        </p:txBody>
      </p:sp>
      <p:sp>
        <p:nvSpPr>
          <p:cNvPr id="16" name="Rectangle: Rounded Corners 15">
            <a:extLst>
              <a:ext uri="{FF2B5EF4-FFF2-40B4-BE49-F238E27FC236}">
                <a16:creationId xmlns:a16="http://schemas.microsoft.com/office/drawing/2014/main" id="{3926A48B-5C84-4B1C-BAA6-821CDAED75E3}"/>
              </a:ext>
            </a:extLst>
          </p:cNvPr>
          <p:cNvSpPr/>
          <p:nvPr/>
        </p:nvSpPr>
        <p:spPr>
          <a:xfrm>
            <a:off x="738585" y="4483064"/>
            <a:ext cx="1942175" cy="8708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a:ea typeface="Calibri"/>
                <a:cs typeface="Calibri"/>
              </a:rPr>
              <a:t>Use AI for the task</a:t>
            </a:r>
            <a:endParaRPr lang="en-US" sz="2200"/>
          </a:p>
        </p:txBody>
      </p:sp>
      <p:sp>
        <p:nvSpPr>
          <p:cNvPr id="20" name="Arrow: Right 19" descr="Arrow leading to">
            <a:extLst>
              <a:ext uri="{FF2B5EF4-FFF2-40B4-BE49-F238E27FC236}">
                <a16:creationId xmlns:a16="http://schemas.microsoft.com/office/drawing/2014/main" id="{40A29CA9-4FCC-DF75-C554-1DB15766F797}"/>
              </a:ext>
            </a:extLst>
          </p:cNvPr>
          <p:cNvSpPr/>
          <p:nvPr/>
        </p:nvSpPr>
        <p:spPr>
          <a:xfrm>
            <a:off x="2884714" y="4809636"/>
            <a:ext cx="446314" cy="2612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E9C71E18-A2AE-9FC0-D930-A0A34A064195}"/>
              </a:ext>
            </a:extLst>
          </p:cNvPr>
          <p:cNvSpPr/>
          <p:nvPr/>
        </p:nvSpPr>
        <p:spPr>
          <a:xfrm>
            <a:off x="3484660" y="4483063"/>
            <a:ext cx="2287231" cy="8708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200" dirty="0">
                <a:ea typeface="Calibri"/>
                <a:cs typeface="Calibri"/>
              </a:rPr>
              <a:t>Skip productive struggle</a:t>
            </a:r>
          </a:p>
        </p:txBody>
      </p:sp>
      <p:sp>
        <p:nvSpPr>
          <p:cNvPr id="21" name="Arrow: Right 20" descr="Arrow leading to">
            <a:extLst>
              <a:ext uri="{FF2B5EF4-FFF2-40B4-BE49-F238E27FC236}">
                <a16:creationId xmlns:a16="http://schemas.microsoft.com/office/drawing/2014/main" id="{5BBE1F69-3799-33A0-67E0-AE7DA845AC8A}"/>
              </a:ext>
            </a:extLst>
          </p:cNvPr>
          <p:cNvSpPr/>
          <p:nvPr/>
        </p:nvSpPr>
        <p:spPr>
          <a:xfrm>
            <a:off x="5947091" y="4780881"/>
            <a:ext cx="446314" cy="2612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090371B3-D3F1-8BA2-4DE9-3C8284A3AD7D}"/>
              </a:ext>
            </a:extLst>
          </p:cNvPr>
          <p:cNvSpPr/>
          <p:nvPr/>
        </p:nvSpPr>
        <p:spPr>
          <a:xfrm>
            <a:off x="6489528" y="4483062"/>
            <a:ext cx="2200967" cy="8708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200">
                <a:ea typeface="Calibri"/>
                <a:cs typeface="Calibri"/>
              </a:rPr>
              <a:t>Skill does not develop</a:t>
            </a:r>
            <a:endParaRPr lang="en-US" sz="2200"/>
          </a:p>
        </p:txBody>
      </p:sp>
      <p:sp>
        <p:nvSpPr>
          <p:cNvPr id="24" name="Arrow: Right 23" descr="Arrow leading to">
            <a:extLst>
              <a:ext uri="{FF2B5EF4-FFF2-40B4-BE49-F238E27FC236}">
                <a16:creationId xmlns:a16="http://schemas.microsoft.com/office/drawing/2014/main" id="{210907A1-8F6D-8A7E-0F2B-92EBB2B012D1}"/>
              </a:ext>
            </a:extLst>
          </p:cNvPr>
          <p:cNvSpPr/>
          <p:nvPr/>
        </p:nvSpPr>
        <p:spPr>
          <a:xfrm>
            <a:off x="8860972" y="4780881"/>
            <a:ext cx="446314" cy="2612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B24B0EEC-A826-13C9-AD5A-F810AF7CC747}"/>
              </a:ext>
            </a:extLst>
          </p:cNvPr>
          <p:cNvSpPr/>
          <p:nvPr/>
        </p:nvSpPr>
        <p:spPr>
          <a:xfrm>
            <a:off x="9379376" y="4483061"/>
            <a:ext cx="2215344" cy="8708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200">
                <a:ea typeface="Calibri"/>
                <a:cs typeface="Calibri"/>
              </a:rPr>
              <a:t>Rely on AI even more</a:t>
            </a:r>
            <a:endParaRPr lang="en-US" sz="2200"/>
          </a:p>
        </p:txBody>
      </p:sp>
      <p:sp>
        <p:nvSpPr>
          <p:cNvPr id="39" name="Freeform: Shape 38" descr="Arrow leading back to Use AI for the task">
            <a:extLst>
              <a:ext uri="{FF2B5EF4-FFF2-40B4-BE49-F238E27FC236}">
                <a16:creationId xmlns:a16="http://schemas.microsoft.com/office/drawing/2014/main" id="{E211DA95-6FA1-2694-E7CB-6FB3385A82C0}"/>
              </a:ext>
            </a:extLst>
          </p:cNvPr>
          <p:cNvSpPr/>
          <p:nvPr/>
        </p:nvSpPr>
        <p:spPr>
          <a:xfrm>
            <a:off x="1541743" y="5376241"/>
            <a:ext cx="9097192" cy="420393"/>
          </a:xfrm>
          <a:custGeom>
            <a:avLst/>
            <a:gdLst>
              <a:gd name="csX0" fmla="*/ 105098 w 9097192"/>
              <a:gd name="csY0" fmla="*/ 0 h 420393"/>
              <a:gd name="csX1" fmla="*/ 210196 w 9097192"/>
              <a:gd name="csY1" fmla="*/ 105098 h 420393"/>
              <a:gd name="csX2" fmla="*/ 157647 w 9097192"/>
              <a:gd name="csY2" fmla="*/ 105098 h 420393"/>
              <a:gd name="csX3" fmla="*/ 157647 w 9097192"/>
              <a:gd name="csY3" fmla="*/ 315294 h 420393"/>
              <a:gd name="csX4" fmla="*/ 8987464 w 9097192"/>
              <a:gd name="csY4" fmla="*/ 315294 h 420393"/>
              <a:gd name="csX5" fmla="*/ 8987464 w 9097192"/>
              <a:gd name="csY5" fmla="*/ 0 h 420393"/>
              <a:gd name="csX6" fmla="*/ 9097192 w 9097192"/>
              <a:gd name="csY6" fmla="*/ 0 h 420393"/>
              <a:gd name="csX7" fmla="*/ 9097192 w 9097192"/>
              <a:gd name="csY7" fmla="*/ 420393 h 420393"/>
              <a:gd name="csX8" fmla="*/ 8987464 w 9097192"/>
              <a:gd name="csY8" fmla="*/ 420393 h 420393"/>
              <a:gd name="csX9" fmla="*/ 8987464 w 9097192"/>
              <a:gd name="csY9" fmla="*/ 420392 h 420393"/>
              <a:gd name="csX10" fmla="*/ 52549 w 9097192"/>
              <a:gd name="csY10" fmla="*/ 420392 h 420393"/>
              <a:gd name="csX11" fmla="*/ 52549 w 9097192"/>
              <a:gd name="csY11" fmla="*/ 105098 h 420393"/>
              <a:gd name="csX12" fmla="*/ 0 w 9097192"/>
              <a:gd name="csY12" fmla="*/ 105098 h 420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097192" h="420393">
                <a:moveTo>
                  <a:pt x="105098" y="0"/>
                </a:moveTo>
                <a:lnTo>
                  <a:pt x="210196" y="105098"/>
                </a:lnTo>
                <a:lnTo>
                  <a:pt x="157647" y="105098"/>
                </a:lnTo>
                <a:lnTo>
                  <a:pt x="157647" y="315294"/>
                </a:lnTo>
                <a:lnTo>
                  <a:pt x="8987464" y="315294"/>
                </a:lnTo>
                <a:lnTo>
                  <a:pt x="8987464" y="0"/>
                </a:lnTo>
                <a:lnTo>
                  <a:pt x="9097192" y="0"/>
                </a:lnTo>
                <a:lnTo>
                  <a:pt x="9097192" y="420393"/>
                </a:lnTo>
                <a:lnTo>
                  <a:pt x="8987464" y="420393"/>
                </a:lnTo>
                <a:lnTo>
                  <a:pt x="8987464" y="420392"/>
                </a:lnTo>
                <a:lnTo>
                  <a:pt x="52549" y="420392"/>
                </a:lnTo>
                <a:lnTo>
                  <a:pt x="52549" y="105098"/>
                </a:lnTo>
                <a:lnTo>
                  <a:pt x="0" y="105098"/>
                </a:lnTo>
                <a:close/>
              </a:path>
            </a:pathLst>
          </a:custGeom>
          <a:ln w="3492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Box 30">
            <a:extLst>
              <a:ext uri="{FF2B5EF4-FFF2-40B4-BE49-F238E27FC236}">
                <a16:creationId xmlns:a16="http://schemas.microsoft.com/office/drawing/2014/main" id="{905C029A-D970-BDFF-D202-0D7B7B8E9547}"/>
              </a:ext>
            </a:extLst>
          </p:cNvPr>
          <p:cNvSpPr txBox="1"/>
          <p:nvPr/>
        </p:nvSpPr>
        <p:spPr>
          <a:xfrm>
            <a:off x="1604937" y="5854143"/>
            <a:ext cx="8970803"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i="1" kern="1200" dirty="0">
                <a:solidFill>
                  <a:srgbClr val="C0392B"/>
                </a:solidFill>
                <a:latin typeface="Source Sans Pro"/>
                <a:ea typeface="Source Sans Pro"/>
                <a:cs typeface="Calibri"/>
              </a:rPr>
              <a:t>especially dangerous for</a:t>
            </a:r>
            <a:r>
              <a:rPr lang="en-US" sz="2200" i="1" dirty="0">
                <a:solidFill>
                  <a:srgbClr val="C0392B"/>
                </a:solidFill>
                <a:latin typeface="Source Sans Pro"/>
                <a:ea typeface="Source Sans Pro"/>
                <a:cs typeface="Calibri"/>
              </a:rPr>
              <a:t> essential</a:t>
            </a:r>
            <a:r>
              <a:rPr lang="en-US" sz="2200" i="1" kern="1200" dirty="0">
                <a:solidFill>
                  <a:srgbClr val="C0392B"/>
                </a:solidFill>
                <a:latin typeface="Source Sans Pro"/>
                <a:ea typeface="Source Sans Pro"/>
                <a:cs typeface="Calibri"/>
              </a:rPr>
              <a:t> skills: writing, reasoning, problem-solving</a:t>
            </a:r>
          </a:p>
          <a:p>
            <a:pPr algn="ctr"/>
            <a:endParaRPr lang="en-US" sz="1600" dirty="0">
              <a:latin typeface="Source Sans Pro"/>
              <a:ea typeface="Source Sans Pro"/>
            </a:endParaRPr>
          </a:p>
        </p:txBody>
      </p:sp>
    </p:spTree>
    <p:extLst>
      <p:ext uri="{BB962C8B-B14F-4D97-AF65-F5344CB8AC3E}">
        <p14:creationId xmlns:p14="http://schemas.microsoft.com/office/powerpoint/2010/main" val="298532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15327E-71F5-EFEE-8CA4-07E435F75221}"/>
              </a:ext>
            </a:extLst>
          </p:cNvPr>
          <p:cNvSpPr>
            <a:spLocks noGrp="1"/>
          </p:cNvSpPr>
          <p:nvPr>
            <p:ph type="ctrTitle"/>
          </p:nvPr>
        </p:nvSpPr>
        <p:spPr>
          <a:xfrm>
            <a:off x="649113" y="0"/>
            <a:ext cx="10706102" cy="1057656"/>
          </a:xfrm>
        </p:spPr>
        <p:txBody>
          <a:bodyPr/>
          <a:lstStyle/>
          <a:p>
            <a:r>
              <a:rPr lang="en-US" dirty="0"/>
              <a:t>Develop assessments with AI in mind</a:t>
            </a:r>
          </a:p>
        </p:txBody>
      </p:sp>
      <p:cxnSp>
        <p:nvCxnSpPr>
          <p:cNvPr id="8" name="Straight Connector 7">
            <a:extLst>
              <a:ext uri="{FF2B5EF4-FFF2-40B4-BE49-F238E27FC236}">
                <a16:creationId xmlns:a16="http://schemas.microsoft.com/office/drawing/2014/main" id="{9C6C72A3-2B65-340C-9A64-E3F992351F84}"/>
              </a:ext>
              <a:ext uri="{C183D7F6-B498-43B3-948B-1728B52AA6E4}">
                <adec:decorative xmlns:adec="http://schemas.microsoft.com/office/drawing/2017/decorative" val="1"/>
              </a:ext>
            </a:extLst>
          </p:cNvPr>
          <p:cNvCxnSpPr>
            <a:cxnSpLocks/>
          </p:cNvCxnSpPr>
          <p:nvPr/>
        </p:nvCxnSpPr>
        <p:spPr>
          <a:xfrm>
            <a:off x="292147" y="1174703"/>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4" name="Text Placeholder 3">
            <a:extLst>
              <a:ext uri="{FF2B5EF4-FFF2-40B4-BE49-F238E27FC236}">
                <a16:creationId xmlns:a16="http://schemas.microsoft.com/office/drawing/2014/main" id="{58B0F145-FEC6-7988-12E1-513C3599353B}"/>
              </a:ext>
            </a:extLst>
          </p:cNvPr>
          <p:cNvSpPr>
            <a:spLocks noGrp="1"/>
          </p:cNvSpPr>
          <p:nvPr>
            <p:ph type="body" sz="quarter" idx="10"/>
          </p:nvPr>
        </p:nvSpPr>
        <p:spPr>
          <a:xfrm>
            <a:off x="397510" y="1325785"/>
            <a:ext cx="11209309" cy="4732115"/>
          </a:xfrm>
        </p:spPr>
        <p:txBody>
          <a:bodyPr lIns="0" tIns="0" rIns="0" bIns="0" anchor="t">
            <a:noAutofit/>
          </a:bodyPr>
          <a:lstStyle/>
          <a:p>
            <a:pPr marL="685800" indent="-342900">
              <a:spcBef>
                <a:spcPts val="100"/>
              </a:spcBef>
              <a:spcAft>
                <a:spcPts val="100"/>
              </a:spcAft>
              <a:buChar char="•"/>
            </a:pPr>
            <a:r>
              <a:rPr lang="en-US" sz="2400" b="1" dirty="0">
                <a:latin typeface="Source Sans Pro"/>
                <a:ea typeface="Source Sans Pro"/>
                <a:cs typeface="Arial"/>
              </a:rPr>
              <a:t>Reassess learning outcomes: </a:t>
            </a:r>
            <a:r>
              <a:rPr lang="en-US" sz="2400" i="1" dirty="0">
                <a:latin typeface="Source Sans Pro"/>
                <a:ea typeface="Source Sans Pro"/>
                <a:cs typeface="Arial"/>
              </a:rPr>
              <a:t>Consider how AI is used in your students' future field, then ask:</a:t>
            </a:r>
            <a:endParaRPr lang="en-US" dirty="0">
              <a:ea typeface="Source Sans Pro"/>
              <a:cs typeface="Arial"/>
            </a:endParaRPr>
          </a:p>
          <a:p>
            <a:pPr marL="1485900" lvl="1" indent="-342900">
              <a:spcBef>
                <a:spcPts val="100"/>
              </a:spcBef>
              <a:spcAft>
                <a:spcPts val="100"/>
              </a:spcAft>
              <a:buChar char="•"/>
            </a:pPr>
            <a:r>
              <a:rPr lang="en-US" sz="2200" dirty="0">
                <a:latin typeface="Source Sans Pro"/>
                <a:ea typeface="Source Sans Pro"/>
                <a:cs typeface="Arial"/>
              </a:rPr>
              <a:t>What should students know/do </a:t>
            </a:r>
            <a:r>
              <a:rPr lang="en-US" sz="2200" i="1" dirty="0">
                <a:latin typeface="Source Sans Pro"/>
                <a:ea typeface="Source Sans Pro"/>
                <a:cs typeface="Arial"/>
              </a:rPr>
              <a:t>independently </a:t>
            </a:r>
            <a:r>
              <a:rPr lang="en-US" sz="2200" dirty="0">
                <a:latin typeface="Source Sans Pro"/>
                <a:ea typeface="Source Sans Pro"/>
                <a:cs typeface="Arial"/>
              </a:rPr>
              <a:t>of AI?</a:t>
            </a:r>
            <a:endParaRPr lang="en-US" sz="2200" dirty="0">
              <a:ea typeface="Source Sans Pro"/>
              <a:cs typeface="Arial"/>
            </a:endParaRPr>
          </a:p>
          <a:p>
            <a:pPr marL="1485900" lvl="1" indent="-342900">
              <a:spcBef>
                <a:spcPts val="100"/>
              </a:spcBef>
              <a:spcAft>
                <a:spcPts val="100"/>
              </a:spcAft>
              <a:buChar char="•"/>
            </a:pPr>
            <a:r>
              <a:rPr lang="en-US" sz="2200" dirty="0">
                <a:latin typeface="Source Sans Pro"/>
                <a:ea typeface="Source Sans Pro"/>
                <a:cs typeface="Arial"/>
              </a:rPr>
              <a:t>What skills do they need to </a:t>
            </a:r>
            <a:r>
              <a:rPr lang="en-US" sz="2200" i="1" dirty="0">
                <a:latin typeface="Source Sans Pro"/>
                <a:ea typeface="Source Sans Pro"/>
                <a:cs typeface="Arial"/>
              </a:rPr>
              <a:t>critically use and evaluate</a:t>
            </a:r>
            <a:r>
              <a:rPr lang="en-US" sz="2200" dirty="0">
                <a:latin typeface="Source Sans Pro"/>
                <a:ea typeface="Source Sans Pro"/>
                <a:cs typeface="Arial"/>
              </a:rPr>
              <a:t> AI?</a:t>
            </a:r>
            <a:endParaRPr lang="en-US" sz="2200" dirty="0">
              <a:ea typeface="Source Sans Pro"/>
              <a:cs typeface="Arial"/>
            </a:endParaRPr>
          </a:p>
          <a:p>
            <a:pPr marL="1485900" lvl="1" indent="-342900">
              <a:spcBef>
                <a:spcPts val="100"/>
              </a:spcBef>
              <a:spcAft>
                <a:spcPts val="100"/>
              </a:spcAft>
              <a:buChar char="•"/>
            </a:pPr>
            <a:r>
              <a:rPr lang="en-US" sz="2200" dirty="0">
                <a:latin typeface="Source Sans Pro"/>
                <a:ea typeface="Source Sans Pro"/>
                <a:cs typeface="Arial"/>
              </a:rPr>
              <a:t>What may </a:t>
            </a:r>
            <a:r>
              <a:rPr lang="en-US" sz="2200" i="1" dirty="0">
                <a:latin typeface="Source Sans Pro"/>
                <a:ea typeface="Source Sans Pro"/>
                <a:cs typeface="Arial"/>
              </a:rPr>
              <a:t>no longer be central</a:t>
            </a:r>
            <a:r>
              <a:rPr lang="en-US" sz="2200" dirty="0">
                <a:latin typeface="Source Sans Pro"/>
                <a:ea typeface="Source Sans Pro"/>
                <a:cs typeface="Arial"/>
              </a:rPr>
              <a:t> to teach or assess the same way?</a:t>
            </a:r>
            <a:endParaRPr lang="en-US" sz="2200" dirty="0">
              <a:ea typeface="Source Sans Pro"/>
            </a:endParaRPr>
          </a:p>
          <a:p>
            <a:pPr marL="685800" indent="-342900">
              <a:spcBef>
                <a:spcPts val="100"/>
              </a:spcBef>
              <a:spcAft>
                <a:spcPts val="100"/>
              </a:spcAft>
              <a:buChar char="•"/>
            </a:pPr>
            <a:r>
              <a:rPr lang="en-US" sz="2400" b="1" dirty="0">
                <a:latin typeface="Source Sans Pro"/>
                <a:ea typeface="Source Sans Pro"/>
                <a:cs typeface="Arial"/>
              </a:rPr>
              <a:t>Make assessment choices</a:t>
            </a:r>
            <a:r>
              <a:rPr lang="en-US" sz="2400" dirty="0">
                <a:latin typeface="Source Sans Pro"/>
                <a:ea typeface="Source Sans Pro"/>
                <a:cs typeface="Arial"/>
              </a:rPr>
              <a:t> </a:t>
            </a:r>
            <a:endParaRPr lang="en-US" sz="2400" dirty="0">
              <a:ea typeface="Source Sans Pro"/>
              <a:cs typeface="Arial"/>
            </a:endParaRPr>
          </a:p>
          <a:p>
            <a:pPr marL="1485900" lvl="1" indent="-342900">
              <a:spcBef>
                <a:spcPts val="100"/>
              </a:spcBef>
              <a:spcAft>
                <a:spcPts val="100"/>
              </a:spcAft>
              <a:buChar char="•"/>
            </a:pPr>
            <a:r>
              <a:rPr lang="en-US" sz="2400" dirty="0">
                <a:latin typeface="Source Sans Pro"/>
                <a:ea typeface="Source Sans Pro"/>
                <a:cs typeface="Arial"/>
              </a:rPr>
              <a:t>Decide deliberately when to restrict, permit, or require AI</a:t>
            </a:r>
          </a:p>
          <a:p>
            <a:pPr marL="1485900" lvl="1" indent="-342900">
              <a:spcBef>
                <a:spcPts val="100"/>
              </a:spcBef>
              <a:spcAft>
                <a:spcPts val="100"/>
              </a:spcAft>
              <a:buChar char="•"/>
            </a:pPr>
            <a:r>
              <a:rPr lang="en-US" sz="2400" dirty="0">
                <a:latin typeface="Source Sans Pro"/>
                <a:ea typeface="Source Sans Pro"/>
                <a:cs typeface="Arial"/>
              </a:rPr>
              <a:t>Decide where and how to assess</a:t>
            </a:r>
            <a:endParaRPr lang="en-US" sz="2400" dirty="0">
              <a:ea typeface="Source Sans Pro"/>
              <a:cs typeface="Arial"/>
            </a:endParaRPr>
          </a:p>
          <a:p>
            <a:pPr marL="685800" indent="-342900">
              <a:spcBef>
                <a:spcPts val="100"/>
              </a:spcBef>
              <a:spcAft>
                <a:spcPts val="100"/>
              </a:spcAft>
              <a:buChar char="•"/>
            </a:pPr>
            <a:r>
              <a:rPr lang="en-US" sz="2400" b="1" dirty="0">
                <a:latin typeface="Source Sans Pro"/>
                <a:ea typeface="Source Sans Pro"/>
                <a:cs typeface="Arial"/>
              </a:rPr>
              <a:t>Assess your assessments: </a:t>
            </a:r>
            <a:r>
              <a:rPr lang="en-US" sz="2400" dirty="0">
                <a:latin typeface="Source Sans Pro"/>
                <a:ea typeface="Source Sans Pro"/>
                <a:cs typeface="Arial"/>
              </a:rPr>
              <a:t>Test with multiple AI tools and iterative prompting</a:t>
            </a:r>
            <a:endParaRPr lang="en-US" sz="2400" dirty="0">
              <a:ea typeface="Source Sans Pro"/>
              <a:cs typeface="Arial"/>
            </a:endParaRPr>
          </a:p>
          <a:p>
            <a:pPr marL="685800" indent="-342900">
              <a:spcBef>
                <a:spcPts val="100"/>
              </a:spcBef>
              <a:spcAft>
                <a:spcPts val="100"/>
              </a:spcAft>
              <a:buChar char="•"/>
            </a:pPr>
            <a:r>
              <a:rPr lang="en-US" sz="2400" b="1" dirty="0">
                <a:latin typeface="Source Sans Pro"/>
                <a:ea typeface="Source Sans Pro"/>
                <a:cs typeface="Arial"/>
              </a:rPr>
              <a:t>Prepare to communicate transparently with students</a:t>
            </a:r>
            <a:r>
              <a:rPr lang="en-US" sz="2400" dirty="0">
                <a:latin typeface="Source Sans Pro"/>
                <a:ea typeface="Source Sans Pro"/>
                <a:cs typeface="Arial"/>
              </a:rPr>
              <a:t> </a:t>
            </a:r>
            <a:endParaRPr lang="en-US" sz="2400" dirty="0">
              <a:ea typeface="Source Sans Pro" panose="020B0503030403020204" pitchFamily="34" charset="0"/>
            </a:endParaRPr>
          </a:p>
          <a:p>
            <a:pPr marL="1143000" lvl="1">
              <a:spcBef>
                <a:spcPts val="100"/>
              </a:spcBef>
              <a:spcAft>
                <a:spcPts val="100"/>
              </a:spcAft>
            </a:pPr>
            <a:r>
              <a:rPr lang="en-US" sz="2400" dirty="0">
                <a:latin typeface="Source Sans Pro"/>
                <a:ea typeface="Source Sans Pro"/>
                <a:cs typeface="Arial"/>
              </a:rPr>
              <a:t>Explain WHY, not just WHAT</a:t>
            </a:r>
            <a:endParaRPr lang="en-US" sz="2400" dirty="0">
              <a:ea typeface="Source Sans Pro" panose="020B0503030403020204" pitchFamily="34" charset="0"/>
              <a:cs typeface="Arial"/>
            </a:endParaRPr>
          </a:p>
          <a:p>
            <a:pPr marL="1143000" lvl="1">
              <a:spcBef>
                <a:spcPts val="100"/>
              </a:spcBef>
              <a:spcAft>
                <a:spcPts val="100"/>
              </a:spcAft>
            </a:pPr>
            <a:r>
              <a:rPr lang="en-US" sz="2400" dirty="0">
                <a:latin typeface="Source Sans Pro"/>
                <a:ea typeface="Source Sans Pro"/>
                <a:cs typeface="Arial"/>
              </a:rPr>
              <a:t>Discuss how AI could undermine OR support this assignment</a:t>
            </a:r>
            <a:endParaRPr lang="en-US" sz="2400" dirty="0">
              <a:ea typeface="Source Sans Pro" panose="020B0503030403020204" pitchFamily="34" charset="0"/>
            </a:endParaRPr>
          </a:p>
          <a:p>
            <a:pPr marL="342900" indent="-342900">
              <a:lnSpc>
                <a:spcPct val="120000"/>
              </a:lnSpc>
              <a:spcBef>
                <a:spcPts val="0"/>
              </a:spcBef>
              <a:spcAft>
                <a:spcPts val="0"/>
              </a:spcAft>
              <a:buChar char="•"/>
            </a:pPr>
            <a:endParaRPr lang="en-US" sz="2400" dirty="0">
              <a:ea typeface="Source Sans Pro" panose="020B0503030403020204" pitchFamily="34" charset="0"/>
              <a:cs typeface="Arial"/>
            </a:endParaRPr>
          </a:p>
          <a:p>
            <a:pPr indent="0">
              <a:buNone/>
            </a:pPr>
            <a:endParaRPr lang="en-US" sz="2200" dirty="0">
              <a:ea typeface="Source Sans Pro" panose="020B0503030403020204" pitchFamily="34" charset="0"/>
              <a:cs typeface="Arial"/>
            </a:endParaRPr>
          </a:p>
        </p:txBody>
      </p:sp>
    </p:spTree>
    <p:extLst>
      <p:ext uri="{BB962C8B-B14F-4D97-AF65-F5344CB8AC3E}">
        <p14:creationId xmlns:p14="http://schemas.microsoft.com/office/powerpoint/2010/main" val="2510548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81E634F-6220-511A-57D5-02B46DB1D828}"/>
              </a:ext>
            </a:extLst>
          </p:cNvPr>
          <p:cNvSpPr>
            <a:spLocks noGrp="1"/>
          </p:cNvSpPr>
          <p:nvPr>
            <p:ph type="ctrTitle"/>
          </p:nvPr>
        </p:nvSpPr>
        <p:spPr>
          <a:xfrm>
            <a:off x="742949" y="341684"/>
            <a:ext cx="10706102" cy="765045"/>
          </a:xfrm>
        </p:spPr>
        <p:txBody>
          <a:bodyPr/>
          <a:lstStyle/>
          <a:p>
            <a:r>
              <a:rPr lang="en-US" dirty="0"/>
              <a:t>Designing AI-resilient assignments</a:t>
            </a:r>
          </a:p>
        </p:txBody>
      </p:sp>
      <p:cxnSp>
        <p:nvCxnSpPr>
          <p:cNvPr id="7" name="Straight Connector 6">
            <a:extLst>
              <a:ext uri="{FF2B5EF4-FFF2-40B4-BE49-F238E27FC236}">
                <a16:creationId xmlns:a16="http://schemas.microsoft.com/office/drawing/2014/main" id="{C0EE6F86-564B-C7AD-5A45-162ACF472C76}"/>
              </a:ext>
              <a:ext uri="{C183D7F6-B498-43B3-948B-1728B52AA6E4}">
                <adec:decorative xmlns:adec="http://schemas.microsoft.com/office/drawing/2017/decorative" val="1"/>
              </a:ext>
            </a:extLst>
          </p:cNvPr>
          <p:cNvCxnSpPr>
            <a:cxnSpLocks/>
          </p:cNvCxnSpPr>
          <p:nvPr/>
        </p:nvCxnSpPr>
        <p:spPr>
          <a:xfrm>
            <a:off x="292147" y="1174703"/>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4" name="Text Placeholder 3">
            <a:extLst>
              <a:ext uri="{FF2B5EF4-FFF2-40B4-BE49-F238E27FC236}">
                <a16:creationId xmlns:a16="http://schemas.microsoft.com/office/drawing/2014/main" id="{BC86FE43-EA1E-3E6C-746C-F87CBC80BF5C}"/>
              </a:ext>
            </a:extLst>
          </p:cNvPr>
          <p:cNvSpPr>
            <a:spLocks noGrp="1"/>
          </p:cNvSpPr>
          <p:nvPr>
            <p:ph type="body" sz="quarter" idx="10"/>
          </p:nvPr>
        </p:nvSpPr>
        <p:spPr>
          <a:xfrm>
            <a:off x="290191" y="1310651"/>
            <a:ext cx="5415546" cy="4956962"/>
          </a:xfrm>
        </p:spPr>
        <p:txBody>
          <a:bodyPr lIns="0" tIns="0" rIns="0" bIns="0" anchor="t">
            <a:noAutofit/>
          </a:bodyPr>
          <a:lstStyle/>
          <a:p>
            <a:pPr>
              <a:lnSpc>
                <a:spcPct val="100000"/>
              </a:lnSpc>
              <a:spcBef>
                <a:spcPts val="100"/>
              </a:spcBef>
              <a:spcAft>
                <a:spcPts val="100"/>
              </a:spcAft>
            </a:pPr>
            <a:r>
              <a:rPr lang="en-US" sz="2100" b="1" dirty="0">
                <a:latin typeface="Source Sans Pro"/>
                <a:ea typeface="Source Sans Pro"/>
              </a:rPr>
              <a:t>Build in human experience</a:t>
            </a:r>
            <a:endParaRPr lang="en-US" sz="2100" dirty="0">
              <a:latin typeface="Source Sans Pro"/>
              <a:ea typeface="Source Sans Pro"/>
            </a:endParaRPr>
          </a:p>
          <a:p>
            <a:pPr marL="685800" indent="-342900">
              <a:spcBef>
                <a:spcPts val="100"/>
              </a:spcBef>
              <a:spcAft>
                <a:spcPts val="100"/>
              </a:spcAft>
              <a:buChar char="•"/>
            </a:pPr>
            <a:r>
              <a:rPr lang="en-US" sz="2100" dirty="0">
                <a:latin typeface="Source Sans Pro"/>
                <a:ea typeface="Source Sans Pro"/>
              </a:rPr>
              <a:t>Interviews, fieldwork, real lab data, observations, collaborative projects</a:t>
            </a:r>
          </a:p>
          <a:p>
            <a:pPr marL="685800" indent="-342900">
              <a:spcBef>
                <a:spcPts val="100"/>
              </a:spcBef>
              <a:spcAft>
                <a:spcPts val="100"/>
              </a:spcAft>
              <a:buChar char="•"/>
            </a:pPr>
            <a:r>
              <a:rPr lang="en-US" sz="2100" dirty="0">
                <a:latin typeface="Source Sans Pro"/>
                <a:ea typeface="Source Sans Pro"/>
              </a:rPr>
              <a:t>Creative, hands-on tasks</a:t>
            </a:r>
            <a:endParaRPr lang="en-US" sz="2100" dirty="0">
              <a:ea typeface="Source Sans Pro" panose="020B0503030403020204" pitchFamily="34" charset="0"/>
            </a:endParaRPr>
          </a:p>
          <a:p>
            <a:pPr>
              <a:lnSpc>
                <a:spcPct val="100000"/>
              </a:lnSpc>
              <a:spcBef>
                <a:spcPts val="100"/>
              </a:spcBef>
              <a:spcAft>
                <a:spcPts val="100"/>
              </a:spcAft>
            </a:pPr>
            <a:r>
              <a:rPr lang="en-US" sz="2100" b="1" dirty="0">
                <a:latin typeface="Source Sans Pro"/>
                <a:ea typeface="Source Sans Pro"/>
              </a:rPr>
              <a:t>Emphasize process + connection</a:t>
            </a:r>
            <a:endParaRPr lang="en-US" sz="2100" dirty="0">
              <a:latin typeface="Source Sans Pro"/>
              <a:ea typeface="Source Sans Pro"/>
            </a:endParaRPr>
          </a:p>
          <a:p>
            <a:pPr marL="685800" indent="-342900">
              <a:spcBef>
                <a:spcPts val="100"/>
              </a:spcBef>
              <a:spcAft>
                <a:spcPts val="100"/>
              </a:spcAft>
              <a:buChar char="•"/>
            </a:pPr>
            <a:r>
              <a:rPr lang="en-US" sz="2100" dirty="0">
                <a:latin typeface="Source Sans Pro"/>
                <a:ea typeface="Source Sans Pro"/>
              </a:rPr>
              <a:t>Require links to course-specific discussion</a:t>
            </a:r>
          </a:p>
          <a:p>
            <a:pPr marL="685800" indent="-342900">
              <a:spcBef>
                <a:spcPts val="100"/>
              </a:spcBef>
              <a:spcAft>
                <a:spcPts val="100"/>
              </a:spcAft>
              <a:buChar char="•"/>
            </a:pPr>
            <a:r>
              <a:rPr lang="en-US" sz="2100" dirty="0">
                <a:latin typeface="Source Sans Pro"/>
                <a:ea typeface="Source Sans Pro"/>
              </a:rPr>
              <a:t>Use scaffolded sequences (later work builds on earlier work)</a:t>
            </a:r>
            <a:endParaRPr lang="en-US" sz="2100" dirty="0">
              <a:ea typeface="Source Sans Pro" panose="020B0503030403020204" pitchFamily="34" charset="0"/>
            </a:endParaRPr>
          </a:p>
          <a:p>
            <a:pPr marL="685800" indent="-342900">
              <a:spcBef>
                <a:spcPts val="100"/>
              </a:spcBef>
              <a:spcAft>
                <a:spcPts val="100"/>
              </a:spcAft>
              <a:buChar char="•"/>
            </a:pPr>
            <a:r>
              <a:rPr lang="en-US" sz="2100" dirty="0">
                <a:latin typeface="Source Sans Pro"/>
                <a:ea typeface="Source Sans Pro"/>
              </a:rPr>
              <a:t>Include reflection on learning &amp; decision-making</a:t>
            </a:r>
            <a:endParaRPr lang="en-US" sz="2100" dirty="0">
              <a:ea typeface="Source Sans Pro" panose="020B0503030403020204" pitchFamily="34" charset="0"/>
            </a:endParaRPr>
          </a:p>
        </p:txBody>
      </p:sp>
      <p:sp>
        <p:nvSpPr>
          <p:cNvPr id="2" name="Text Placeholder 7">
            <a:extLst>
              <a:ext uri="{FF2B5EF4-FFF2-40B4-BE49-F238E27FC236}">
                <a16:creationId xmlns:a16="http://schemas.microsoft.com/office/drawing/2014/main" id="{51D27C1A-0671-E89C-48BA-325A4B442420}"/>
              </a:ext>
            </a:extLst>
          </p:cNvPr>
          <p:cNvSpPr>
            <a:spLocks noGrp="1"/>
          </p:cNvSpPr>
          <p:nvPr/>
        </p:nvSpPr>
        <p:spPr>
          <a:xfrm>
            <a:off x="6318081" y="1307446"/>
            <a:ext cx="5824689" cy="4857337"/>
          </a:xfrm>
          <a:prstGeom prst="rect">
            <a:avLst/>
          </a:prstGeom>
        </p:spPr>
        <p:txBody>
          <a:bodyPr lIns="0" tIns="0" rIns="0" bIns="0" anchor="t">
            <a:noAutofit/>
          </a:bodyPr>
          <a:lstStyle>
            <a:lvl1pPr marL="0" indent="0" algn="l" defTabSz="914400" rtl="0" eaLnBrk="1" latinLnBrk="0" hangingPunct="1">
              <a:lnSpc>
                <a:spcPct val="100000"/>
              </a:lnSpc>
              <a:spcBef>
                <a:spcPts val="1000"/>
              </a:spcBef>
              <a:spcAft>
                <a:spcPts val="300"/>
              </a:spcAft>
              <a:buClr>
                <a:schemeClr val="tx2"/>
              </a:buClr>
              <a:buFont typeface="Arial" panose="020B0604020202020204" pitchFamily="34" charset="0"/>
              <a:buNone/>
              <a:tabLst/>
              <a:defRPr sz="2200" b="0" i="0" kern="1200">
                <a:solidFill>
                  <a:schemeClr val="tx1"/>
                </a:solidFill>
                <a:latin typeface="Source Sans Pro" panose="020B0503030403020204" pitchFamily="34" charset="0"/>
                <a:ea typeface="+mn-ea"/>
                <a:cs typeface="+mn-cs"/>
              </a:defRPr>
            </a:lvl1pPr>
            <a:lvl2pPr marL="800100" indent="-342900" algn="l" defTabSz="914400" rtl="0" eaLnBrk="1" latinLnBrk="0" hangingPunct="1">
              <a:lnSpc>
                <a:spcPct val="100000"/>
              </a:lnSpc>
              <a:spcBef>
                <a:spcPts val="500"/>
              </a:spcBef>
              <a:spcAft>
                <a:spcPts val="300"/>
              </a:spcAft>
              <a:buClr>
                <a:schemeClr val="tx2"/>
              </a:buClr>
              <a:buFont typeface="Arial" panose="020B0604020202020204" pitchFamily="34" charset="0"/>
              <a:buChar char="•"/>
              <a:tabLst/>
              <a:defRPr sz="2000" b="0" i="0" kern="120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100000"/>
              </a:lnSpc>
              <a:spcBef>
                <a:spcPts val="500"/>
              </a:spcBef>
              <a:spcAft>
                <a:spcPts val="300"/>
              </a:spcAft>
              <a:buClr>
                <a:schemeClr val="tx2"/>
              </a:buClr>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100000"/>
              </a:lnSpc>
              <a:spcBef>
                <a:spcPts val="500"/>
              </a:spcBef>
              <a:spcAft>
                <a:spcPts val="300"/>
              </a:spcAft>
              <a:buClr>
                <a:schemeClr val="tx2"/>
              </a:buClr>
              <a:buFont typeface="System Font Regular"/>
              <a:buChar char="–"/>
              <a:defRPr sz="1600" b="0" i="0" kern="120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
              </a:spcBef>
              <a:spcAft>
                <a:spcPts val="100"/>
              </a:spcAft>
            </a:pPr>
            <a:r>
              <a:rPr lang="en-US" sz="2100" b="1" dirty="0">
                <a:latin typeface="Source Sans Pro"/>
                <a:ea typeface="Source Sans Pro"/>
              </a:rPr>
              <a:t>Personalize + situate</a:t>
            </a:r>
            <a:endParaRPr lang="en-US" sz="2100" dirty="0">
              <a:latin typeface="Source Sans Pro"/>
              <a:ea typeface="Source Sans Pro"/>
            </a:endParaRPr>
          </a:p>
          <a:p>
            <a:pPr marL="685800" indent="-342900">
              <a:spcBef>
                <a:spcPts val="100"/>
              </a:spcBef>
              <a:spcAft>
                <a:spcPts val="100"/>
              </a:spcAft>
              <a:buChar char="•"/>
            </a:pPr>
            <a:r>
              <a:rPr lang="en-US" sz="2100" dirty="0">
                <a:latin typeface="Source Sans Pro"/>
                <a:ea typeface="Source Sans Pro"/>
              </a:rPr>
              <a:t>Connect to student interests</a:t>
            </a:r>
            <a:endParaRPr lang="en-US" sz="2100" dirty="0">
              <a:ea typeface="Source Sans Pro" panose="020B0503030403020204" pitchFamily="34" charset="0"/>
            </a:endParaRPr>
          </a:p>
          <a:p>
            <a:pPr marL="685800" indent="-342900">
              <a:spcBef>
                <a:spcPts val="100"/>
              </a:spcBef>
              <a:spcAft>
                <a:spcPts val="100"/>
              </a:spcAft>
              <a:buChar char="•"/>
            </a:pPr>
            <a:r>
              <a:rPr lang="en-US" sz="2100" dirty="0">
                <a:latin typeface="Source Sans Pro"/>
                <a:ea typeface="Source Sans Pro"/>
              </a:rPr>
              <a:t>Start with personal interpretation, then bring in evidence</a:t>
            </a:r>
            <a:endParaRPr lang="en-US" sz="2100" dirty="0">
              <a:ea typeface="Source Sans Pro" panose="020B0503030403020204" pitchFamily="34" charset="0"/>
            </a:endParaRPr>
          </a:p>
          <a:p>
            <a:pPr>
              <a:spcBef>
                <a:spcPts val="100"/>
              </a:spcBef>
              <a:spcAft>
                <a:spcPts val="100"/>
              </a:spcAft>
            </a:pPr>
            <a:r>
              <a:rPr lang="en-US" sz="2100" b="1" dirty="0">
                <a:latin typeface="Source Sans Pro"/>
                <a:ea typeface="Source Sans Pro"/>
              </a:rPr>
              <a:t>Push beyond “regurgitation”</a:t>
            </a:r>
            <a:endParaRPr lang="en-US" sz="2100" dirty="0">
              <a:latin typeface="Source Sans Pro"/>
              <a:ea typeface="Source Sans Pro"/>
            </a:endParaRPr>
          </a:p>
          <a:p>
            <a:pPr marL="685800" indent="-342900">
              <a:spcBef>
                <a:spcPts val="100"/>
              </a:spcBef>
              <a:spcAft>
                <a:spcPts val="100"/>
              </a:spcAft>
              <a:buChar char="•"/>
            </a:pPr>
            <a:r>
              <a:rPr lang="en-US" sz="2100" dirty="0">
                <a:latin typeface="Source Sans Pro"/>
                <a:ea typeface="Source Sans Pro"/>
              </a:rPr>
              <a:t>Prioritize analysis, creation, evaluation </a:t>
            </a:r>
            <a:endParaRPr lang="en-US" sz="2100" dirty="0">
              <a:ea typeface="Source Sans Pro" panose="020B0503030403020204" pitchFamily="34" charset="0"/>
            </a:endParaRPr>
          </a:p>
          <a:p>
            <a:pPr marL="685800" indent="-342900">
              <a:spcBef>
                <a:spcPts val="100"/>
              </a:spcBef>
              <a:spcAft>
                <a:spcPts val="100"/>
              </a:spcAft>
              <a:buChar char="•"/>
            </a:pPr>
            <a:r>
              <a:rPr lang="en-US" sz="2100" i="1" dirty="0">
                <a:latin typeface="Source Sans Pro"/>
                <a:ea typeface="Source Sans Pro"/>
              </a:rPr>
              <a:t>STEM</a:t>
            </a:r>
            <a:r>
              <a:rPr lang="en-US" sz="2100" dirty="0">
                <a:latin typeface="Source Sans Pro"/>
                <a:ea typeface="Source Sans Pro"/>
              </a:rPr>
              <a:t>: Error correction, code optimization</a:t>
            </a:r>
            <a:endParaRPr lang="en-US" sz="2100" dirty="0">
              <a:ea typeface="Source Sans Pro" panose="020B0503030403020204" pitchFamily="34" charset="0"/>
            </a:endParaRPr>
          </a:p>
          <a:p>
            <a:pPr>
              <a:spcBef>
                <a:spcPts val="100"/>
              </a:spcBef>
              <a:spcAft>
                <a:spcPts val="100"/>
              </a:spcAft>
            </a:pPr>
            <a:r>
              <a:rPr lang="en-US" sz="2100" b="1" dirty="0">
                <a:latin typeface="Source Sans Pro"/>
                <a:ea typeface="Source Sans Pro"/>
              </a:rPr>
              <a:t>Broaden audience + format</a:t>
            </a:r>
            <a:endParaRPr lang="en-US" sz="2100" dirty="0">
              <a:latin typeface="Source Sans Pro"/>
              <a:ea typeface="Source Sans Pro"/>
            </a:endParaRPr>
          </a:p>
          <a:p>
            <a:pPr marL="685800" indent="-342900">
              <a:spcBef>
                <a:spcPts val="100"/>
              </a:spcBef>
              <a:spcAft>
                <a:spcPts val="100"/>
              </a:spcAft>
              <a:buChar char="•"/>
            </a:pPr>
            <a:r>
              <a:rPr lang="en-US" sz="2100" dirty="0">
                <a:latin typeface="Source Sans Pro"/>
                <a:ea typeface="Source Sans Pro"/>
              </a:rPr>
              <a:t>Share work beyond classroom (peer/public)</a:t>
            </a:r>
          </a:p>
          <a:p>
            <a:pPr marL="685800" indent="-342900">
              <a:spcBef>
                <a:spcPts val="100"/>
              </a:spcBef>
              <a:spcAft>
                <a:spcPts val="100"/>
              </a:spcAft>
              <a:buChar char="•"/>
            </a:pPr>
            <a:r>
              <a:rPr lang="en-US" sz="2100" dirty="0">
                <a:latin typeface="Source Sans Pro"/>
                <a:ea typeface="Source Sans Pro"/>
              </a:rPr>
              <a:t>Use multimodal outputs (audio, video)</a:t>
            </a:r>
            <a:endParaRPr lang="en-US" sz="2100" dirty="0">
              <a:ea typeface="Source Sans Pro" panose="020B0503030403020204" pitchFamily="34" charset="0"/>
            </a:endParaRPr>
          </a:p>
        </p:txBody>
      </p:sp>
      <p:cxnSp>
        <p:nvCxnSpPr>
          <p:cNvPr id="6" name="Straight Arrow Connector 5">
            <a:extLst>
              <a:ext uri="{FF2B5EF4-FFF2-40B4-BE49-F238E27FC236}">
                <a16:creationId xmlns:a16="http://schemas.microsoft.com/office/drawing/2014/main" id="{AA347D61-0BD0-B140-F018-12661616DCEB}"/>
              </a:ext>
              <a:ext uri="{C183D7F6-B498-43B3-948B-1728B52AA6E4}">
                <adec:decorative xmlns:adec="http://schemas.microsoft.com/office/drawing/2017/decorative" val="1"/>
              </a:ext>
            </a:extLst>
          </p:cNvPr>
          <p:cNvCxnSpPr>
            <a:cxnSpLocks/>
          </p:cNvCxnSpPr>
          <p:nvPr/>
        </p:nvCxnSpPr>
        <p:spPr>
          <a:xfrm>
            <a:off x="5903575" y="1366455"/>
            <a:ext cx="0" cy="3967545"/>
          </a:xfrm>
          <a:prstGeom prst="straightConnector1">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937CBD0-C869-63A4-0EF4-6BC240FEA90C}"/>
              </a:ext>
            </a:extLst>
          </p:cNvPr>
          <p:cNvSpPr txBox="1"/>
          <p:nvPr/>
        </p:nvSpPr>
        <p:spPr>
          <a:xfrm>
            <a:off x="3024927" y="5683297"/>
            <a:ext cx="5824689" cy="954107"/>
          </a:xfrm>
          <a:prstGeom prst="rect">
            <a:avLst/>
          </a:prstGeom>
          <a:solidFill>
            <a:schemeClr val="bg2"/>
          </a:solidFill>
        </p:spPr>
        <p:txBody>
          <a:bodyPr wrap="square" rtlCol="0">
            <a:spAutoFit/>
          </a:bodyPr>
          <a:lstStyle/>
          <a:p>
            <a:pPr algn="ctr"/>
            <a:r>
              <a:rPr lang="en-US" sz="2800" dirty="0">
                <a:latin typeface="Source Sans Pro Black" panose="020B0803030403020204" pitchFamily="34" charset="0"/>
              </a:rPr>
              <a:t>These things address motivation.</a:t>
            </a:r>
          </a:p>
          <a:p>
            <a:pPr algn="ctr"/>
            <a:r>
              <a:rPr lang="en-US" sz="2800" dirty="0">
                <a:latin typeface="Source Sans Pro Black" panose="020B0803030403020204" pitchFamily="34" charset="0"/>
              </a:rPr>
              <a:t>No magic bullets!</a:t>
            </a:r>
          </a:p>
        </p:txBody>
      </p:sp>
    </p:spTree>
    <p:extLst>
      <p:ext uri="{BB962C8B-B14F-4D97-AF65-F5344CB8AC3E}">
        <p14:creationId xmlns:p14="http://schemas.microsoft.com/office/powerpoint/2010/main" val="329536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9F423-EA9A-4FF5-8D86-F35BB697A15F}"/>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Artificial Intelligence Resource Guide</a:t>
            </a:r>
          </a:p>
        </p:txBody>
      </p:sp>
      <p:pic>
        <p:nvPicPr>
          <p:cNvPr id="7" name="Picture 6" descr="Screenshot of AI Resource Guide">
            <a:extLst>
              <a:ext uri="{FF2B5EF4-FFF2-40B4-BE49-F238E27FC236}">
                <a16:creationId xmlns:a16="http://schemas.microsoft.com/office/drawing/2014/main" id="{B43F85AA-C42F-48EC-B346-02C84247666D}"/>
              </a:ext>
            </a:extLst>
          </p:cNvPr>
          <p:cNvPicPr>
            <a:picLocks noChangeAspect="1"/>
          </p:cNvPicPr>
          <p:nvPr/>
        </p:nvPicPr>
        <p:blipFill>
          <a:blip r:embed="rId2"/>
          <a:srcRect/>
          <a:stretch/>
        </p:blipFill>
        <p:spPr>
          <a:xfrm>
            <a:off x="0" y="0"/>
            <a:ext cx="12192000" cy="6858000"/>
          </a:xfrm>
          <a:prstGeom prst="rect">
            <a:avLst/>
          </a:prstGeom>
        </p:spPr>
      </p:pic>
      <p:grpSp>
        <p:nvGrpSpPr>
          <p:cNvPr id="3" name="Group 2" descr="link to teaching.uoregon.edu/starter-syllabus">
            <a:extLst>
              <a:ext uri="{FF2B5EF4-FFF2-40B4-BE49-F238E27FC236}">
                <a16:creationId xmlns:a16="http://schemas.microsoft.com/office/drawing/2014/main" id="{CC4ECFAE-867E-6170-B126-29219CCAF8FE}"/>
              </a:ext>
            </a:extLst>
          </p:cNvPr>
          <p:cNvGrpSpPr/>
          <p:nvPr/>
        </p:nvGrpSpPr>
        <p:grpSpPr>
          <a:xfrm>
            <a:off x="0" y="6253924"/>
            <a:ext cx="4010613" cy="604076"/>
            <a:chOff x="742949" y="3905416"/>
            <a:chExt cx="3165548" cy="604076"/>
          </a:xfrm>
        </p:grpSpPr>
        <p:sp>
          <p:nvSpPr>
            <p:cNvPr id="4" name="Rectangle 3">
              <a:extLst>
                <a:ext uri="{FF2B5EF4-FFF2-40B4-BE49-F238E27FC236}">
                  <a16:creationId xmlns:a16="http://schemas.microsoft.com/office/drawing/2014/main" id="{845D1577-3EE4-656E-B399-8D5EAC749C05}"/>
                </a:ext>
                <a:ext uri="{C183D7F6-B498-43B3-948B-1728B52AA6E4}">
                  <adec:decorative xmlns:adec="http://schemas.microsoft.com/office/drawing/2017/decorative" val="1"/>
                </a:ext>
              </a:extLst>
            </p:cNvPr>
            <p:cNvSpPr/>
            <p:nvPr/>
          </p:nvSpPr>
          <p:spPr>
            <a:xfrm>
              <a:off x="742950" y="3905416"/>
              <a:ext cx="3093125" cy="604076"/>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5" name="Picture 4" descr="URL arrow in UO Yellow">
              <a:extLst>
                <a:ext uri="{FF2B5EF4-FFF2-40B4-BE49-F238E27FC236}">
                  <a16:creationId xmlns:a16="http://schemas.microsoft.com/office/drawing/2014/main" id="{56F2C5C4-5348-1ABC-01F7-72280A59BE78}"/>
                </a:ext>
              </a:extLst>
            </p:cNvPr>
            <p:cNvPicPr>
              <a:picLocks noChangeAspect="1"/>
            </p:cNvPicPr>
            <p:nvPr/>
          </p:nvPicPr>
          <p:blipFill rotWithShape="1">
            <a:blip r:embed="rId3">
              <a:extLst>
                <a:ext uri="{28A0092B-C50C-407E-A947-70E740481C1C}">
                  <a14:useLocalDpi xmlns:a14="http://schemas.microsoft.com/office/drawing/2010/main"/>
                </a:ext>
              </a:extLst>
            </a:blip>
            <a:srcRect l="45074" t="-9692" r="50000" b="-9247"/>
            <a:stretch/>
          </p:blipFill>
          <p:spPr>
            <a:xfrm>
              <a:off x="742949" y="3988519"/>
              <a:ext cx="421400" cy="436191"/>
            </a:xfrm>
            <a:prstGeom prst="rect">
              <a:avLst/>
            </a:prstGeom>
          </p:spPr>
        </p:pic>
        <p:sp>
          <p:nvSpPr>
            <p:cNvPr id="6" name="TextBox 5">
              <a:extLst>
                <a:ext uri="{FF2B5EF4-FFF2-40B4-BE49-F238E27FC236}">
                  <a16:creationId xmlns:a16="http://schemas.microsoft.com/office/drawing/2014/main" id="{3CE4AB57-21BC-91E5-03CF-09795487877C}"/>
                </a:ext>
              </a:extLst>
            </p:cNvPr>
            <p:cNvSpPr txBox="1"/>
            <p:nvPr/>
          </p:nvSpPr>
          <p:spPr>
            <a:xfrm>
              <a:off x="1164350" y="3975781"/>
              <a:ext cx="274414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2"/>
                  </a:solidFill>
                  <a:hlinkClick r:id="rId4">
                    <a:extLst>
                      <a:ext uri="{A12FA001-AC4F-418D-AE19-62706E023703}">
                        <ahyp:hlinkClr xmlns:ahyp="http://schemas.microsoft.com/office/drawing/2018/hyperlinkcolor" val="tx"/>
                      </a:ext>
                    </a:extLst>
                  </a:hlinkClick>
                </a:rPr>
                <a:t>teaching.uoregon.edu/ai</a:t>
              </a:r>
              <a:endParaRPr lang="en-US" sz="2400" b="1" i="0" kern="1200" dirty="0">
                <a:solidFill>
                  <a:schemeClr val="bg2"/>
                </a:solidFill>
                <a:effectLst/>
                <a:latin typeface="Source Sans Pro" panose="020B0503030403020204" pitchFamily="34" charset="0"/>
                <a:ea typeface="+mn-ea"/>
                <a:cs typeface="+mn-cs"/>
              </a:endParaRPr>
            </a:p>
          </p:txBody>
        </p:sp>
      </p:grpSp>
    </p:spTree>
    <p:extLst>
      <p:ext uri="{BB962C8B-B14F-4D97-AF65-F5344CB8AC3E}">
        <p14:creationId xmlns:p14="http://schemas.microsoft.com/office/powerpoint/2010/main" val="366129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EBAD-12E8-2EE9-C625-A423E7EE4913}"/>
              </a:ext>
            </a:extLst>
          </p:cNvPr>
          <p:cNvSpPr>
            <a:spLocks noGrp="1"/>
          </p:cNvSpPr>
          <p:nvPr>
            <p:ph type="title"/>
          </p:nvPr>
        </p:nvSpPr>
        <p:spPr>
          <a:xfrm>
            <a:off x="723900" y="2038432"/>
            <a:ext cx="7837431" cy="2281187"/>
          </a:xfrm>
        </p:spPr>
        <p:txBody>
          <a:bodyPr/>
          <a:lstStyle/>
          <a:p>
            <a:r>
              <a:rPr lang="en-US" dirty="0">
                <a:latin typeface="Source Sans Pro Black"/>
                <a:ea typeface="Source Sans Pro Black"/>
              </a:rPr>
              <a:t>Build a sense of belonging and connection</a:t>
            </a:r>
            <a:endParaRPr lang="en-US" dirty="0">
              <a:ea typeface="Source Sans Pro Black"/>
            </a:endParaRPr>
          </a:p>
        </p:txBody>
      </p:sp>
    </p:spTree>
    <p:extLst>
      <p:ext uri="{BB962C8B-B14F-4D97-AF65-F5344CB8AC3E}">
        <p14:creationId xmlns:p14="http://schemas.microsoft.com/office/powerpoint/2010/main" val="885881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C760AF7-A6C2-4005-9F9B-35D82677D66D}"/>
              </a:ext>
            </a:extLst>
          </p:cNvPr>
          <p:cNvSpPr txBox="1">
            <a:spLocks noGrp="1"/>
          </p:cNvSpPr>
          <p:nvPr>
            <p:ph type="title" idx="4294967295"/>
          </p:nvPr>
        </p:nvSpPr>
        <p:spPr>
          <a:xfrm>
            <a:off x="613953" y="246732"/>
            <a:ext cx="10515600" cy="11334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2"/>
                </a:solidFill>
                <a:effectLst/>
                <a:uLnTx/>
                <a:uFillTx/>
                <a:latin typeface="Source Sans Pro" panose="020B0503030403020204" pitchFamily="34" charset="0"/>
                <a:ea typeface="Source Sans Pro" panose="020B0503030403020204" pitchFamily="34" charset="0"/>
                <a:cs typeface="+mj-cs"/>
              </a:rPr>
              <a:t>Help people feel they belong</a:t>
            </a:r>
          </a:p>
        </p:txBody>
      </p:sp>
      <p:cxnSp>
        <p:nvCxnSpPr>
          <p:cNvPr id="10" name="Straight Connector 9">
            <a:extLst>
              <a:ext uri="{FF2B5EF4-FFF2-40B4-BE49-F238E27FC236}">
                <a16:creationId xmlns:a16="http://schemas.microsoft.com/office/drawing/2014/main" id="{ACB6F75C-FB98-4C2A-93EE-CF525676C846}"/>
              </a:ext>
              <a:ext uri="{C183D7F6-B498-43B3-948B-1728B52AA6E4}">
                <adec:decorative xmlns:adec="http://schemas.microsoft.com/office/drawing/2017/decorative" val="1"/>
              </a:ext>
            </a:extLst>
          </p:cNvPr>
          <p:cNvCxnSpPr>
            <a:cxnSpLocks/>
          </p:cNvCxnSpPr>
          <p:nvPr/>
        </p:nvCxnSpPr>
        <p:spPr>
          <a:xfrm>
            <a:off x="450874" y="1125457"/>
            <a:ext cx="11290251"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6" name="Content Placeholder 2">
            <a:extLst>
              <a:ext uri="{FF2B5EF4-FFF2-40B4-BE49-F238E27FC236}">
                <a16:creationId xmlns:a16="http://schemas.microsoft.com/office/drawing/2014/main" id="{4C14160E-609F-46F4-AA33-3DDFCC96BAE4}"/>
              </a:ext>
            </a:extLst>
          </p:cNvPr>
          <p:cNvSpPr txBox="1">
            <a:spLocks/>
          </p:cNvSpPr>
          <p:nvPr/>
        </p:nvSpPr>
        <p:spPr>
          <a:xfrm>
            <a:off x="609600" y="1692879"/>
            <a:ext cx="5089634" cy="43516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prstClr val="black"/>
                </a:solidFill>
                <a:latin typeface="Source Sans Pro" panose="020B0503030403020204" pitchFamily="34" charset="0"/>
                <a:ea typeface="Source Sans Pro" panose="020B0503030403020204" pitchFamily="34" charset="0"/>
              </a:rPr>
              <a:t>Learn about each other</a:t>
            </a:r>
          </a:p>
          <a:p>
            <a:pPr>
              <a:defRPr/>
            </a:pPr>
            <a:r>
              <a:rPr lang="en-US">
                <a:solidFill>
                  <a:prstClr val="black"/>
                </a:solidFill>
                <a:latin typeface="Source Sans Pro" panose="020B0503030403020204" pitchFamily="34" charset="0"/>
                <a:ea typeface="Source Sans Pro" panose="020B0503030403020204" pitchFamily="34" charset="0"/>
              </a:rPr>
              <a:t>Everyone has something valuable to contribute</a:t>
            </a:r>
          </a:p>
          <a:p>
            <a:pPr>
              <a:defRPr/>
            </a:pPr>
            <a:r>
              <a:rPr lang="en-US">
                <a:solidFill>
                  <a:prstClr val="black"/>
                </a:solidFill>
                <a:latin typeface="Source Sans Pro" panose="020B0503030403020204" pitchFamily="34" charset="0"/>
                <a:ea typeface="Source Sans Pro" panose="020B0503030403020204" pitchFamily="34" charset="0"/>
              </a:rPr>
              <a:t>Use names</a:t>
            </a:r>
          </a:p>
          <a:p>
            <a:pPr>
              <a:defRPr/>
            </a:pPr>
            <a:r>
              <a:rPr lang="en-US">
                <a:solidFill>
                  <a:prstClr val="black"/>
                </a:solidFill>
                <a:latin typeface="Source Sans Pro" panose="020B0503030403020204" pitchFamily="34" charset="0"/>
                <a:ea typeface="Source Sans Pro" panose="020B0503030403020204" pitchFamily="34" charset="0"/>
              </a:rPr>
              <a:t>Foster student-student relationships</a:t>
            </a:r>
          </a:p>
          <a:p>
            <a:pPr>
              <a:defRPr/>
            </a:pPr>
            <a:r>
              <a:rPr lang="en-US">
                <a:solidFill>
                  <a:prstClr val="black"/>
                </a:solidFill>
                <a:latin typeface="Source Sans Pro" panose="020B0503030403020204" pitchFamily="34" charset="0"/>
                <a:ea typeface="Source Sans Pro" panose="020B0503030403020204" pitchFamily="34" charset="0"/>
              </a:rPr>
              <a:t>Positive error climate</a:t>
            </a:r>
          </a:p>
          <a:p>
            <a:pPr>
              <a:defRPr/>
            </a:pPr>
            <a:r>
              <a:rPr lang="en-US">
                <a:solidFill>
                  <a:prstClr val="black"/>
                </a:solidFill>
                <a:latin typeface="Source Sans Pro" panose="020B0503030403020204" pitchFamily="34" charset="0"/>
                <a:ea typeface="Source Sans Pro" panose="020B0503030403020204" pitchFamily="34" charset="0"/>
              </a:rPr>
              <a:t>Be flexible where possible</a:t>
            </a:r>
          </a:p>
          <a:p>
            <a:pPr>
              <a:defRPr/>
            </a:pPr>
            <a:endParaRPr lang="en-US">
              <a:solidFill>
                <a:prstClr val="black"/>
              </a:solidFill>
              <a:latin typeface="Calibri" panose="020F0502020204030204"/>
            </a:endParaRPr>
          </a:p>
        </p:txBody>
      </p:sp>
      <p:sp>
        <p:nvSpPr>
          <p:cNvPr id="3" name="Star: 5 Points 2" descr="Next wto Learn about each other">
            <a:extLst>
              <a:ext uri="{FF2B5EF4-FFF2-40B4-BE49-F238E27FC236}">
                <a16:creationId xmlns:a16="http://schemas.microsoft.com/office/drawing/2014/main" id="{75DBD475-B25A-4C6E-B58A-548782237F1E}"/>
              </a:ext>
              <a:ext uri="{C183D7F6-B498-43B3-948B-1728B52AA6E4}">
                <adec:decorative xmlns:adec="http://schemas.microsoft.com/office/drawing/2017/decorative" val="0"/>
              </a:ext>
            </a:extLst>
          </p:cNvPr>
          <p:cNvSpPr/>
          <p:nvPr/>
        </p:nvSpPr>
        <p:spPr>
          <a:xfrm>
            <a:off x="222069" y="1692879"/>
            <a:ext cx="387531" cy="384110"/>
          </a:xfrm>
          <a:prstGeom prst="star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tar: 5 Points 7" descr="Next to Use Names">
            <a:extLst>
              <a:ext uri="{FF2B5EF4-FFF2-40B4-BE49-F238E27FC236}">
                <a16:creationId xmlns:a16="http://schemas.microsoft.com/office/drawing/2014/main" id="{289D6602-F414-425C-8AC4-7D9FC73D05FC}"/>
              </a:ext>
              <a:ext uri="{C183D7F6-B498-43B3-948B-1728B52AA6E4}">
                <adec:decorative xmlns:adec="http://schemas.microsoft.com/office/drawing/2017/decorative" val="0"/>
              </a:ext>
            </a:extLst>
          </p:cNvPr>
          <p:cNvSpPr/>
          <p:nvPr/>
        </p:nvSpPr>
        <p:spPr>
          <a:xfrm>
            <a:off x="217715" y="3102662"/>
            <a:ext cx="387531" cy="384110"/>
          </a:xfrm>
          <a:prstGeom prst="star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tar: 5 Points 10" descr="Next to Positive error climate">
            <a:extLst>
              <a:ext uri="{FF2B5EF4-FFF2-40B4-BE49-F238E27FC236}">
                <a16:creationId xmlns:a16="http://schemas.microsoft.com/office/drawing/2014/main" id="{21DD4EC2-8F50-4517-A986-34702A368B34}"/>
              </a:ext>
              <a:ext uri="{C183D7F6-B498-43B3-948B-1728B52AA6E4}">
                <adec:decorative xmlns:adec="http://schemas.microsoft.com/office/drawing/2017/decorative" val="0"/>
              </a:ext>
            </a:extLst>
          </p:cNvPr>
          <p:cNvSpPr/>
          <p:nvPr/>
        </p:nvSpPr>
        <p:spPr>
          <a:xfrm>
            <a:off x="213361" y="4512445"/>
            <a:ext cx="387531" cy="384110"/>
          </a:xfrm>
          <a:prstGeom prst="star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A9A89AF8-60CD-4C57-A10C-412BBAAA7D45}"/>
              </a:ext>
            </a:extLst>
          </p:cNvPr>
          <p:cNvSpPr/>
          <p:nvPr/>
        </p:nvSpPr>
        <p:spPr>
          <a:xfrm>
            <a:off x="6130171" y="1396682"/>
            <a:ext cx="4999382" cy="1918888"/>
          </a:xfrm>
          <a:prstGeom prst="roundRect">
            <a:avLst/>
          </a:prstGeom>
          <a:solidFill>
            <a:schemeClr val="accent3"/>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solidFill>
                  <a:schemeClr val="tx1"/>
                </a:solidFill>
                <a:latin typeface="Source Sans Pro" panose="020B0503030403020204" pitchFamily="34" charset="0"/>
                <a:ea typeface="Source Sans Pro" panose="020B0503030403020204" pitchFamily="34" charset="0"/>
              </a:rPr>
              <a:t>Activity</a:t>
            </a:r>
          </a:p>
          <a:p>
            <a:pPr marL="285750" indent="-28575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With one or two partners, discuss HOW to implement the strategy.</a:t>
            </a:r>
          </a:p>
          <a:p>
            <a:pPr marL="285750" indent="-28575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Enter ideas into Padlet.</a:t>
            </a:r>
          </a:p>
        </p:txBody>
      </p:sp>
      <p:sp>
        <p:nvSpPr>
          <p:cNvPr id="15" name="Oval 14">
            <a:extLst>
              <a:ext uri="{FF2B5EF4-FFF2-40B4-BE49-F238E27FC236}">
                <a16:creationId xmlns:a16="http://schemas.microsoft.com/office/drawing/2014/main" id="{A69D143D-A484-473B-A1C9-E0EF69B7966A}"/>
              </a:ext>
              <a:ext uri="{C183D7F6-B498-43B3-948B-1728B52AA6E4}">
                <adec:decorative xmlns:adec="http://schemas.microsoft.com/office/drawing/2017/decorative" val="1"/>
              </a:ext>
            </a:extLst>
          </p:cNvPr>
          <p:cNvSpPr/>
          <p:nvPr/>
        </p:nvSpPr>
        <p:spPr>
          <a:xfrm>
            <a:off x="7042530" y="3486772"/>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a typeface="Calibri"/>
                <a:cs typeface="Calibri"/>
              </a:rPr>
              <a:t>5 min</a:t>
            </a:r>
            <a:endParaRPr lang="en-US" dirty="0">
              <a:solidFill>
                <a:schemeClr val="tx1"/>
              </a:solidFill>
            </a:endParaRPr>
          </a:p>
        </p:txBody>
      </p:sp>
      <p:pic>
        <p:nvPicPr>
          <p:cNvPr id="16" name="Picture 15" descr="Teaching Toolbox icon">
            <a:extLst>
              <a:ext uri="{FF2B5EF4-FFF2-40B4-BE49-F238E27FC236}">
                <a16:creationId xmlns:a16="http://schemas.microsoft.com/office/drawing/2014/main" id="{7EDED3B9-5BC9-4429-A3E9-D58E822BC9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6182" y="5350006"/>
            <a:ext cx="1367991" cy="1367991"/>
          </a:xfrm>
          <a:prstGeom prst="rect">
            <a:avLst/>
          </a:prstGeom>
        </p:spPr>
      </p:pic>
      <p:sp>
        <p:nvSpPr>
          <p:cNvPr id="17" name="TextBox 16">
            <a:extLst>
              <a:ext uri="{FF2B5EF4-FFF2-40B4-BE49-F238E27FC236}">
                <a16:creationId xmlns:a16="http://schemas.microsoft.com/office/drawing/2014/main" id="{B1C3CA96-FAA4-4897-AAB7-6DF8C3D19DFE}"/>
              </a:ext>
            </a:extLst>
          </p:cNvPr>
          <p:cNvSpPr txBox="1"/>
          <p:nvPr/>
        </p:nvSpPr>
        <p:spPr>
          <a:xfrm>
            <a:off x="7042530" y="5710835"/>
            <a:ext cx="1658035" cy="646331"/>
          </a:xfrm>
          <a:prstGeom prst="rect">
            <a:avLst/>
          </a:prstGeom>
          <a:noFill/>
        </p:spPr>
        <p:txBody>
          <a:bodyPr wrap="square" rtlCol="0">
            <a:spAutoFit/>
          </a:bodyPr>
          <a:lstStyle/>
          <a:p>
            <a:r>
              <a:rPr lang="en-US">
                <a:latin typeface="Source Sans Pro" panose="020B0503030403020204" pitchFamily="34" charset="0"/>
                <a:ea typeface="Source Sans Pro" panose="020B0503030403020204" pitchFamily="34" charset="0"/>
              </a:rPr>
              <a:t>Divide and conquer</a:t>
            </a:r>
          </a:p>
        </p:txBody>
      </p:sp>
      <p:pic>
        <p:nvPicPr>
          <p:cNvPr id="5" name="Picture 4" descr="QR code linking to Padlet where people can record ideas">
            <a:extLst>
              <a:ext uri="{FF2B5EF4-FFF2-40B4-BE49-F238E27FC236}">
                <a16:creationId xmlns:a16="http://schemas.microsoft.com/office/drawing/2014/main" id="{E4E15F82-2861-0315-3C7B-2F3F0E0FC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27708" y="3542431"/>
            <a:ext cx="2983587" cy="2983587"/>
          </a:xfrm>
          <a:prstGeom prst="rect">
            <a:avLst/>
          </a:prstGeom>
        </p:spPr>
      </p:pic>
    </p:spTree>
    <p:extLst>
      <p:ext uri="{BB962C8B-B14F-4D97-AF65-F5344CB8AC3E}">
        <p14:creationId xmlns:p14="http://schemas.microsoft.com/office/powerpoint/2010/main" val="72976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11" grpId="0" animBg="1"/>
      <p:bldP spid="14" grpId="0" animBg="1"/>
      <p:bldP spid="15" grpId="0" animBg="1"/>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506AE-86A7-7ECB-3A18-3DE15B2688FF}"/>
              </a:ext>
            </a:extLst>
          </p:cNvPr>
          <p:cNvSpPr>
            <a:spLocks noGrp="1"/>
          </p:cNvSpPr>
          <p:nvPr>
            <p:ph type="title"/>
          </p:nvPr>
        </p:nvSpPr>
        <p:spPr>
          <a:xfrm>
            <a:off x="723900" y="2038432"/>
            <a:ext cx="7217465" cy="2281187"/>
          </a:xfrm>
          <a:prstGeom prst="rect">
            <a:avLst/>
          </a:prstGeom>
        </p:spPr>
        <p:txBody>
          <a:bodyPr/>
          <a:lstStyle/>
          <a:p>
            <a:r>
              <a:rPr lang="en-US">
                <a:latin typeface="Source Sans Pro Black"/>
                <a:ea typeface="Source Sans Pro Black"/>
              </a:rPr>
              <a:t>Course Materials</a:t>
            </a:r>
          </a:p>
        </p:txBody>
      </p:sp>
    </p:spTree>
    <p:extLst>
      <p:ext uri="{BB962C8B-B14F-4D97-AF65-F5344CB8AC3E}">
        <p14:creationId xmlns:p14="http://schemas.microsoft.com/office/powerpoint/2010/main" val="3268177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C1AF-F99B-C287-7500-DF5175AE24CF}"/>
              </a:ext>
            </a:extLst>
          </p:cNvPr>
          <p:cNvSpPr>
            <a:spLocks noGrp="1"/>
          </p:cNvSpPr>
          <p:nvPr>
            <p:ph type="ctrTitle"/>
          </p:nvPr>
        </p:nvSpPr>
        <p:spPr>
          <a:xfrm>
            <a:off x="6105144" y="108448"/>
            <a:ext cx="5667756" cy="1042944"/>
          </a:xfrm>
        </p:spPr>
        <p:txBody>
          <a:bodyPr/>
          <a:lstStyle/>
          <a:p>
            <a:r>
              <a:rPr lang="en-US" dirty="0"/>
              <a:t>The Syllabus</a:t>
            </a:r>
          </a:p>
        </p:txBody>
      </p:sp>
      <p:cxnSp>
        <p:nvCxnSpPr>
          <p:cNvPr id="7" name="Straight Connector 6">
            <a:extLst>
              <a:ext uri="{FF2B5EF4-FFF2-40B4-BE49-F238E27FC236}">
                <a16:creationId xmlns:a16="http://schemas.microsoft.com/office/drawing/2014/main" id="{258C2B46-E293-87DB-19C6-F120DAAC7ED0}"/>
              </a:ext>
              <a:ext uri="{C183D7F6-B498-43B3-948B-1728B52AA6E4}">
                <adec:decorative xmlns:adec="http://schemas.microsoft.com/office/drawing/2017/decorative" val="1"/>
              </a:ext>
            </a:extLst>
          </p:cNvPr>
          <p:cNvCxnSpPr>
            <a:cxnSpLocks/>
          </p:cNvCxnSpPr>
          <p:nvPr/>
        </p:nvCxnSpPr>
        <p:spPr>
          <a:xfrm flipV="1">
            <a:off x="5821680" y="1125457"/>
            <a:ext cx="5363267" cy="25935"/>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3" name="Text Placeholder 2">
            <a:extLst>
              <a:ext uri="{FF2B5EF4-FFF2-40B4-BE49-F238E27FC236}">
                <a16:creationId xmlns:a16="http://schemas.microsoft.com/office/drawing/2014/main" id="{5DFCA1C8-8467-1870-0FA7-15203443AE7D}"/>
              </a:ext>
            </a:extLst>
          </p:cNvPr>
          <p:cNvSpPr>
            <a:spLocks noGrp="1"/>
          </p:cNvSpPr>
          <p:nvPr>
            <p:ph type="body" sz="quarter" idx="10"/>
          </p:nvPr>
        </p:nvSpPr>
        <p:spPr>
          <a:xfrm>
            <a:off x="6105144" y="1715940"/>
            <a:ext cx="5667756" cy="4298780"/>
          </a:xfrm>
        </p:spPr>
        <p:txBody>
          <a:bodyPr>
            <a:normAutofit/>
          </a:bodyPr>
          <a:lstStyle/>
          <a:p>
            <a:pPr lvl="0"/>
            <a:r>
              <a:rPr lang="en-US" sz="2800" b="1" dirty="0"/>
              <a:t>Consider:</a:t>
            </a:r>
          </a:p>
          <a:p>
            <a:pPr marL="342900" lvl="0" indent="-342900">
              <a:buFont typeface="Arial" panose="020B0604020202020204" pitchFamily="34" charset="0"/>
              <a:buChar char="•"/>
            </a:pPr>
            <a:r>
              <a:rPr lang="en-US" sz="2800" b="1" dirty="0"/>
              <a:t>Content:</a:t>
            </a:r>
            <a:r>
              <a:rPr lang="en-US" sz="2800" dirty="0"/>
              <a:t> Required and recommended elements</a:t>
            </a:r>
            <a:endParaRPr lang="en-US" sz="2800" b="1" dirty="0"/>
          </a:p>
          <a:p>
            <a:pPr marL="342900" lvl="0" indent="-342900">
              <a:buFont typeface="Arial" panose="020B0604020202020204" pitchFamily="34" charset="0"/>
              <a:buChar char="•"/>
            </a:pPr>
            <a:r>
              <a:rPr lang="en-US" sz="2800" b="1" dirty="0"/>
              <a:t>Tone: </a:t>
            </a:r>
            <a:r>
              <a:rPr lang="en-US" sz="2800" dirty="0"/>
              <a:t>What impression does it give?</a:t>
            </a:r>
            <a:endParaRPr lang="en-US" sz="2800" b="1" dirty="0"/>
          </a:p>
          <a:p>
            <a:pPr marL="342900" lvl="0" indent="-342900">
              <a:buFont typeface="Arial" panose="020B0604020202020204" pitchFamily="34" charset="0"/>
              <a:buChar char="•"/>
            </a:pPr>
            <a:r>
              <a:rPr lang="en-US" sz="2800" b="1" dirty="0"/>
              <a:t>Design: </a:t>
            </a:r>
            <a:r>
              <a:rPr lang="en-US" sz="2800" dirty="0"/>
              <a:t>Make it easy to read, digitally accessible</a:t>
            </a:r>
          </a:p>
          <a:p>
            <a:endParaRPr lang="en-US" dirty="0"/>
          </a:p>
        </p:txBody>
      </p:sp>
      <p:pic>
        <p:nvPicPr>
          <p:cNvPr id="6" name="Picture Placeholder 5">
            <a:extLst>
              <a:ext uri="{FF2B5EF4-FFF2-40B4-BE49-F238E27FC236}">
                <a16:creationId xmlns:a16="http://schemas.microsoft.com/office/drawing/2014/main" id="{2C1C97C4-9C15-C2C0-896A-EECCBB7C7050}"/>
              </a:ext>
              <a:ext uri="{C183D7F6-B498-43B3-948B-1728B52AA6E4}">
                <adec:decorative xmlns:adec="http://schemas.microsoft.com/office/drawing/2017/decorative" val="1"/>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322731" y="244681"/>
            <a:ext cx="4824282" cy="6188392"/>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a:ln>
            <a:solidFill>
              <a:srgbClr val="000000"/>
            </a:solidFill>
          </a:ln>
        </p:spPr>
      </p:pic>
    </p:spTree>
    <p:extLst>
      <p:ext uri="{BB962C8B-B14F-4D97-AF65-F5344CB8AC3E}">
        <p14:creationId xmlns:p14="http://schemas.microsoft.com/office/powerpoint/2010/main" val="3908429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40F76-25F6-4C80-EA4B-F371B898BD26}"/>
              </a:ext>
            </a:extLst>
          </p:cNvPr>
          <p:cNvSpPr>
            <a:spLocks noGrp="1"/>
          </p:cNvSpPr>
          <p:nvPr>
            <p:ph type="ctrTitle"/>
          </p:nvPr>
        </p:nvSpPr>
        <p:spPr>
          <a:xfrm>
            <a:off x="742949" y="0"/>
            <a:ext cx="10706102" cy="1057656"/>
          </a:xfrm>
        </p:spPr>
        <p:txBody>
          <a:bodyPr/>
          <a:lstStyle/>
          <a:p>
            <a:r>
              <a:rPr lang="en-US" dirty="0"/>
              <a:t>The Syllabus: Required elements</a:t>
            </a:r>
          </a:p>
        </p:txBody>
      </p:sp>
      <p:cxnSp>
        <p:nvCxnSpPr>
          <p:cNvPr id="4" name="Straight Connector 3">
            <a:extLst>
              <a:ext uri="{FF2B5EF4-FFF2-40B4-BE49-F238E27FC236}">
                <a16:creationId xmlns:a16="http://schemas.microsoft.com/office/drawing/2014/main" id="{44E44CC7-991B-CDF4-1B6C-818C67F3482C}"/>
              </a:ext>
              <a:ext uri="{C183D7F6-B498-43B3-948B-1728B52AA6E4}">
                <adec:decorative xmlns:adec="http://schemas.microsoft.com/office/drawing/2017/decorative" val="1"/>
              </a:ext>
            </a:extLst>
          </p:cNvPr>
          <p:cNvCxnSpPr>
            <a:cxnSpLocks/>
          </p:cNvCxnSpPr>
          <p:nvPr/>
        </p:nvCxnSpPr>
        <p:spPr>
          <a:xfrm>
            <a:off x="450874" y="1125457"/>
            <a:ext cx="9911113"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3" name="Text Placeholder 2">
            <a:extLst>
              <a:ext uri="{FF2B5EF4-FFF2-40B4-BE49-F238E27FC236}">
                <a16:creationId xmlns:a16="http://schemas.microsoft.com/office/drawing/2014/main" id="{76C20120-42B2-70A9-11D0-43083ACD088B}"/>
              </a:ext>
            </a:extLst>
          </p:cNvPr>
          <p:cNvSpPr>
            <a:spLocks noGrp="1"/>
          </p:cNvSpPr>
          <p:nvPr>
            <p:ph type="body" sz="quarter" idx="10"/>
          </p:nvPr>
        </p:nvSpPr>
        <p:spPr>
          <a:xfrm>
            <a:off x="742950" y="1564644"/>
            <a:ext cx="10706102" cy="4530449"/>
          </a:xfrm>
        </p:spPr>
        <p:txBody>
          <a:bodyPr>
            <a:normAutofit/>
          </a:bodyPr>
          <a:lstStyle/>
          <a:p>
            <a:pPr lvl="0"/>
            <a:r>
              <a:rPr lang="en-US" b="1" dirty="0">
                <a:hlinkClick r:id="rId2"/>
              </a:rPr>
              <a:t>Instructor information and office hours</a:t>
            </a:r>
            <a:r>
              <a:rPr lang="en-US" dirty="0"/>
              <a:t> (specifies what information)</a:t>
            </a:r>
          </a:p>
          <a:p>
            <a:pPr lvl="0"/>
            <a:r>
              <a:rPr lang="en-US" b="1" dirty="0">
                <a:hlinkClick r:id="rId3"/>
              </a:rPr>
              <a:t>Course objectives</a:t>
            </a:r>
            <a:r>
              <a:rPr lang="en-US" dirty="0"/>
              <a:t>, including approved learning outcomes (with additional info for undergraduate courses that meet Core Ed requirements)</a:t>
            </a:r>
          </a:p>
          <a:p>
            <a:pPr lvl="0"/>
            <a:r>
              <a:rPr lang="en-US" b="1" dirty="0">
                <a:hlinkClick r:id="rId4"/>
              </a:rPr>
              <a:t>Required materials and activities</a:t>
            </a:r>
            <a:r>
              <a:rPr lang="en-US" dirty="0"/>
              <a:t>, such as a list of required readings, materials, assignments, exams</a:t>
            </a:r>
          </a:p>
          <a:p>
            <a:pPr lvl="0"/>
            <a:r>
              <a:rPr lang="en-US" b="1" dirty="0">
                <a:hlinkClick r:id="rId5"/>
              </a:rPr>
              <a:t>Absence policy</a:t>
            </a:r>
            <a:r>
              <a:rPr lang="en-US" dirty="0"/>
              <a:t> (if attendance is required or counted) that is reason-neutral and pedagogically appropriate for the specific course</a:t>
            </a:r>
          </a:p>
          <a:p>
            <a:pPr lvl="0"/>
            <a:r>
              <a:rPr lang="en-US" b="1" dirty="0">
                <a:hlinkClick r:id="rId6"/>
              </a:rPr>
              <a:t>Classroom behavior</a:t>
            </a:r>
            <a:r>
              <a:rPr lang="en-US" dirty="0"/>
              <a:t> description in terms of expectations</a:t>
            </a:r>
          </a:p>
          <a:p>
            <a:pPr lvl="0"/>
            <a:r>
              <a:rPr lang="en-US" b="1" dirty="0">
                <a:hlinkClick r:id="rId7"/>
              </a:rPr>
              <a:t>Grade policy</a:t>
            </a:r>
            <a:r>
              <a:rPr lang="en-US" dirty="0"/>
              <a:t> describing grading criteria, expectations, standards</a:t>
            </a:r>
          </a:p>
          <a:p>
            <a:pPr lvl="0"/>
            <a:r>
              <a:rPr lang="en-US" b="1" dirty="0">
                <a:hlinkClick r:id="rId8"/>
              </a:rPr>
              <a:t>University Policies and Course Accommodations statement </a:t>
            </a:r>
            <a:r>
              <a:rPr lang="en-US" dirty="0"/>
              <a:t>(new--include set language)</a:t>
            </a:r>
          </a:p>
          <a:p>
            <a:endParaRPr lang="en-US" dirty="0"/>
          </a:p>
        </p:txBody>
      </p:sp>
      <p:grpSp>
        <p:nvGrpSpPr>
          <p:cNvPr id="7" name="Group 6" descr="link to teaching.uoregon.edu/starter-syllabus">
            <a:extLst>
              <a:ext uri="{FF2B5EF4-FFF2-40B4-BE49-F238E27FC236}">
                <a16:creationId xmlns:a16="http://schemas.microsoft.com/office/drawing/2014/main" id="{76A16A87-87E3-93A1-C255-363B5DAC82B1}"/>
              </a:ext>
            </a:extLst>
          </p:cNvPr>
          <p:cNvGrpSpPr/>
          <p:nvPr/>
        </p:nvGrpSpPr>
        <p:grpSpPr>
          <a:xfrm>
            <a:off x="0" y="6253924"/>
            <a:ext cx="4681884" cy="604076"/>
            <a:chOff x="742949" y="3905416"/>
            <a:chExt cx="3093126" cy="604076"/>
          </a:xfrm>
        </p:grpSpPr>
        <p:sp>
          <p:nvSpPr>
            <p:cNvPr id="8" name="Rectangle 7">
              <a:extLst>
                <a:ext uri="{FF2B5EF4-FFF2-40B4-BE49-F238E27FC236}">
                  <a16:creationId xmlns:a16="http://schemas.microsoft.com/office/drawing/2014/main" id="{8F4D3EB1-0090-7717-70A1-DDEB5BD1217E}"/>
                </a:ext>
                <a:ext uri="{C183D7F6-B498-43B3-948B-1728B52AA6E4}">
                  <adec:decorative xmlns:adec="http://schemas.microsoft.com/office/drawing/2017/decorative" val="1"/>
                </a:ext>
              </a:extLst>
            </p:cNvPr>
            <p:cNvSpPr/>
            <p:nvPr/>
          </p:nvSpPr>
          <p:spPr>
            <a:xfrm>
              <a:off x="742950" y="3905416"/>
              <a:ext cx="3093125" cy="604076"/>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9" name="Picture 8" descr="URL arrow in UO Yellow">
              <a:extLst>
                <a:ext uri="{FF2B5EF4-FFF2-40B4-BE49-F238E27FC236}">
                  <a16:creationId xmlns:a16="http://schemas.microsoft.com/office/drawing/2014/main" id="{81226EBB-232F-3020-E72D-D659341F7783}"/>
                </a:ext>
              </a:extLst>
            </p:cNvPr>
            <p:cNvPicPr>
              <a:picLocks noChangeAspect="1"/>
            </p:cNvPicPr>
            <p:nvPr/>
          </p:nvPicPr>
          <p:blipFill rotWithShape="1">
            <a:blip r:embed="rId9">
              <a:extLst>
                <a:ext uri="{28A0092B-C50C-407E-A947-70E740481C1C}">
                  <a14:useLocalDpi xmlns:a14="http://schemas.microsoft.com/office/drawing/2010/main"/>
                </a:ext>
              </a:extLst>
            </a:blip>
            <a:srcRect l="45074" t="-9692" r="50000" b="-9247"/>
            <a:stretch/>
          </p:blipFill>
          <p:spPr>
            <a:xfrm>
              <a:off x="742949" y="3988519"/>
              <a:ext cx="333725" cy="436191"/>
            </a:xfrm>
            <a:prstGeom prst="rect">
              <a:avLst/>
            </a:prstGeom>
          </p:spPr>
        </p:pic>
        <p:sp>
          <p:nvSpPr>
            <p:cNvPr id="10" name="TextBox 9">
              <a:extLst>
                <a:ext uri="{FF2B5EF4-FFF2-40B4-BE49-F238E27FC236}">
                  <a16:creationId xmlns:a16="http://schemas.microsoft.com/office/drawing/2014/main" id="{EE9C683D-428F-0181-EED8-D4123BA795CD}"/>
                </a:ext>
              </a:extLst>
            </p:cNvPr>
            <p:cNvSpPr txBox="1"/>
            <p:nvPr/>
          </p:nvSpPr>
          <p:spPr>
            <a:xfrm>
              <a:off x="1039766" y="3973456"/>
              <a:ext cx="274414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2"/>
                  </a:solidFill>
                  <a:hlinkClick r:id="rId10">
                    <a:extLst>
                      <a:ext uri="{A12FA001-AC4F-418D-AE19-62706E023703}">
                        <ahyp:hlinkClr xmlns:ahyp="http://schemas.microsoft.com/office/drawing/2018/hyperlinkcolor" val="tx"/>
                      </a:ext>
                    </a:extLst>
                  </a:hlinkClick>
                </a:rPr>
                <a:t>teaching.uoregon.edu/syllabus</a:t>
              </a:r>
              <a:endParaRPr lang="en-US" sz="2400" b="1" i="0" kern="1200" dirty="0">
                <a:solidFill>
                  <a:schemeClr val="bg2"/>
                </a:solidFill>
                <a:effectLst/>
                <a:latin typeface="Source Sans Pro" panose="020B0503030403020204" pitchFamily="34" charset="0"/>
                <a:ea typeface="+mn-ea"/>
                <a:cs typeface="+mn-cs"/>
              </a:endParaRPr>
            </a:p>
          </p:txBody>
        </p:sp>
      </p:grpSp>
    </p:spTree>
    <p:extLst>
      <p:ext uri="{BB962C8B-B14F-4D97-AF65-F5344CB8AC3E}">
        <p14:creationId xmlns:p14="http://schemas.microsoft.com/office/powerpoint/2010/main" val="98136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1024F-2F62-193D-A2EF-0CC9779BFF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18790-186E-8F0A-3756-499A63F2CDBA}"/>
              </a:ext>
            </a:extLst>
          </p:cNvPr>
          <p:cNvSpPr>
            <a:spLocks noGrp="1"/>
          </p:cNvSpPr>
          <p:nvPr>
            <p:ph type="ctrTitle"/>
          </p:nvPr>
        </p:nvSpPr>
        <p:spPr>
          <a:xfrm>
            <a:off x="742949" y="0"/>
            <a:ext cx="10706102" cy="1057656"/>
          </a:xfrm>
        </p:spPr>
        <p:txBody>
          <a:bodyPr/>
          <a:lstStyle/>
          <a:p>
            <a:r>
              <a:rPr lang="en-US" dirty="0"/>
              <a:t>The Syllabus: Recommended elements</a:t>
            </a:r>
          </a:p>
        </p:txBody>
      </p:sp>
      <p:sp>
        <p:nvSpPr>
          <p:cNvPr id="3" name="Text Placeholder 2">
            <a:extLst>
              <a:ext uri="{FF2B5EF4-FFF2-40B4-BE49-F238E27FC236}">
                <a16:creationId xmlns:a16="http://schemas.microsoft.com/office/drawing/2014/main" id="{BF7193AD-D39C-CE34-D5F0-17839B1AEFF1}"/>
              </a:ext>
            </a:extLst>
          </p:cNvPr>
          <p:cNvSpPr>
            <a:spLocks noGrp="1"/>
          </p:cNvSpPr>
          <p:nvPr>
            <p:ph type="body" sz="quarter" idx="10"/>
          </p:nvPr>
        </p:nvSpPr>
        <p:spPr>
          <a:xfrm>
            <a:off x="742950" y="1666242"/>
            <a:ext cx="10706102" cy="4428851"/>
          </a:xfrm>
        </p:spPr>
        <p:txBody>
          <a:bodyPr>
            <a:normAutofit/>
          </a:bodyPr>
          <a:lstStyle/>
          <a:p>
            <a:pPr marL="342900" lvl="0" indent="-342900">
              <a:buFont typeface="Arial" panose="020B0604020202020204" pitchFamily="34" charset="0"/>
              <a:buChar char="•"/>
            </a:pPr>
            <a:r>
              <a:rPr lang="en-US" dirty="0">
                <a:hlinkClick r:id="rId2"/>
              </a:rPr>
              <a:t>Course Description</a:t>
            </a:r>
            <a:endParaRPr lang="en-US" dirty="0"/>
          </a:p>
          <a:p>
            <a:pPr marL="342900" lvl="0" indent="-342900">
              <a:buFont typeface="Arial" panose="020B0604020202020204" pitchFamily="34" charset="0"/>
              <a:buChar char="•"/>
            </a:pPr>
            <a:r>
              <a:rPr lang="en-US" dirty="0">
                <a:hlinkClick r:id="rId3"/>
              </a:rPr>
              <a:t>Technical Requirements</a:t>
            </a:r>
            <a:endParaRPr lang="en-US" dirty="0"/>
          </a:p>
          <a:p>
            <a:pPr marL="342900" lvl="0" indent="-342900">
              <a:buFont typeface="Arial" panose="020B0604020202020204" pitchFamily="34" charset="0"/>
              <a:buChar char="•"/>
            </a:pPr>
            <a:r>
              <a:rPr lang="en-US" dirty="0">
                <a:hlinkClick r:id="rId4"/>
              </a:rPr>
              <a:t>Communicating with Me: How and Why</a:t>
            </a:r>
            <a:endParaRPr lang="en-US" dirty="0"/>
          </a:p>
          <a:p>
            <a:pPr marL="342900" lvl="0" indent="-342900">
              <a:buFont typeface="Arial" panose="020B0604020202020204" pitchFamily="34" charset="0"/>
              <a:buChar char="•"/>
            </a:pPr>
            <a:r>
              <a:rPr lang="en-US" dirty="0">
                <a:hlinkClick r:id="rId5"/>
              </a:rPr>
              <a:t>Student Workload and Time Use</a:t>
            </a:r>
            <a:endParaRPr lang="en-US" dirty="0"/>
          </a:p>
          <a:p>
            <a:pPr marL="342900" lvl="0" indent="-342900">
              <a:buFont typeface="Arial" panose="020B0604020202020204" pitchFamily="34" charset="0"/>
              <a:buChar char="•"/>
            </a:pPr>
            <a:r>
              <a:rPr lang="en-US" dirty="0">
                <a:hlinkClick r:id="rId6"/>
              </a:rPr>
              <a:t>Course Deadlines and Late Work</a:t>
            </a:r>
            <a:endParaRPr lang="en-US" dirty="0"/>
          </a:p>
          <a:p>
            <a:pPr marL="342900" lvl="0" indent="-342900">
              <a:buFont typeface="Arial" panose="020B0604020202020204" pitchFamily="34" charset="0"/>
              <a:buChar char="•"/>
            </a:pPr>
            <a:r>
              <a:rPr lang="en-US" dirty="0">
                <a:hlinkClick r:id="rId7"/>
              </a:rPr>
              <a:t>Generative Artificial Intelligence Use Policy</a:t>
            </a:r>
            <a:r>
              <a:rPr lang="en-US" dirty="0"/>
              <a:t> </a:t>
            </a:r>
          </a:p>
          <a:p>
            <a:pPr marL="342900" lvl="0" indent="-342900">
              <a:buFont typeface="Arial" panose="020B0604020202020204" pitchFamily="34" charset="0"/>
              <a:buChar char="•"/>
            </a:pPr>
            <a:r>
              <a:rPr lang="en-US" dirty="0">
                <a:hlinkClick r:id="rId8"/>
              </a:rPr>
              <a:t>Content Warnings</a:t>
            </a:r>
            <a:endParaRPr lang="en-US" dirty="0"/>
          </a:p>
          <a:p>
            <a:pPr marL="342900" lvl="0" indent="-342900">
              <a:buFont typeface="Arial" panose="020B0604020202020204" pitchFamily="34" charset="0"/>
              <a:buChar char="•"/>
            </a:pPr>
            <a:r>
              <a:rPr lang="en-US" dirty="0">
                <a:hlinkClick r:id="rId9"/>
              </a:rPr>
              <a:t>Class Recording</a:t>
            </a:r>
            <a:endParaRPr lang="en-US" dirty="0"/>
          </a:p>
          <a:p>
            <a:pPr marL="342900" lvl="0" indent="-342900">
              <a:buFont typeface="Arial" panose="020B0604020202020204" pitchFamily="34" charset="0"/>
              <a:buChar char="•"/>
            </a:pPr>
            <a:r>
              <a:rPr lang="en-US" dirty="0">
                <a:hlinkClick r:id="rId10"/>
              </a:rPr>
              <a:t>AI-Enabled Digital Wearables (smart glasses, etc.)</a:t>
            </a:r>
            <a:endParaRPr lang="en-US" dirty="0"/>
          </a:p>
          <a:p>
            <a:endParaRPr lang="en-US" dirty="0"/>
          </a:p>
        </p:txBody>
      </p:sp>
      <p:cxnSp>
        <p:nvCxnSpPr>
          <p:cNvPr id="4" name="Straight Connector 3">
            <a:extLst>
              <a:ext uri="{FF2B5EF4-FFF2-40B4-BE49-F238E27FC236}">
                <a16:creationId xmlns:a16="http://schemas.microsoft.com/office/drawing/2014/main" id="{8577BB8F-F52E-D608-BD9D-3AF44588B5A9}"/>
              </a:ext>
              <a:ext uri="{C183D7F6-B498-43B3-948B-1728B52AA6E4}">
                <adec:decorative xmlns:adec="http://schemas.microsoft.com/office/drawing/2017/decorative" val="1"/>
              </a:ext>
            </a:extLst>
          </p:cNvPr>
          <p:cNvCxnSpPr>
            <a:cxnSpLocks/>
          </p:cNvCxnSpPr>
          <p:nvPr/>
        </p:nvCxnSpPr>
        <p:spPr>
          <a:xfrm>
            <a:off x="450874" y="1125457"/>
            <a:ext cx="9911113" cy="0"/>
          </a:xfrm>
          <a:prstGeom prst="line">
            <a:avLst/>
          </a:prstGeom>
          <a:ln w="28575">
            <a:solidFill>
              <a:schemeClr val="accent2"/>
            </a:solidFill>
          </a:ln>
        </p:spPr>
        <p:style>
          <a:lnRef idx="2">
            <a:schemeClr val="accent6"/>
          </a:lnRef>
          <a:fillRef idx="0">
            <a:schemeClr val="accent6"/>
          </a:fillRef>
          <a:effectRef idx="1">
            <a:schemeClr val="accent6"/>
          </a:effectRef>
          <a:fontRef idx="minor">
            <a:schemeClr val="tx1"/>
          </a:fontRef>
        </p:style>
      </p:cxnSp>
      <p:sp>
        <p:nvSpPr>
          <p:cNvPr id="5" name="Star: 5 Points 4" descr="Next to Student workload and time use">
            <a:extLst>
              <a:ext uri="{FF2B5EF4-FFF2-40B4-BE49-F238E27FC236}">
                <a16:creationId xmlns:a16="http://schemas.microsoft.com/office/drawing/2014/main" id="{4E2E864A-6786-6406-350E-9F0A91AFC52D}"/>
              </a:ext>
              <a:ext uri="{C183D7F6-B498-43B3-948B-1728B52AA6E4}">
                <adec:decorative xmlns:adec="http://schemas.microsoft.com/office/drawing/2017/decorative" val="0"/>
              </a:ext>
            </a:extLst>
          </p:cNvPr>
          <p:cNvSpPr/>
          <p:nvPr/>
        </p:nvSpPr>
        <p:spPr>
          <a:xfrm>
            <a:off x="257108" y="3135599"/>
            <a:ext cx="387531" cy="384110"/>
          </a:xfrm>
          <a:prstGeom prst="star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tar: 5 Points 5" descr="Next to General Artificial intelligence use policy">
            <a:extLst>
              <a:ext uri="{FF2B5EF4-FFF2-40B4-BE49-F238E27FC236}">
                <a16:creationId xmlns:a16="http://schemas.microsoft.com/office/drawing/2014/main" id="{CCAE924D-F074-A10C-6F8B-E6C50871A030}"/>
              </a:ext>
              <a:ext uri="{C183D7F6-B498-43B3-948B-1728B52AA6E4}">
                <adec:decorative xmlns:adec="http://schemas.microsoft.com/office/drawing/2017/decorative" val="0"/>
              </a:ext>
            </a:extLst>
          </p:cNvPr>
          <p:cNvSpPr/>
          <p:nvPr/>
        </p:nvSpPr>
        <p:spPr>
          <a:xfrm>
            <a:off x="252549" y="4090639"/>
            <a:ext cx="387531" cy="384110"/>
          </a:xfrm>
          <a:prstGeom prst="star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tar: 5 Points 6" descr="Next to AI-enabled digital wearables">
            <a:extLst>
              <a:ext uri="{FF2B5EF4-FFF2-40B4-BE49-F238E27FC236}">
                <a16:creationId xmlns:a16="http://schemas.microsoft.com/office/drawing/2014/main" id="{BA30A90B-579F-F52F-8073-DEB66129A1BC}"/>
              </a:ext>
              <a:ext uri="{C183D7F6-B498-43B3-948B-1728B52AA6E4}">
                <adec:decorative xmlns:adec="http://schemas.microsoft.com/office/drawing/2017/decorative" val="0"/>
              </a:ext>
            </a:extLst>
          </p:cNvPr>
          <p:cNvSpPr/>
          <p:nvPr/>
        </p:nvSpPr>
        <p:spPr>
          <a:xfrm>
            <a:off x="252548" y="5614639"/>
            <a:ext cx="387531" cy="384110"/>
          </a:xfrm>
          <a:prstGeom prst="star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089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6146A-21DE-CA42-167A-B5E241828172}"/>
              </a:ext>
            </a:extLst>
          </p:cNvPr>
          <p:cNvSpPr>
            <a:spLocks noGrp="1"/>
          </p:cNvSpPr>
          <p:nvPr>
            <p:ph type="ctrTitle"/>
          </p:nvPr>
        </p:nvSpPr>
        <p:spPr>
          <a:xfrm>
            <a:off x="742950" y="-132080"/>
            <a:ext cx="10706102" cy="1041214"/>
          </a:xfrm>
        </p:spPr>
        <p:txBody>
          <a:bodyPr/>
          <a:lstStyle/>
          <a:p>
            <a:r>
              <a:rPr lang="en-US" dirty="0"/>
              <a:t>The Syllabus: Tone</a:t>
            </a:r>
          </a:p>
        </p:txBody>
      </p:sp>
      <p:cxnSp>
        <p:nvCxnSpPr>
          <p:cNvPr id="8" name="Straight Connector 7">
            <a:extLst>
              <a:ext uri="{FF2B5EF4-FFF2-40B4-BE49-F238E27FC236}">
                <a16:creationId xmlns:a16="http://schemas.microsoft.com/office/drawing/2014/main" id="{7DC4F735-2B6A-82C4-9F31-BE458A44A8C8}"/>
              </a:ext>
              <a:ext uri="{C183D7F6-B498-43B3-948B-1728B52AA6E4}">
                <adec:decorative xmlns:adec="http://schemas.microsoft.com/office/drawing/2017/decorative" val="1"/>
              </a:ext>
            </a:extLst>
          </p:cNvPr>
          <p:cNvCxnSpPr>
            <a:cxnSpLocks/>
          </p:cNvCxnSpPr>
          <p:nvPr/>
        </p:nvCxnSpPr>
        <p:spPr>
          <a:xfrm>
            <a:off x="450874" y="993105"/>
            <a:ext cx="11290251" cy="0"/>
          </a:xfrm>
          <a:prstGeom prst="line">
            <a:avLst/>
          </a:prstGeom>
          <a:ln w="34925">
            <a:solidFill>
              <a:schemeClr val="accent2"/>
            </a:solidFill>
          </a:ln>
        </p:spPr>
        <p:style>
          <a:lnRef idx="2">
            <a:schemeClr val="accent6"/>
          </a:lnRef>
          <a:fillRef idx="0">
            <a:schemeClr val="accent6"/>
          </a:fillRef>
          <a:effectRef idx="1">
            <a:schemeClr val="accent6"/>
          </a:effectRef>
          <a:fontRef idx="minor">
            <a:schemeClr val="tx1"/>
          </a:fontRef>
        </p:style>
      </p:cxnSp>
      <p:sp>
        <p:nvSpPr>
          <p:cNvPr id="9" name="TextBox 8">
            <a:extLst>
              <a:ext uri="{FF2B5EF4-FFF2-40B4-BE49-F238E27FC236}">
                <a16:creationId xmlns:a16="http://schemas.microsoft.com/office/drawing/2014/main" id="{4B24EF99-8F61-EF43-7BF8-63BB8AA5A542}"/>
              </a:ext>
            </a:extLst>
          </p:cNvPr>
          <p:cNvSpPr txBox="1"/>
          <p:nvPr/>
        </p:nvSpPr>
        <p:spPr>
          <a:xfrm>
            <a:off x="742948" y="1198880"/>
            <a:ext cx="6046848" cy="523220"/>
          </a:xfrm>
          <a:prstGeom prst="rect">
            <a:avLst/>
          </a:prstGeom>
          <a:noFill/>
        </p:spPr>
        <p:txBody>
          <a:bodyPr wrap="none" rtlCol="0">
            <a:spAutoFit/>
          </a:bodyPr>
          <a:lstStyle/>
          <a:p>
            <a:r>
              <a:rPr lang="en-US" sz="2800" dirty="0">
                <a:latin typeface="Source Sans Pro" panose="020B0503030403020204" pitchFamily="34" charset="0"/>
              </a:rPr>
              <a:t>Read example late submission policies:</a:t>
            </a:r>
          </a:p>
        </p:txBody>
      </p:sp>
      <p:sp>
        <p:nvSpPr>
          <p:cNvPr id="4" name="Text Placeholder 3">
            <a:extLst>
              <a:ext uri="{FF2B5EF4-FFF2-40B4-BE49-F238E27FC236}">
                <a16:creationId xmlns:a16="http://schemas.microsoft.com/office/drawing/2014/main" id="{E16D9884-9020-BD28-557C-776AE9DEEA47}"/>
              </a:ext>
            </a:extLst>
          </p:cNvPr>
          <p:cNvSpPr>
            <a:spLocks noGrp="1"/>
          </p:cNvSpPr>
          <p:nvPr>
            <p:ph type="body" sz="quarter" idx="10"/>
          </p:nvPr>
        </p:nvSpPr>
        <p:spPr>
          <a:xfrm>
            <a:off x="742950" y="1803746"/>
            <a:ext cx="5026914" cy="2524413"/>
          </a:xfrm>
          <a:solidFill>
            <a:schemeClr val="accent4"/>
          </a:solidFill>
        </p:spPr>
        <p:txBody>
          <a:bodyPr lIns="91440">
            <a:normAutofit lnSpcReduction="10000"/>
          </a:bodyPr>
          <a:lstStyle/>
          <a:p>
            <a:r>
              <a:rPr lang="en-US" dirty="0"/>
              <a:t>We design our schedule so everyone stays on track and gets graded feedback quickly. For this reason, </a:t>
            </a:r>
            <a:r>
              <a:rPr lang="en-US" b="1" dirty="0"/>
              <a:t>late submissions cannot be accepted</a:t>
            </a:r>
            <a:r>
              <a:rPr lang="en-US" dirty="0"/>
              <a:t>. If you feel overwhelmed or stuck, please see me during student hours or send me a note before the due date—I want to help you succeed </a:t>
            </a:r>
            <a:r>
              <a:rPr lang="en-US" i="1" dirty="0"/>
              <a:t>before</a:t>
            </a:r>
            <a:r>
              <a:rPr lang="en-US" dirty="0"/>
              <a:t> work is due."</a:t>
            </a:r>
          </a:p>
        </p:txBody>
      </p:sp>
      <p:sp>
        <p:nvSpPr>
          <p:cNvPr id="6" name="Text Placeholder 5">
            <a:extLst>
              <a:ext uri="{FF2B5EF4-FFF2-40B4-BE49-F238E27FC236}">
                <a16:creationId xmlns:a16="http://schemas.microsoft.com/office/drawing/2014/main" id="{F4A4AB97-6F4B-22B3-27A3-7D99488D05F9}"/>
              </a:ext>
            </a:extLst>
          </p:cNvPr>
          <p:cNvSpPr>
            <a:spLocks noGrp="1"/>
          </p:cNvSpPr>
          <p:nvPr>
            <p:ph type="body" sz="quarter" idx="12"/>
          </p:nvPr>
        </p:nvSpPr>
        <p:spPr>
          <a:xfrm>
            <a:off x="6422138" y="1803746"/>
            <a:ext cx="5026914" cy="2524412"/>
          </a:xfrm>
          <a:solidFill>
            <a:schemeClr val="accent4"/>
          </a:solidFill>
        </p:spPr>
        <p:txBody>
          <a:bodyPr lIns="91440"/>
          <a:lstStyle/>
          <a:p>
            <a:pPr>
              <a:lnSpc>
                <a:spcPct val="90000"/>
              </a:lnSpc>
            </a:pPr>
            <a:r>
              <a:rPr lang="en-US" b="1" dirty="0"/>
              <a:t>Deadlines are final.</a:t>
            </a:r>
            <a:r>
              <a:rPr lang="en-US" dirty="0"/>
              <a:t> Submissions entered after the designated closing time will automatically receive a </a:t>
            </a:r>
            <a:r>
              <a:rPr lang="en-US" b="1" dirty="0"/>
              <a:t>grade of zero</a:t>
            </a:r>
            <a:r>
              <a:rPr lang="en-US" dirty="0"/>
              <a:t>. No partial credit, extensions, or make-up assignments will be granted.</a:t>
            </a:r>
          </a:p>
        </p:txBody>
      </p:sp>
      <p:sp>
        <p:nvSpPr>
          <p:cNvPr id="11" name="Rectangle: Rounded Corners 10">
            <a:extLst>
              <a:ext uri="{FF2B5EF4-FFF2-40B4-BE49-F238E27FC236}">
                <a16:creationId xmlns:a16="http://schemas.microsoft.com/office/drawing/2014/main" id="{F879081C-D1DF-E285-5C97-E90A18DF9125}"/>
              </a:ext>
            </a:extLst>
          </p:cNvPr>
          <p:cNvSpPr/>
          <p:nvPr/>
        </p:nvSpPr>
        <p:spPr>
          <a:xfrm>
            <a:off x="1311908" y="4705850"/>
            <a:ext cx="5858598" cy="83099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Source Sans Pro" panose="020B0503030403020204" pitchFamily="34" charset="0"/>
              </a:rPr>
              <a:t>With a neighbor: What’s different? Advantages and disadvantages?</a:t>
            </a:r>
          </a:p>
        </p:txBody>
      </p:sp>
      <p:sp>
        <p:nvSpPr>
          <p:cNvPr id="12" name="Oval 11">
            <a:extLst>
              <a:ext uri="{FF2B5EF4-FFF2-40B4-BE49-F238E27FC236}">
                <a16:creationId xmlns:a16="http://schemas.microsoft.com/office/drawing/2014/main" id="{4C876942-4CE8-68B3-2C12-F1858C931D70}"/>
              </a:ext>
              <a:ext uri="{C183D7F6-B498-43B3-948B-1728B52AA6E4}">
                <adec:decorative xmlns:adec="http://schemas.microsoft.com/office/drawing/2017/decorative" val="0"/>
              </a:ext>
            </a:extLst>
          </p:cNvPr>
          <p:cNvSpPr/>
          <p:nvPr/>
        </p:nvSpPr>
        <p:spPr>
          <a:xfrm>
            <a:off x="756386" y="4578116"/>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a typeface="Calibri"/>
                <a:cs typeface="Calibri"/>
              </a:rPr>
              <a:t>3 min</a:t>
            </a:r>
            <a:endParaRPr lang="en-US" dirty="0">
              <a:solidFill>
                <a:schemeClr val="tx1"/>
              </a:solidFill>
            </a:endParaRPr>
          </a:p>
        </p:txBody>
      </p:sp>
      <p:pic>
        <p:nvPicPr>
          <p:cNvPr id="5" name="Picture 4" descr="Teaching Toolbox icon">
            <a:extLst>
              <a:ext uri="{FF2B5EF4-FFF2-40B4-BE49-F238E27FC236}">
                <a16:creationId xmlns:a16="http://schemas.microsoft.com/office/drawing/2014/main" id="{A6F0FE7D-71B3-09FF-5A12-649E9678653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25432" y="4328158"/>
            <a:ext cx="1367991" cy="1367991"/>
          </a:xfrm>
          <a:prstGeom prst="rect">
            <a:avLst/>
          </a:prstGeom>
        </p:spPr>
      </p:pic>
      <p:sp>
        <p:nvSpPr>
          <p:cNvPr id="10" name="TextBox 9">
            <a:extLst>
              <a:ext uri="{FF2B5EF4-FFF2-40B4-BE49-F238E27FC236}">
                <a16:creationId xmlns:a16="http://schemas.microsoft.com/office/drawing/2014/main" id="{989F6841-186C-9AF3-64FC-F118789DF050}"/>
              </a:ext>
            </a:extLst>
          </p:cNvPr>
          <p:cNvSpPr txBox="1"/>
          <p:nvPr/>
        </p:nvSpPr>
        <p:spPr>
          <a:xfrm>
            <a:off x="7399528" y="4774735"/>
            <a:ext cx="1245409" cy="646331"/>
          </a:xfrm>
          <a:prstGeom prst="rect">
            <a:avLst/>
          </a:prstGeom>
          <a:noFill/>
        </p:spPr>
        <p:txBody>
          <a:bodyPr wrap="square" rtlCol="0">
            <a:spAutoFit/>
          </a:bodyPr>
          <a:lstStyle/>
          <a:p>
            <a:r>
              <a:rPr lang="en-US" dirty="0">
                <a:latin typeface="Source Sans Pro" panose="020B0503030403020204" pitchFamily="34" charset="0"/>
                <a:ea typeface="Source Sans Pro" panose="020B0503030403020204" pitchFamily="34" charset="0"/>
              </a:rPr>
              <a:t>Sample analysis</a:t>
            </a:r>
          </a:p>
        </p:txBody>
      </p:sp>
      <p:sp>
        <p:nvSpPr>
          <p:cNvPr id="13" name="TextBox 12">
            <a:extLst>
              <a:ext uri="{FF2B5EF4-FFF2-40B4-BE49-F238E27FC236}">
                <a16:creationId xmlns:a16="http://schemas.microsoft.com/office/drawing/2014/main" id="{D95F6E93-4694-7EA9-3729-8612547C47B6}"/>
              </a:ext>
            </a:extLst>
          </p:cNvPr>
          <p:cNvSpPr txBox="1"/>
          <p:nvPr/>
        </p:nvSpPr>
        <p:spPr>
          <a:xfrm>
            <a:off x="1037589" y="5792313"/>
            <a:ext cx="9847080" cy="954107"/>
          </a:xfrm>
          <a:prstGeom prst="rect">
            <a:avLst/>
          </a:prstGeom>
          <a:solidFill>
            <a:schemeClr val="tx2"/>
          </a:solidFill>
        </p:spPr>
        <p:txBody>
          <a:bodyPr wrap="square" rtlCol="0">
            <a:spAutoFit/>
          </a:bodyPr>
          <a:lstStyle/>
          <a:p>
            <a:pPr algn="ctr"/>
            <a:r>
              <a:rPr lang="en-US" sz="2800" b="1" dirty="0">
                <a:solidFill>
                  <a:schemeClr val="bg2"/>
                </a:solidFill>
                <a:latin typeface="Source Sans Pro Black" panose="020B0803030403020204" pitchFamily="34" charset="0"/>
              </a:rPr>
              <a:t>Warm tone: Students see instructor as more approachable, more motivated to teach.</a:t>
            </a:r>
          </a:p>
        </p:txBody>
      </p:sp>
    </p:spTree>
    <p:extLst>
      <p:ext uri="{BB962C8B-B14F-4D97-AF65-F5344CB8AC3E}">
        <p14:creationId xmlns:p14="http://schemas.microsoft.com/office/powerpoint/2010/main" val="245641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0" grpId="0"/>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D13CF-8E1B-42C1-A99E-47AF405F34CB}"/>
              </a:ext>
            </a:extLst>
          </p:cNvPr>
          <p:cNvSpPr>
            <a:spLocks noGrp="1"/>
          </p:cNvSpPr>
          <p:nvPr>
            <p:ph type="title"/>
          </p:nvPr>
        </p:nvSpPr>
        <p:spPr>
          <a:xfrm>
            <a:off x="562466" y="311834"/>
            <a:ext cx="8694656" cy="1143000"/>
          </a:xfrm>
        </p:spPr>
        <p:txBody>
          <a:bodyPr/>
          <a:lstStyle/>
          <a:p>
            <a:r>
              <a:rPr lang="en-US" b="1">
                <a:solidFill>
                  <a:schemeClr val="tx2"/>
                </a:solidFill>
                <a:latin typeface="Source Sans Pro" panose="020B0503030403020204" pitchFamily="34" charset="0"/>
                <a:ea typeface="Source Sans Pro" panose="020B0503030403020204" pitchFamily="34" charset="0"/>
              </a:rPr>
              <a:t>The Syllabus: Key takeaways</a:t>
            </a:r>
          </a:p>
        </p:txBody>
      </p:sp>
      <p:cxnSp>
        <p:nvCxnSpPr>
          <p:cNvPr id="3" name="Straight Connector 2">
            <a:extLst>
              <a:ext uri="{FF2B5EF4-FFF2-40B4-BE49-F238E27FC236}">
                <a16:creationId xmlns:a16="http://schemas.microsoft.com/office/drawing/2014/main" id="{DC336477-BE7E-C516-7E2C-78A0EEBF3382}"/>
              </a:ext>
              <a:ext uri="{C183D7F6-B498-43B3-948B-1728B52AA6E4}">
                <adec:decorative xmlns:adec="http://schemas.microsoft.com/office/drawing/2017/decorative" val="1"/>
              </a:ext>
            </a:extLst>
          </p:cNvPr>
          <p:cNvCxnSpPr>
            <a:cxnSpLocks/>
          </p:cNvCxnSpPr>
          <p:nvPr/>
        </p:nvCxnSpPr>
        <p:spPr>
          <a:xfrm>
            <a:off x="402044" y="1043905"/>
            <a:ext cx="11290251" cy="0"/>
          </a:xfrm>
          <a:prstGeom prst="line">
            <a:avLst/>
          </a:prstGeom>
          <a:ln w="34925">
            <a:solidFill>
              <a:schemeClr val="accent2"/>
            </a:solidFill>
          </a:ln>
        </p:spPr>
        <p:style>
          <a:lnRef idx="2">
            <a:schemeClr val="accent6"/>
          </a:lnRef>
          <a:fillRef idx="0">
            <a:schemeClr val="accent6"/>
          </a:fillRef>
          <a:effectRef idx="1">
            <a:schemeClr val="accent6"/>
          </a:effectRef>
          <a:fontRef idx="minor">
            <a:schemeClr val="tx1"/>
          </a:fontRef>
        </p:style>
      </p:cxnSp>
      <p:sp>
        <p:nvSpPr>
          <p:cNvPr id="26" name="Rectangle 25">
            <a:extLst>
              <a:ext uri="{FF2B5EF4-FFF2-40B4-BE49-F238E27FC236}">
                <a16:creationId xmlns:a16="http://schemas.microsoft.com/office/drawing/2014/main" id="{1D7AFA60-7590-46E3-8CB8-3A761451B031}"/>
              </a:ext>
            </a:extLst>
          </p:cNvPr>
          <p:cNvSpPr/>
          <p:nvPr/>
        </p:nvSpPr>
        <p:spPr>
          <a:xfrm>
            <a:off x="704073" y="1454833"/>
            <a:ext cx="5757687" cy="435926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solidFill>
                  <a:schemeClr val="tx1"/>
                </a:solidFill>
                <a:latin typeface="Source Sans Pro" panose="020B0503030403020204" pitchFamily="34" charset="0"/>
                <a:ea typeface="Source Sans Pro" panose="020B0503030403020204" pitchFamily="34" charset="0"/>
              </a:rPr>
              <a:t>Tone:</a:t>
            </a:r>
          </a:p>
          <a:p>
            <a:pPr marL="342900"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Positive, friendly language</a:t>
            </a:r>
          </a:p>
          <a:p>
            <a:pPr marL="800100" lvl="1"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“I welcome…”</a:t>
            </a:r>
          </a:p>
          <a:p>
            <a:pPr marL="800100" lvl="1"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“Please feel free to…”</a:t>
            </a:r>
          </a:p>
          <a:p>
            <a:pPr marL="342900"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Provide rationale</a:t>
            </a:r>
          </a:p>
          <a:p>
            <a:pPr marL="342900"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Share personal experiences</a:t>
            </a:r>
          </a:p>
          <a:p>
            <a:pPr marL="342900"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Use humor</a:t>
            </a:r>
          </a:p>
          <a:p>
            <a:pPr marL="342900"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Convey compassion</a:t>
            </a:r>
          </a:p>
          <a:p>
            <a:pPr marL="800100" lvl="1"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“I understand…”</a:t>
            </a:r>
          </a:p>
          <a:p>
            <a:pPr marL="800100" lvl="1"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“I care…”</a:t>
            </a:r>
          </a:p>
          <a:p>
            <a:pPr marL="342900"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Show enthusiasm for course</a:t>
            </a:r>
          </a:p>
          <a:p>
            <a:pPr marL="800100" lvl="1" indent="-342900">
              <a:buFont typeface="Arial" panose="020B0604020202020204" pitchFamily="34" charset="0"/>
              <a:buChar char="•"/>
            </a:pPr>
            <a:r>
              <a:rPr lang="en-US" sz="2400" dirty="0">
                <a:solidFill>
                  <a:schemeClr val="tx1"/>
                </a:solidFill>
                <a:latin typeface="Source Sans Pro" panose="020B0503030403020204" pitchFamily="34" charset="0"/>
                <a:ea typeface="Source Sans Pro" panose="020B0503030403020204" pitchFamily="34" charset="0"/>
              </a:rPr>
              <a:t>“I’m excited…”</a:t>
            </a:r>
          </a:p>
          <a:p>
            <a:pPr marL="342900" indent="-342900">
              <a:buFont typeface="Arial" panose="020B0604020202020204" pitchFamily="34" charset="0"/>
              <a:buChar char="•"/>
            </a:pPr>
            <a:endParaRPr lang="en-US" sz="2400" dirty="0">
              <a:solidFill>
                <a:schemeClr val="tx1"/>
              </a:solidFill>
              <a:latin typeface="Source Sans Pro" panose="020B0503030403020204" pitchFamily="34" charset="0"/>
              <a:ea typeface="Source Sans Pro" panose="020B0503030403020204" pitchFamily="34" charset="0"/>
            </a:endParaRPr>
          </a:p>
        </p:txBody>
      </p:sp>
      <p:sp>
        <p:nvSpPr>
          <p:cNvPr id="23" name="Rectangle 22">
            <a:extLst>
              <a:ext uri="{FF2B5EF4-FFF2-40B4-BE49-F238E27FC236}">
                <a16:creationId xmlns:a16="http://schemas.microsoft.com/office/drawing/2014/main" id="{91AA1CA9-37F0-4AD4-BD54-4B3610ACB703}"/>
              </a:ext>
              <a:ext uri="{C183D7F6-B498-43B3-948B-1728B52AA6E4}">
                <adec:decorative xmlns:adec="http://schemas.microsoft.com/office/drawing/2017/decorative" val="0"/>
              </a:ext>
            </a:extLst>
          </p:cNvPr>
          <p:cNvSpPr/>
          <p:nvPr/>
        </p:nvSpPr>
        <p:spPr>
          <a:xfrm>
            <a:off x="6136737" y="1454834"/>
            <a:ext cx="5232304" cy="861134"/>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latin typeface="Source Sans Pro" panose="020B0503030403020204" pitchFamily="34" charset="0"/>
                <a:ea typeface="Source Sans Pro" panose="020B0503030403020204" pitchFamily="34" charset="0"/>
              </a:rPr>
              <a:t>Resource: </a:t>
            </a:r>
            <a:r>
              <a:rPr lang="en-US" sz="2400" dirty="0">
                <a:solidFill>
                  <a:schemeClr val="tx1"/>
                </a:solidFill>
                <a:latin typeface="Source Sans Pro" panose="020B0503030403020204" pitchFamily="34" charset="0"/>
                <a:ea typeface="Source Sans Pro" panose="020B0503030403020204" pitchFamily="34" charset="0"/>
                <a:hlinkClick r:id="rId2"/>
              </a:rPr>
              <a:t>TEP’s Accessible Syllabus Template</a:t>
            </a:r>
            <a:endParaRPr lang="en-US" sz="2400" dirty="0">
              <a:solidFill>
                <a:schemeClr val="tx1"/>
              </a:solidFill>
              <a:latin typeface="Source Sans Pro" panose="020B0503030403020204" pitchFamily="34" charset="0"/>
              <a:ea typeface="Source Sans Pro" panose="020B0503030403020204" pitchFamily="34" charset="0"/>
            </a:endParaRPr>
          </a:p>
        </p:txBody>
      </p:sp>
      <p:grpSp>
        <p:nvGrpSpPr>
          <p:cNvPr id="24" name="Group 23" descr="link to teaching.uoregon.edu/starter-syllabus">
            <a:extLst>
              <a:ext uri="{FF2B5EF4-FFF2-40B4-BE49-F238E27FC236}">
                <a16:creationId xmlns:a16="http://schemas.microsoft.com/office/drawing/2014/main" id="{A95C9487-94BE-491E-B577-6DFE4F9776DA}"/>
              </a:ext>
            </a:extLst>
          </p:cNvPr>
          <p:cNvGrpSpPr/>
          <p:nvPr/>
        </p:nvGrpSpPr>
        <p:grpSpPr>
          <a:xfrm>
            <a:off x="6136737" y="2303480"/>
            <a:ext cx="5232306" cy="604076"/>
            <a:chOff x="742949" y="3905416"/>
            <a:chExt cx="3093126" cy="604076"/>
          </a:xfrm>
        </p:grpSpPr>
        <p:sp>
          <p:nvSpPr>
            <p:cNvPr id="28" name="Rectangle 27">
              <a:extLst>
                <a:ext uri="{FF2B5EF4-FFF2-40B4-BE49-F238E27FC236}">
                  <a16:creationId xmlns:a16="http://schemas.microsoft.com/office/drawing/2014/main" id="{E1BDC4A6-B4CE-4A04-B197-D0BC9BD5D10A}"/>
                </a:ext>
                <a:ext uri="{C183D7F6-B498-43B3-948B-1728B52AA6E4}">
                  <adec:decorative xmlns:adec="http://schemas.microsoft.com/office/drawing/2017/decorative" val="1"/>
                </a:ext>
              </a:extLst>
            </p:cNvPr>
            <p:cNvSpPr/>
            <p:nvPr/>
          </p:nvSpPr>
          <p:spPr>
            <a:xfrm>
              <a:off x="742950" y="3905416"/>
              <a:ext cx="3093125" cy="604076"/>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9" name="Picture 28" descr="URL arrow in UO Yellow">
              <a:extLst>
                <a:ext uri="{FF2B5EF4-FFF2-40B4-BE49-F238E27FC236}">
                  <a16:creationId xmlns:a16="http://schemas.microsoft.com/office/drawing/2014/main" id="{200CB188-7C97-4C0E-BA22-582CD23A876B}"/>
                </a:ext>
              </a:extLst>
            </p:cNvPr>
            <p:cNvPicPr>
              <a:picLocks noChangeAspect="1"/>
            </p:cNvPicPr>
            <p:nvPr/>
          </p:nvPicPr>
          <p:blipFill rotWithShape="1">
            <a:blip r:embed="rId3">
              <a:extLst>
                <a:ext uri="{28A0092B-C50C-407E-A947-70E740481C1C}">
                  <a14:useLocalDpi xmlns:a14="http://schemas.microsoft.com/office/drawing/2010/main"/>
                </a:ext>
              </a:extLst>
            </a:blip>
            <a:srcRect l="45074" t="-9692" r="50000" b="-9247"/>
            <a:stretch/>
          </p:blipFill>
          <p:spPr>
            <a:xfrm>
              <a:off x="742949" y="3988519"/>
              <a:ext cx="333725" cy="436191"/>
            </a:xfrm>
            <a:prstGeom prst="rect">
              <a:avLst/>
            </a:prstGeom>
          </p:spPr>
        </p:pic>
        <p:sp>
          <p:nvSpPr>
            <p:cNvPr id="32" name="TextBox 31">
              <a:extLst>
                <a:ext uri="{FF2B5EF4-FFF2-40B4-BE49-F238E27FC236}">
                  <a16:creationId xmlns:a16="http://schemas.microsoft.com/office/drawing/2014/main" id="{6A38EC80-6727-4CC8-A291-5B6DA00C32F9}"/>
                </a:ext>
              </a:extLst>
            </p:cNvPr>
            <p:cNvSpPr txBox="1"/>
            <p:nvPr/>
          </p:nvSpPr>
          <p:spPr>
            <a:xfrm>
              <a:off x="1039766" y="3973456"/>
              <a:ext cx="274414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2"/>
                  </a:solidFill>
                  <a:hlinkClick r:id="rId2">
                    <a:extLst>
                      <a:ext uri="{A12FA001-AC4F-418D-AE19-62706E023703}">
                        <ahyp:hlinkClr xmlns:ahyp="http://schemas.microsoft.com/office/drawing/2018/hyperlinkcolor" val="tx"/>
                      </a:ext>
                    </a:extLst>
                  </a:hlinkClick>
                </a:rPr>
                <a:t>teaching.uoregon.edu/syllabus</a:t>
              </a:r>
              <a:endParaRPr lang="en-US" sz="2400" b="1" i="0" kern="1200" dirty="0">
                <a:solidFill>
                  <a:schemeClr val="bg2"/>
                </a:solidFill>
                <a:effectLst/>
                <a:latin typeface="Source Sans Pro" panose="020B0503030403020204" pitchFamily="34" charset="0"/>
                <a:ea typeface="+mn-ea"/>
                <a:cs typeface="+mn-cs"/>
              </a:endParaRPr>
            </a:p>
          </p:txBody>
        </p:sp>
      </p:grpSp>
      <p:sp>
        <p:nvSpPr>
          <p:cNvPr id="30" name="Rectangle 29">
            <a:extLst>
              <a:ext uri="{FF2B5EF4-FFF2-40B4-BE49-F238E27FC236}">
                <a16:creationId xmlns:a16="http://schemas.microsoft.com/office/drawing/2014/main" id="{6D6AF652-0E84-4C69-9855-444640AA119B}"/>
              </a:ext>
            </a:extLst>
          </p:cNvPr>
          <p:cNvSpPr/>
          <p:nvPr/>
        </p:nvSpPr>
        <p:spPr>
          <a:xfrm>
            <a:off x="6136737" y="3427855"/>
            <a:ext cx="5232304" cy="1214744"/>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latin typeface="Source Sans Pro" panose="020B0503030403020204" pitchFamily="34" charset="0"/>
                <a:ea typeface="Source Sans Pro" panose="020B0503030403020204" pitchFamily="34" charset="0"/>
              </a:rPr>
              <a:t>Make document digitally accessible</a:t>
            </a:r>
          </a:p>
        </p:txBody>
      </p:sp>
      <p:grpSp>
        <p:nvGrpSpPr>
          <p:cNvPr id="35" name="Group 34" descr="link to digitalaccessibility.uoregon.edu/training/web">
            <a:extLst>
              <a:ext uri="{FF2B5EF4-FFF2-40B4-BE49-F238E27FC236}">
                <a16:creationId xmlns:a16="http://schemas.microsoft.com/office/drawing/2014/main" id="{580A9966-D146-4901-83D3-A18078748119}"/>
              </a:ext>
            </a:extLst>
          </p:cNvPr>
          <p:cNvGrpSpPr/>
          <p:nvPr/>
        </p:nvGrpSpPr>
        <p:grpSpPr>
          <a:xfrm>
            <a:off x="6136738" y="4643609"/>
            <a:ext cx="5325130" cy="1086634"/>
            <a:chOff x="742950" y="3905416"/>
            <a:chExt cx="3050931" cy="604076"/>
          </a:xfrm>
        </p:grpSpPr>
        <p:sp>
          <p:nvSpPr>
            <p:cNvPr id="36" name="Rectangle 35">
              <a:extLst>
                <a:ext uri="{FF2B5EF4-FFF2-40B4-BE49-F238E27FC236}">
                  <a16:creationId xmlns:a16="http://schemas.microsoft.com/office/drawing/2014/main" id="{2F4A3DA4-C075-49F2-B051-E95B2D06A45D}"/>
                </a:ext>
                <a:ext uri="{C183D7F6-B498-43B3-948B-1728B52AA6E4}">
                  <adec:decorative xmlns:adec="http://schemas.microsoft.com/office/drawing/2017/decorative" val="1"/>
                </a:ext>
              </a:extLst>
            </p:cNvPr>
            <p:cNvSpPr/>
            <p:nvPr/>
          </p:nvSpPr>
          <p:spPr>
            <a:xfrm>
              <a:off x="742950" y="3905416"/>
              <a:ext cx="2999232" cy="604076"/>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37" name="Picture 36" descr="URL arrow in UO Yellow">
              <a:extLst>
                <a:ext uri="{FF2B5EF4-FFF2-40B4-BE49-F238E27FC236}">
                  <a16:creationId xmlns:a16="http://schemas.microsoft.com/office/drawing/2014/main" id="{4F798B2C-C40E-4132-B80F-096339A030B5}"/>
                </a:ext>
              </a:extLst>
            </p:cNvPr>
            <p:cNvPicPr>
              <a:picLocks noChangeAspect="1"/>
            </p:cNvPicPr>
            <p:nvPr/>
          </p:nvPicPr>
          <p:blipFill rotWithShape="1">
            <a:blip r:embed="rId3">
              <a:extLst>
                <a:ext uri="{28A0092B-C50C-407E-A947-70E740481C1C}">
                  <a14:useLocalDpi xmlns:a14="http://schemas.microsoft.com/office/drawing/2010/main"/>
                </a:ext>
              </a:extLst>
            </a:blip>
            <a:srcRect l="45074" t="-9692" r="50000" b="-9247"/>
            <a:stretch/>
          </p:blipFill>
          <p:spPr>
            <a:xfrm>
              <a:off x="744640" y="4080236"/>
              <a:ext cx="334661" cy="250102"/>
            </a:xfrm>
            <a:prstGeom prst="rect">
              <a:avLst/>
            </a:prstGeom>
          </p:spPr>
        </p:pic>
        <p:sp>
          <p:nvSpPr>
            <p:cNvPr id="38" name="TextBox 37">
              <a:extLst>
                <a:ext uri="{FF2B5EF4-FFF2-40B4-BE49-F238E27FC236}">
                  <a16:creationId xmlns:a16="http://schemas.microsoft.com/office/drawing/2014/main" id="{53CE689B-1D68-4CA8-BD2E-2DCA3FFB9D6C}"/>
                </a:ext>
              </a:extLst>
            </p:cNvPr>
            <p:cNvSpPr txBox="1"/>
            <p:nvPr/>
          </p:nvSpPr>
          <p:spPr>
            <a:xfrm>
              <a:off x="1020391" y="3961334"/>
              <a:ext cx="2773490" cy="461964"/>
            </a:xfrm>
            <a:prstGeom prst="rect">
              <a:avLst/>
            </a:prstGeom>
            <a:noFill/>
          </p:spPr>
          <p:txBody>
            <a:bodyPr wrap="square" rtlCol="0">
              <a:spAutoFit/>
            </a:bodyPr>
            <a:lstStyle/>
            <a:p>
              <a:pPr lvl="0">
                <a:defRPr/>
              </a:pPr>
              <a:r>
                <a:rPr lang="en-US" sz="2400" u="sng" dirty="0">
                  <a:solidFill>
                    <a:schemeClr val="bg2"/>
                  </a:solidFill>
                  <a:latin typeface="Source Sans Pro" panose="020B0503030403020204" pitchFamily="34" charset="0"/>
                  <a:ea typeface="Source Sans Pro" panose="020B0503030403020204" pitchFamily="34" charset="0"/>
                </a:rPr>
                <a:t>teaching.uoregon.edu/guidance-making-your-syllabus-accessible</a:t>
              </a:r>
              <a:endParaRPr lang="en-US" sz="2400" b="1" i="0" kern="1200" dirty="0">
                <a:solidFill>
                  <a:schemeClr val="bg2"/>
                </a:solidFill>
                <a:effectLst/>
                <a:latin typeface="Source Sans Pro" panose="020B0503030403020204" pitchFamily="34" charset="0"/>
                <a:ea typeface="Source Sans Pro" panose="020B0503030403020204" pitchFamily="34" charset="0"/>
              </a:endParaRPr>
            </a:p>
          </p:txBody>
        </p:sp>
      </p:grpSp>
    </p:spTree>
    <p:extLst>
      <p:ext uri="{BB962C8B-B14F-4D97-AF65-F5344CB8AC3E}">
        <p14:creationId xmlns:p14="http://schemas.microsoft.com/office/powerpoint/2010/main" val="210531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3" grpId="0" animBg="1"/>
      <p:bldP spid="3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E78C5-050D-4416-B8EC-6B242ACF48AD}"/>
              </a:ext>
            </a:extLst>
          </p:cNvPr>
          <p:cNvSpPr>
            <a:spLocks noGrp="1"/>
          </p:cNvSpPr>
          <p:nvPr>
            <p:ph type="title"/>
          </p:nvPr>
        </p:nvSpPr>
        <p:spPr>
          <a:xfrm>
            <a:off x="-51880" y="402809"/>
            <a:ext cx="6147880" cy="830998"/>
          </a:xfrm>
        </p:spPr>
        <p:txBody>
          <a:bodyPr anchor="ctr">
            <a:normAutofit/>
          </a:bodyPr>
          <a:lstStyle/>
          <a:p>
            <a:pPr algn="ctr"/>
            <a:r>
              <a:rPr lang="en-US" sz="4800" b="1">
                <a:solidFill>
                  <a:schemeClr val="bg2"/>
                </a:solidFill>
                <a:latin typeface="Source Sans Pro" panose="020B0503030403020204" pitchFamily="34" charset="0"/>
                <a:ea typeface="Source Sans Pro" panose="020B0503030403020204" pitchFamily="34" charset="0"/>
              </a:rPr>
              <a:t>The Canvas Site</a:t>
            </a:r>
          </a:p>
        </p:txBody>
      </p:sp>
      <p:cxnSp>
        <p:nvCxnSpPr>
          <p:cNvPr id="9" name="Straight Connector 8">
            <a:extLst>
              <a:ext uri="{FF2B5EF4-FFF2-40B4-BE49-F238E27FC236}">
                <a16:creationId xmlns:a16="http://schemas.microsoft.com/office/drawing/2014/main" id="{FADD52AD-6488-4FAD-90AA-24D8551594B7}"/>
              </a:ext>
              <a:ext uri="{C183D7F6-B498-43B3-948B-1728B52AA6E4}">
                <adec:decorative xmlns:adec="http://schemas.microsoft.com/office/drawing/2017/decorative" val="1"/>
              </a:ext>
            </a:extLst>
          </p:cNvPr>
          <p:cNvCxnSpPr>
            <a:cxnSpLocks/>
          </p:cNvCxnSpPr>
          <p:nvPr/>
        </p:nvCxnSpPr>
        <p:spPr>
          <a:xfrm>
            <a:off x="450874" y="1164369"/>
            <a:ext cx="9911113" cy="0"/>
          </a:xfrm>
          <a:prstGeom prst="line">
            <a:avLst/>
          </a:prstGeom>
          <a:ln w="28575">
            <a:solidFill>
              <a:schemeClr val="bg2"/>
            </a:solidFill>
          </a:ln>
        </p:spPr>
        <p:style>
          <a:lnRef idx="2">
            <a:schemeClr val="accent6"/>
          </a:lnRef>
          <a:fillRef idx="0">
            <a:schemeClr val="accent6"/>
          </a:fillRef>
          <a:effectRef idx="1">
            <a:schemeClr val="accent6"/>
          </a:effectRef>
          <a:fontRef idx="minor">
            <a:schemeClr val="tx1"/>
          </a:fontRef>
        </p:style>
      </p:cxnSp>
      <p:sp>
        <p:nvSpPr>
          <p:cNvPr id="13" name="Rectangle: Rounded Corners 12">
            <a:extLst>
              <a:ext uri="{FF2B5EF4-FFF2-40B4-BE49-F238E27FC236}">
                <a16:creationId xmlns:a16="http://schemas.microsoft.com/office/drawing/2014/main" id="{F1B169DA-491E-4B4A-80B5-4430B70F7809}"/>
              </a:ext>
              <a:ext uri="{C183D7F6-B498-43B3-948B-1728B52AA6E4}">
                <adec:decorative xmlns:adec="http://schemas.microsoft.com/office/drawing/2017/decorative" val="0"/>
              </a:ext>
            </a:extLst>
          </p:cNvPr>
          <p:cNvSpPr/>
          <p:nvPr/>
        </p:nvSpPr>
        <p:spPr>
          <a:xfrm>
            <a:off x="2900637" y="2011560"/>
            <a:ext cx="6390725" cy="1928136"/>
          </a:xfrm>
          <a:prstGeom prst="round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a:solidFill>
                  <a:schemeClr val="tx1"/>
                </a:solidFill>
                <a:latin typeface="Source Sans Pro" panose="020B0503030403020204" pitchFamily="34" charset="0"/>
                <a:ea typeface="Source Sans Pro" panose="020B0503030403020204" pitchFamily="34" charset="0"/>
              </a:rPr>
              <a:t>Design so students spend their energy on learning content, not figuring out what to do, how to find materials.</a:t>
            </a:r>
          </a:p>
        </p:txBody>
      </p:sp>
      <p:sp>
        <p:nvSpPr>
          <p:cNvPr id="16" name="TextBox 15">
            <a:extLst>
              <a:ext uri="{FF2B5EF4-FFF2-40B4-BE49-F238E27FC236}">
                <a16:creationId xmlns:a16="http://schemas.microsoft.com/office/drawing/2014/main" id="{E1DC083E-04FB-B3BC-E461-4F8618D88B3C}"/>
              </a:ext>
            </a:extLst>
          </p:cNvPr>
          <p:cNvSpPr txBox="1"/>
          <p:nvPr/>
        </p:nvSpPr>
        <p:spPr>
          <a:xfrm>
            <a:off x="1193688" y="4559322"/>
            <a:ext cx="4238661" cy="523220"/>
          </a:xfrm>
          <a:prstGeom prst="rect">
            <a:avLst/>
          </a:prstGeom>
          <a:noFill/>
        </p:spPr>
        <p:txBody>
          <a:bodyPr wrap="none" rtlCol="0">
            <a:spAutoFit/>
          </a:bodyPr>
          <a:lstStyle/>
          <a:p>
            <a:r>
              <a:rPr lang="en-US" sz="2800" b="1" dirty="0">
                <a:solidFill>
                  <a:schemeClr val="bg2"/>
                </a:solidFill>
                <a:latin typeface="Source Sans Pro" panose="020B0503030403020204" pitchFamily="34" charset="0"/>
                <a:ea typeface="Source Sans Pro" panose="020B0503030403020204" pitchFamily="34" charset="0"/>
              </a:rPr>
              <a:t>Canvas Course Templates</a:t>
            </a:r>
          </a:p>
        </p:txBody>
      </p:sp>
      <p:sp>
        <p:nvSpPr>
          <p:cNvPr id="14" name="Rectangle 13">
            <a:extLst>
              <a:ext uri="{FF2B5EF4-FFF2-40B4-BE49-F238E27FC236}">
                <a16:creationId xmlns:a16="http://schemas.microsoft.com/office/drawing/2014/main" id="{8E849C3F-3684-6E73-DF11-EEEC5D81A0BC}"/>
              </a:ext>
              <a:ext uri="{C183D7F6-B498-43B3-948B-1728B52AA6E4}">
                <adec:decorative xmlns:adec="http://schemas.microsoft.com/office/drawing/2017/decorative" val="1"/>
              </a:ext>
            </a:extLst>
          </p:cNvPr>
          <p:cNvSpPr/>
          <p:nvPr/>
        </p:nvSpPr>
        <p:spPr>
          <a:xfrm>
            <a:off x="754890" y="5151979"/>
            <a:ext cx="4928707" cy="1064141"/>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D46F134-B385-FE38-C787-7104349EA41E}"/>
              </a:ext>
            </a:extLst>
          </p:cNvPr>
          <p:cNvSpPr txBox="1"/>
          <p:nvPr/>
        </p:nvSpPr>
        <p:spPr>
          <a:xfrm>
            <a:off x="1227848" y="5220020"/>
            <a:ext cx="437263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2"/>
                </a:solidFill>
              </a:rPr>
              <a:t>https://teaching.uoregon.edu/uo-canvas-course-templates</a:t>
            </a:r>
            <a:endParaRPr lang="en-US" sz="2400" b="1" i="0" kern="1200" dirty="0">
              <a:solidFill>
                <a:schemeClr val="bg2"/>
              </a:solidFill>
              <a:effectLst/>
              <a:latin typeface="Source Sans Pro" panose="020B0503030403020204" pitchFamily="34" charset="0"/>
              <a:ea typeface="+mn-ea"/>
              <a:cs typeface="+mn-cs"/>
            </a:endParaRPr>
          </a:p>
        </p:txBody>
      </p:sp>
      <p:sp>
        <p:nvSpPr>
          <p:cNvPr id="17" name="TextBox 16">
            <a:extLst>
              <a:ext uri="{FF2B5EF4-FFF2-40B4-BE49-F238E27FC236}">
                <a16:creationId xmlns:a16="http://schemas.microsoft.com/office/drawing/2014/main" id="{9CF72320-A681-5D42-D113-5CDF4E80F14D}"/>
              </a:ext>
            </a:extLst>
          </p:cNvPr>
          <p:cNvSpPr txBox="1"/>
          <p:nvPr/>
        </p:nvSpPr>
        <p:spPr>
          <a:xfrm>
            <a:off x="7745211" y="4559322"/>
            <a:ext cx="2576346" cy="523220"/>
          </a:xfrm>
          <a:prstGeom prst="rect">
            <a:avLst/>
          </a:prstGeom>
          <a:noFill/>
        </p:spPr>
        <p:txBody>
          <a:bodyPr wrap="none" rtlCol="0">
            <a:spAutoFit/>
          </a:bodyPr>
          <a:lstStyle/>
          <a:p>
            <a:r>
              <a:rPr lang="en-US" sz="2800" b="1" dirty="0">
                <a:solidFill>
                  <a:schemeClr val="bg2"/>
                </a:solidFill>
                <a:latin typeface="Source Sans Pro" panose="020B0503030403020204" pitchFamily="34" charset="0"/>
                <a:ea typeface="Source Sans Pro" panose="020B0503030403020204" pitchFamily="34" charset="0"/>
              </a:rPr>
              <a:t>How-To Guides</a:t>
            </a:r>
          </a:p>
        </p:txBody>
      </p:sp>
      <p:grpSp>
        <p:nvGrpSpPr>
          <p:cNvPr id="4" name="Group 3" descr="link to How-to guides about using Canvas.">
            <a:extLst>
              <a:ext uri="{FF2B5EF4-FFF2-40B4-BE49-F238E27FC236}">
                <a16:creationId xmlns:a16="http://schemas.microsoft.com/office/drawing/2014/main" id="{7472FA4F-7F39-46A3-917D-6661C0869B72}"/>
              </a:ext>
            </a:extLst>
          </p:cNvPr>
          <p:cNvGrpSpPr/>
          <p:nvPr/>
        </p:nvGrpSpPr>
        <p:grpSpPr>
          <a:xfrm>
            <a:off x="6526211" y="5163924"/>
            <a:ext cx="4928707" cy="1064141"/>
            <a:chOff x="742950" y="3905415"/>
            <a:chExt cx="3093125" cy="1064141"/>
          </a:xfrm>
        </p:grpSpPr>
        <p:sp>
          <p:nvSpPr>
            <p:cNvPr id="5" name="Rectangle 4">
              <a:extLst>
                <a:ext uri="{FF2B5EF4-FFF2-40B4-BE49-F238E27FC236}">
                  <a16:creationId xmlns:a16="http://schemas.microsoft.com/office/drawing/2014/main" id="{1150FA54-E371-4611-90E4-EE3BB371BA09}"/>
                </a:ext>
                <a:ext uri="{C183D7F6-B498-43B3-948B-1728B52AA6E4}">
                  <adec:decorative xmlns:adec="http://schemas.microsoft.com/office/drawing/2017/decorative" val="1"/>
                </a:ext>
              </a:extLst>
            </p:cNvPr>
            <p:cNvSpPr/>
            <p:nvPr/>
          </p:nvSpPr>
          <p:spPr>
            <a:xfrm>
              <a:off x="742950" y="3905415"/>
              <a:ext cx="3093125" cy="1064141"/>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6" name="Picture 5" descr="URL arrow in UO Yellow">
              <a:extLst>
                <a:ext uri="{FF2B5EF4-FFF2-40B4-BE49-F238E27FC236}">
                  <a16:creationId xmlns:a16="http://schemas.microsoft.com/office/drawing/2014/main" id="{52130E9D-6068-446B-A64B-1A103D493054}"/>
                </a:ext>
              </a:extLst>
            </p:cNvPr>
            <p:cNvPicPr>
              <a:picLocks noChangeAspect="1"/>
            </p:cNvPicPr>
            <p:nvPr/>
          </p:nvPicPr>
          <p:blipFill rotWithShape="1">
            <a:blip r:embed="rId2">
              <a:extLst>
                <a:ext uri="{28A0092B-C50C-407E-A947-70E740481C1C}">
                  <a14:useLocalDpi xmlns:a14="http://schemas.microsoft.com/office/drawing/2010/main"/>
                </a:ext>
              </a:extLst>
            </a:blip>
            <a:srcRect l="45074" t="-9692" r="50000" b="-9247"/>
            <a:stretch/>
          </p:blipFill>
          <p:spPr>
            <a:xfrm>
              <a:off x="742950" y="4170858"/>
              <a:ext cx="333725" cy="436191"/>
            </a:xfrm>
            <a:prstGeom prst="rect">
              <a:avLst/>
            </a:prstGeom>
          </p:spPr>
        </p:pic>
        <p:sp>
          <p:nvSpPr>
            <p:cNvPr id="7" name="TextBox 6">
              <a:extLst>
                <a:ext uri="{FF2B5EF4-FFF2-40B4-BE49-F238E27FC236}">
                  <a16:creationId xmlns:a16="http://schemas.microsoft.com/office/drawing/2014/main" id="{11000808-8226-4F37-9E1A-AC58BE4B1E77}"/>
                </a:ext>
              </a:extLst>
            </p:cNvPr>
            <p:cNvSpPr txBox="1"/>
            <p:nvPr/>
          </p:nvSpPr>
          <p:spPr>
            <a:xfrm>
              <a:off x="1039766" y="3973456"/>
              <a:ext cx="27441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2"/>
                  </a:solidFill>
                </a:rPr>
                <a:t>teaching.uoregon.edu/</a:t>
              </a:r>
              <a:r>
                <a:rPr lang="en-US" sz="2400" dirty="0" err="1">
                  <a:solidFill>
                    <a:schemeClr val="bg2"/>
                  </a:solidFill>
                </a:rPr>
                <a:t>browse-resources#how-to</a:t>
              </a:r>
              <a:endParaRPr lang="en-US" sz="2400" b="1" i="0" kern="1200" dirty="0">
                <a:solidFill>
                  <a:schemeClr val="bg2"/>
                </a:solidFill>
                <a:effectLst/>
                <a:latin typeface="Source Sans Pro" panose="020B0503030403020204" pitchFamily="34" charset="0"/>
                <a:ea typeface="+mn-ea"/>
                <a:cs typeface="+mn-cs"/>
              </a:endParaRPr>
            </a:p>
          </p:txBody>
        </p:sp>
      </p:grpSp>
      <p:pic>
        <p:nvPicPr>
          <p:cNvPr id="3" name="Picture 2">
            <a:extLst>
              <a:ext uri="{FF2B5EF4-FFF2-40B4-BE49-F238E27FC236}">
                <a16:creationId xmlns:a16="http://schemas.microsoft.com/office/drawing/2014/main" id="{6E030CA4-D386-3EF9-D070-5BF77CDA8DBC}"/>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a:ext>
            </a:extLst>
          </a:blip>
          <a:srcRect l="45074" t="-9692" r="50000" b="-9247"/>
          <a:stretch/>
        </p:blipFill>
        <p:spPr>
          <a:xfrm>
            <a:off x="737082" y="5417422"/>
            <a:ext cx="531771" cy="436191"/>
          </a:xfrm>
          <a:prstGeom prst="rect">
            <a:avLst/>
          </a:prstGeom>
        </p:spPr>
      </p:pic>
    </p:spTree>
    <p:extLst>
      <p:ext uri="{BB962C8B-B14F-4D97-AF65-F5344CB8AC3E}">
        <p14:creationId xmlns:p14="http://schemas.microsoft.com/office/powerpoint/2010/main" val="316088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animBg="1"/>
      <p:bldP spid="15"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9393-A27E-4E79-B91C-00589BF27322}"/>
              </a:ext>
            </a:extLst>
          </p:cNvPr>
          <p:cNvSpPr>
            <a:spLocks noGrp="1"/>
          </p:cNvSpPr>
          <p:nvPr>
            <p:ph type="title"/>
          </p:nvPr>
        </p:nvSpPr>
        <p:spPr>
          <a:xfrm>
            <a:off x="8173866" y="363113"/>
            <a:ext cx="3822189" cy="1899912"/>
          </a:xfrm>
        </p:spPr>
        <p:txBody>
          <a:bodyPr vert="horz" lIns="91440" tIns="45720" rIns="91440" bIns="45720" rtlCol="0">
            <a:normAutofit/>
          </a:bodyPr>
          <a:lstStyle/>
          <a:p>
            <a:pPr defTabSz="914400">
              <a:lnSpc>
                <a:spcPct val="90000"/>
              </a:lnSpc>
            </a:pPr>
            <a:r>
              <a:rPr lang="en-US" sz="4000" b="1" kern="1200">
                <a:solidFill>
                  <a:schemeClr val="tx2"/>
                </a:solidFill>
                <a:latin typeface="Source Sans Pro" panose="020B0503030403020204" pitchFamily="34" charset="0"/>
                <a:ea typeface="Source Sans Pro" panose="020B0503030403020204" pitchFamily="34" charset="0"/>
              </a:rPr>
              <a:t>Recommended Canvas design: Use modules</a:t>
            </a:r>
          </a:p>
        </p:txBody>
      </p:sp>
      <p:pic>
        <p:nvPicPr>
          <p:cNvPr id="7" name="Content Placeholder 6" descr="A screenshot of a Canvas site organized using modules">
            <a:extLst>
              <a:ext uri="{FF2B5EF4-FFF2-40B4-BE49-F238E27FC236}">
                <a16:creationId xmlns:a16="http://schemas.microsoft.com/office/drawing/2014/main" id="{2AB57A5E-5CE2-4278-9FDB-3460924D423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74172"/>
            <a:ext cx="7977924" cy="6168572"/>
          </a:xfrm>
          <a:prstGeom prst="rect">
            <a:avLst/>
          </a:prstGeom>
          <a:gradFill>
            <a:gsLst>
              <a:gs pos="0">
                <a:schemeClr val="bg1"/>
              </a:gs>
              <a:gs pos="100000">
                <a:schemeClr val="accent1">
                  <a:lumMod val="45000"/>
                  <a:lumOff val="55000"/>
                </a:schemeClr>
              </a:gs>
              <a:gs pos="100000">
                <a:schemeClr val="accent1">
                  <a:lumMod val="45000"/>
                  <a:lumOff val="55000"/>
                </a:schemeClr>
              </a:gs>
              <a:gs pos="69000">
                <a:schemeClr val="accent1">
                  <a:lumMod val="30000"/>
                  <a:lumOff val="70000"/>
                </a:schemeClr>
              </a:gs>
            </a:gsLst>
            <a:lin ang="10800000" scaled="1"/>
          </a:gradFill>
        </p:spPr>
      </p:pic>
      <p:sp>
        <p:nvSpPr>
          <p:cNvPr id="16" name="Content Placeholder 15">
            <a:extLst>
              <a:ext uri="{FF2B5EF4-FFF2-40B4-BE49-F238E27FC236}">
                <a16:creationId xmlns:a16="http://schemas.microsoft.com/office/drawing/2014/main" id="{6FE22C68-A735-E3BA-44E0-654DAB6DDAC3}"/>
              </a:ext>
            </a:extLst>
          </p:cNvPr>
          <p:cNvSpPr>
            <a:spLocks noGrp="1"/>
          </p:cNvSpPr>
          <p:nvPr>
            <p:ph idx="1"/>
          </p:nvPr>
        </p:nvSpPr>
        <p:spPr>
          <a:xfrm>
            <a:off x="8173867" y="2432509"/>
            <a:ext cx="3822189" cy="3742762"/>
          </a:xfrm>
        </p:spPr>
        <p:txBody>
          <a:bodyPr>
            <a:normAutofit/>
          </a:bodyPr>
          <a:lstStyle/>
          <a:p>
            <a:r>
              <a:rPr lang="en-US" sz="2400">
                <a:latin typeface="Source Sans Pro" panose="020B0503030403020204" pitchFamily="34" charset="0"/>
                <a:ea typeface="Source Sans Pro" panose="020B0503030403020204" pitchFamily="34" charset="0"/>
              </a:rPr>
              <a:t>One module per week/unit/chapter</a:t>
            </a:r>
          </a:p>
          <a:p>
            <a:r>
              <a:rPr lang="en-US" sz="2400">
                <a:latin typeface="Source Sans Pro" panose="020B0503030403020204" pitchFamily="34" charset="0"/>
                <a:ea typeface="Source Sans Pro" panose="020B0503030403020204" pitchFamily="34" charset="0"/>
              </a:rPr>
              <a:t>Consistent module structure</a:t>
            </a:r>
          </a:p>
          <a:p>
            <a:r>
              <a:rPr lang="en-US" sz="2400">
                <a:latin typeface="Source Sans Pro" panose="020B0503030403020204" pitchFamily="34" charset="0"/>
                <a:ea typeface="Source Sans Pro" panose="020B0503030403020204" pitchFamily="34" charset="0"/>
              </a:rPr>
              <a:t>Streamline blue course navigation menu</a:t>
            </a:r>
          </a:p>
        </p:txBody>
      </p:sp>
    </p:spTree>
    <p:extLst>
      <p:ext uri="{BB962C8B-B14F-4D97-AF65-F5344CB8AC3E}">
        <p14:creationId xmlns:p14="http://schemas.microsoft.com/office/powerpoint/2010/main" val="518132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72B0-B53F-49F9-BE18-835279B8C375}"/>
              </a:ext>
            </a:extLst>
          </p:cNvPr>
          <p:cNvSpPr>
            <a:spLocks noGrp="1"/>
          </p:cNvSpPr>
          <p:nvPr>
            <p:ph type="title"/>
          </p:nvPr>
        </p:nvSpPr>
        <p:spPr>
          <a:xfrm>
            <a:off x="346953" y="152601"/>
            <a:ext cx="10972800" cy="904638"/>
          </a:xfrm>
        </p:spPr>
        <p:txBody>
          <a:bodyPr>
            <a:normAutofit fontScale="90000"/>
          </a:bodyPr>
          <a:lstStyle/>
          <a:p>
            <a:r>
              <a:rPr lang="en-US" b="1">
                <a:solidFill>
                  <a:schemeClr val="tx2"/>
                </a:solidFill>
                <a:latin typeface="Source Sans Pro" panose="020B0503030403020204" pitchFamily="34" charset="0"/>
                <a:ea typeface="Source Sans Pro" panose="020B0503030403020204" pitchFamily="34" charset="0"/>
              </a:rPr>
              <a:t>Recommended Canvas design: Stable </a:t>
            </a:r>
            <a:r>
              <a:rPr lang="en-US" b="1" err="1">
                <a:solidFill>
                  <a:schemeClr val="tx2"/>
                </a:solidFill>
                <a:latin typeface="Source Sans Pro" panose="020B0503030403020204" pitchFamily="34" charset="0"/>
                <a:ea typeface="Source Sans Pro" panose="020B0503030403020204" pitchFamily="34" charset="0"/>
              </a:rPr>
              <a:t>wayfinder</a:t>
            </a:r>
            <a:endParaRPr lang="en-US" b="1">
              <a:solidFill>
                <a:schemeClr val="tx2"/>
              </a:solidFill>
              <a:latin typeface="Source Sans Pro" panose="020B0503030403020204" pitchFamily="34" charset="0"/>
              <a:ea typeface="Source Sans Pro" panose="020B0503030403020204" pitchFamily="34" charset="0"/>
            </a:endParaRPr>
          </a:p>
        </p:txBody>
      </p:sp>
      <p:cxnSp>
        <p:nvCxnSpPr>
          <p:cNvPr id="7" name="Straight Connector 6">
            <a:extLst>
              <a:ext uri="{FF2B5EF4-FFF2-40B4-BE49-F238E27FC236}">
                <a16:creationId xmlns:a16="http://schemas.microsoft.com/office/drawing/2014/main" id="{2430D396-ED4D-4D78-9124-DB5118705FB1}"/>
              </a:ext>
              <a:ext uri="{C183D7F6-B498-43B3-948B-1728B52AA6E4}">
                <adec:decorative xmlns:adec="http://schemas.microsoft.com/office/drawing/2017/decorative" val="1"/>
              </a:ext>
            </a:extLst>
          </p:cNvPr>
          <p:cNvCxnSpPr>
            <a:cxnSpLocks/>
          </p:cNvCxnSpPr>
          <p:nvPr/>
        </p:nvCxnSpPr>
        <p:spPr>
          <a:xfrm>
            <a:off x="422778" y="840705"/>
            <a:ext cx="11290251" cy="0"/>
          </a:xfrm>
          <a:prstGeom prst="line">
            <a:avLst/>
          </a:prstGeom>
          <a:ln w="34925">
            <a:solidFill>
              <a:schemeClr val="accent2"/>
            </a:solidFill>
          </a:ln>
        </p:spPr>
        <p:style>
          <a:lnRef idx="2">
            <a:schemeClr val="accent6"/>
          </a:lnRef>
          <a:fillRef idx="0">
            <a:schemeClr val="accent6"/>
          </a:fillRef>
          <a:effectRef idx="1">
            <a:schemeClr val="accent6"/>
          </a:effectRef>
          <a:fontRef idx="minor">
            <a:schemeClr val="tx1"/>
          </a:fontRef>
        </p:style>
      </p:cxnSp>
      <p:pic>
        <p:nvPicPr>
          <p:cNvPr id="5" name="Picture 4" descr="A screenshot of a &quot;roadmap&quot; file that appears at the top of a Canvas module">
            <a:extLst>
              <a:ext uri="{FF2B5EF4-FFF2-40B4-BE49-F238E27FC236}">
                <a16:creationId xmlns:a16="http://schemas.microsoft.com/office/drawing/2014/main" id="{66801081-E2E4-4EEA-81A4-B6731F02D7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73714" y="1096962"/>
            <a:ext cx="8302172" cy="5486400"/>
          </a:xfrm>
          <a:prstGeom prst="rect">
            <a:avLst/>
          </a:prstGeom>
          <a:ln w="19050">
            <a:solidFill>
              <a:schemeClr val="tx2"/>
            </a:solidFill>
          </a:ln>
        </p:spPr>
      </p:pic>
      <p:sp>
        <p:nvSpPr>
          <p:cNvPr id="3" name="Content Placeholder 2">
            <a:extLst>
              <a:ext uri="{FF2B5EF4-FFF2-40B4-BE49-F238E27FC236}">
                <a16:creationId xmlns:a16="http://schemas.microsoft.com/office/drawing/2014/main" id="{A40376DD-43BA-4035-89BC-4FC1C82EC09C}"/>
              </a:ext>
            </a:extLst>
          </p:cNvPr>
          <p:cNvSpPr>
            <a:spLocks noGrp="1"/>
          </p:cNvSpPr>
          <p:nvPr>
            <p:ph idx="1"/>
          </p:nvPr>
        </p:nvSpPr>
        <p:spPr>
          <a:xfrm>
            <a:off x="272143" y="1273630"/>
            <a:ext cx="3164114" cy="4525963"/>
          </a:xfrm>
        </p:spPr>
        <p:txBody>
          <a:bodyPr>
            <a:normAutofit/>
          </a:bodyPr>
          <a:lstStyle/>
          <a:p>
            <a:pPr marL="0" indent="0">
              <a:buNone/>
            </a:pPr>
            <a:r>
              <a:rPr lang="en-US" sz="2800"/>
              <a:t>Where students learn “the plan” for the week</a:t>
            </a:r>
          </a:p>
          <a:p>
            <a:r>
              <a:rPr lang="en-US" sz="2800"/>
              <a:t>Overview</a:t>
            </a:r>
          </a:p>
          <a:p>
            <a:r>
              <a:rPr lang="en-US" sz="2800"/>
              <a:t>Learning objectives</a:t>
            </a:r>
          </a:p>
          <a:p>
            <a:r>
              <a:rPr lang="en-US" sz="2800"/>
              <a:t>Tasks</a:t>
            </a:r>
          </a:p>
          <a:p>
            <a:endParaRPr lang="en-US" sz="2800"/>
          </a:p>
        </p:txBody>
      </p:sp>
      <p:grpSp>
        <p:nvGrpSpPr>
          <p:cNvPr id="9" name="Group 8" descr="Link to a page about Providing a Clear Path Through Your Canvas Course.">
            <a:extLst>
              <a:ext uri="{FF2B5EF4-FFF2-40B4-BE49-F238E27FC236}">
                <a16:creationId xmlns:a16="http://schemas.microsoft.com/office/drawing/2014/main" id="{F63657C4-E8E0-40BB-BE41-B5C060A611A3}"/>
              </a:ext>
            </a:extLst>
          </p:cNvPr>
          <p:cNvGrpSpPr/>
          <p:nvPr/>
        </p:nvGrpSpPr>
        <p:grpSpPr>
          <a:xfrm>
            <a:off x="105201" y="4859243"/>
            <a:ext cx="3497998" cy="1637701"/>
            <a:chOff x="742949" y="3905415"/>
            <a:chExt cx="1872302" cy="1637701"/>
          </a:xfrm>
        </p:grpSpPr>
        <p:sp>
          <p:nvSpPr>
            <p:cNvPr id="10" name="Rectangle 9">
              <a:extLst>
                <a:ext uri="{FF2B5EF4-FFF2-40B4-BE49-F238E27FC236}">
                  <a16:creationId xmlns:a16="http://schemas.microsoft.com/office/drawing/2014/main" id="{3B181007-EB8C-4577-B998-6BC962A5A74F}"/>
                </a:ext>
                <a:ext uri="{C183D7F6-B498-43B3-948B-1728B52AA6E4}">
                  <adec:decorative xmlns:adec="http://schemas.microsoft.com/office/drawing/2017/decorative" val="1"/>
                </a:ext>
              </a:extLst>
            </p:cNvPr>
            <p:cNvSpPr/>
            <p:nvPr/>
          </p:nvSpPr>
          <p:spPr>
            <a:xfrm>
              <a:off x="742950" y="3905415"/>
              <a:ext cx="1872301" cy="1619378"/>
            </a:xfrm>
            <a:prstGeom prst="rect">
              <a:avLst/>
            </a:prstGeom>
            <a:solidFill>
              <a:schemeClr val="tx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1" name="Picture 10" descr="URL arrow in UO Yellow">
              <a:extLst>
                <a:ext uri="{FF2B5EF4-FFF2-40B4-BE49-F238E27FC236}">
                  <a16:creationId xmlns:a16="http://schemas.microsoft.com/office/drawing/2014/main" id="{05ED3014-E4EB-4395-B1F9-21FAD496BF8A}"/>
                </a:ext>
              </a:extLst>
            </p:cNvPr>
            <p:cNvPicPr>
              <a:picLocks noChangeAspect="1"/>
            </p:cNvPicPr>
            <p:nvPr/>
          </p:nvPicPr>
          <p:blipFill rotWithShape="1">
            <a:blip r:embed="rId3">
              <a:extLst>
                <a:ext uri="{28A0092B-C50C-407E-A947-70E740481C1C}">
                  <a14:useLocalDpi xmlns:a14="http://schemas.microsoft.com/office/drawing/2010/main"/>
                </a:ext>
              </a:extLst>
            </a:blip>
            <a:srcRect l="45074" t="-9692" r="50000" b="-9247"/>
            <a:stretch/>
          </p:blipFill>
          <p:spPr>
            <a:xfrm>
              <a:off x="742949" y="3988519"/>
              <a:ext cx="333725" cy="436191"/>
            </a:xfrm>
            <a:prstGeom prst="rect">
              <a:avLst/>
            </a:prstGeom>
          </p:spPr>
        </p:pic>
        <p:sp>
          <p:nvSpPr>
            <p:cNvPr id="12" name="TextBox 11">
              <a:extLst>
                <a:ext uri="{FF2B5EF4-FFF2-40B4-BE49-F238E27FC236}">
                  <a16:creationId xmlns:a16="http://schemas.microsoft.com/office/drawing/2014/main" id="{E311A05F-8EFF-406D-92BB-8E6F1E9D348E}"/>
                </a:ext>
              </a:extLst>
            </p:cNvPr>
            <p:cNvSpPr txBox="1"/>
            <p:nvPr/>
          </p:nvSpPr>
          <p:spPr>
            <a:xfrm>
              <a:off x="1039766" y="3973456"/>
              <a:ext cx="157548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chemeClr val="bg2"/>
                  </a:solidFill>
                  <a:hlinkClick r:id="rId4">
                    <a:extLst>
                      <a:ext uri="{A12FA001-AC4F-418D-AE19-62706E023703}">
                        <ahyp:hlinkClr xmlns:ahyp="http://schemas.microsoft.com/office/drawing/2018/hyperlinkcolor" val="tx"/>
                      </a:ext>
                    </a:extLst>
                  </a:hlinkClick>
                </a:rPr>
                <a:t>teaching.uoregon.edu/resources/providing-clear-path-through-your-course</a:t>
              </a:r>
              <a:endParaRPr lang="en-US" sz="2400" b="1" i="0" kern="1200">
                <a:solidFill>
                  <a:schemeClr val="bg2"/>
                </a:solidFill>
                <a:effectLst/>
                <a:latin typeface="Source Sans Pro" panose="020B0503030403020204" pitchFamily="34" charset="0"/>
                <a:ea typeface="+mn-ea"/>
                <a:cs typeface="+mn-cs"/>
              </a:endParaRPr>
            </a:p>
          </p:txBody>
        </p:sp>
      </p:grpSp>
    </p:spTree>
    <p:extLst>
      <p:ext uri="{BB962C8B-B14F-4D97-AF65-F5344CB8AC3E}">
        <p14:creationId xmlns:p14="http://schemas.microsoft.com/office/powerpoint/2010/main" val="2685701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9393-A27E-4E79-B91C-00589BF27322}"/>
              </a:ext>
            </a:extLst>
          </p:cNvPr>
          <p:cNvSpPr>
            <a:spLocks noGrp="1"/>
          </p:cNvSpPr>
          <p:nvPr>
            <p:ph type="title"/>
          </p:nvPr>
        </p:nvSpPr>
        <p:spPr>
          <a:xfrm>
            <a:off x="553407" y="96582"/>
            <a:ext cx="11159622" cy="1143000"/>
          </a:xfrm>
        </p:spPr>
        <p:txBody>
          <a:bodyPr>
            <a:normAutofit/>
          </a:bodyPr>
          <a:lstStyle/>
          <a:p>
            <a:r>
              <a:rPr lang="en-US" sz="3800" b="1">
                <a:solidFill>
                  <a:schemeClr val="tx2"/>
                </a:solidFill>
                <a:latin typeface="Source Sans Pro" panose="020B0503030403020204" pitchFamily="34" charset="0"/>
                <a:ea typeface="Source Sans Pro" panose="020B0503030403020204" pitchFamily="34" charset="0"/>
              </a:rPr>
              <a:t>Recommended Canvas design: “Start here” module</a:t>
            </a:r>
          </a:p>
        </p:txBody>
      </p:sp>
      <p:cxnSp>
        <p:nvCxnSpPr>
          <p:cNvPr id="10" name="Straight Connector 9">
            <a:extLst>
              <a:ext uri="{FF2B5EF4-FFF2-40B4-BE49-F238E27FC236}">
                <a16:creationId xmlns:a16="http://schemas.microsoft.com/office/drawing/2014/main" id="{70FFCD61-187F-4D79-918F-882F214B1ECC}"/>
              </a:ext>
              <a:ext uri="{C183D7F6-B498-43B3-948B-1728B52AA6E4}">
                <adec:decorative xmlns:adec="http://schemas.microsoft.com/office/drawing/2017/decorative" val="1"/>
              </a:ext>
            </a:extLst>
          </p:cNvPr>
          <p:cNvCxnSpPr>
            <a:cxnSpLocks/>
          </p:cNvCxnSpPr>
          <p:nvPr/>
        </p:nvCxnSpPr>
        <p:spPr>
          <a:xfrm>
            <a:off x="422778" y="840705"/>
            <a:ext cx="11290251" cy="0"/>
          </a:xfrm>
          <a:prstGeom prst="line">
            <a:avLst/>
          </a:prstGeom>
          <a:ln w="34925">
            <a:solidFill>
              <a:schemeClr val="accent2"/>
            </a:solidFill>
          </a:ln>
        </p:spPr>
        <p:style>
          <a:lnRef idx="2">
            <a:schemeClr val="accent6"/>
          </a:lnRef>
          <a:fillRef idx="0">
            <a:schemeClr val="accent6"/>
          </a:fillRef>
          <a:effectRef idx="1">
            <a:schemeClr val="accent6"/>
          </a:effectRef>
          <a:fontRef idx="minor">
            <a:schemeClr val="tx1"/>
          </a:fontRef>
        </p:style>
      </p:cxnSp>
      <p:pic>
        <p:nvPicPr>
          <p:cNvPr id="15362" name="Picture 2" descr="A screenshot of a &quot;Start Here&quot; module divided into sections devoted to information about the course, getting to know each other, and what to do if the student has a question.">
            <a:extLst>
              <a:ext uri="{FF2B5EF4-FFF2-40B4-BE49-F238E27FC236}">
                <a16:creationId xmlns:a16="http://schemas.microsoft.com/office/drawing/2014/main" id="{A1985859-D57F-4D30-9C64-7F044D39FCF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22372" y="1228317"/>
            <a:ext cx="7154455" cy="5436948"/>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EAF6F03C-ED48-4F4D-852F-DDADBE50C843}"/>
              </a:ext>
            </a:extLst>
          </p:cNvPr>
          <p:cNvSpPr txBox="1">
            <a:spLocks/>
          </p:cNvSpPr>
          <p:nvPr/>
        </p:nvSpPr>
        <p:spPr>
          <a:xfrm>
            <a:off x="272143" y="1273630"/>
            <a:ext cx="441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a:latin typeface="Source Sans Pro" panose="020B0503030403020204" pitchFamily="34" charset="0"/>
                <a:ea typeface="Source Sans Pro" panose="020B0503030403020204" pitchFamily="34" charset="0"/>
              </a:rPr>
              <a:t>Intro to the course</a:t>
            </a:r>
          </a:p>
          <a:p>
            <a:r>
              <a:rPr lang="en-US" sz="2800">
                <a:latin typeface="Source Sans Pro" panose="020B0503030403020204" pitchFamily="34" charset="0"/>
                <a:ea typeface="Source Sans Pro" panose="020B0503030403020204" pitchFamily="34" charset="0"/>
              </a:rPr>
              <a:t>How to navigate the Canvas site</a:t>
            </a:r>
          </a:p>
          <a:p>
            <a:r>
              <a:rPr lang="en-US" sz="2800">
                <a:latin typeface="Source Sans Pro" panose="020B0503030403020204" pitchFamily="34" charset="0"/>
                <a:ea typeface="Source Sans Pro" panose="020B0503030403020204" pitchFamily="34" charset="0"/>
              </a:rPr>
              <a:t>Start to build community</a:t>
            </a:r>
          </a:p>
          <a:p>
            <a:r>
              <a:rPr lang="en-US" sz="2800">
                <a:latin typeface="Source Sans Pro" panose="020B0503030403020204" pitchFamily="34" charset="0"/>
                <a:ea typeface="Source Sans Pro" panose="020B0503030403020204" pitchFamily="34" charset="0"/>
              </a:rPr>
              <a:t>How (&amp; why) to communicate with you</a:t>
            </a:r>
          </a:p>
        </p:txBody>
      </p:sp>
      <p:sp>
        <p:nvSpPr>
          <p:cNvPr id="9" name="Rectangle: Rounded Corners 8">
            <a:extLst>
              <a:ext uri="{FF2B5EF4-FFF2-40B4-BE49-F238E27FC236}">
                <a16:creationId xmlns:a16="http://schemas.microsoft.com/office/drawing/2014/main" id="{0D5A3877-FDB8-4187-A05C-62467FE03017}"/>
              </a:ext>
            </a:extLst>
          </p:cNvPr>
          <p:cNvSpPr/>
          <p:nvPr/>
        </p:nvSpPr>
        <p:spPr>
          <a:xfrm>
            <a:off x="762000" y="5118805"/>
            <a:ext cx="3439886" cy="931129"/>
          </a:xfrm>
          <a:prstGeom prst="round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Resource: </a:t>
            </a:r>
            <a:r>
              <a:rPr lang="en-US">
                <a:latin typeface="Source Sans Pro" panose="020B0503030403020204" pitchFamily="34" charset="0"/>
                <a:ea typeface="Source Sans Pro" panose="020B0503030403020204" pitchFamily="34" charset="0"/>
                <a:hlinkClick r:id="rId3"/>
              </a:rPr>
              <a:t>Providing a clear path through your course.</a:t>
            </a:r>
            <a:endParaRPr lang="en-US">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657187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506AE-86A7-7ECB-3A18-3DE15B2688FF}"/>
              </a:ext>
            </a:extLst>
          </p:cNvPr>
          <p:cNvSpPr>
            <a:spLocks noGrp="1"/>
          </p:cNvSpPr>
          <p:nvPr>
            <p:ph type="title"/>
          </p:nvPr>
        </p:nvSpPr>
        <p:spPr>
          <a:xfrm>
            <a:off x="723899" y="2038432"/>
            <a:ext cx="8695403" cy="2281187"/>
          </a:xfrm>
          <a:prstGeom prst="rect">
            <a:avLst/>
          </a:prstGeom>
        </p:spPr>
        <p:txBody>
          <a:bodyPr/>
          <a:lstStyle/>
          <a:p>
            <a:r>
              <a:rPr lang="en-US">
                <a:latin typeface="Source Sans Pro Black"/>
                <a:ea typeface="Source Sans Pro Black"/>
              </a:rPr>
              <a:t>Course Policies/Requirements </a:t>
            </a:r>
          </a:p>
        </p:txBody>
      </p:sp>
    </p:spTree>
    <p:extLst>
      <p:ext uri="{BB962C8B-B14F-4D97-AF65-F5344CB8AC3E}">
        <p14:creationId xmlns:p14="http://schemas.microsoft.com/office/powerpoint/2010/main" val="487182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72B0-B53F-49F9-BE18-835279B8C375}"/>
              </a:ext>
            </a:extLst>
          </p:cNvPr>
          <p:cNvSpPr>
            <a:spLocks noGrp="1"/>
          </p:cNvSpPr>
          <p:nvPr>
            <p:ph type="title"/>
          </p:nvPr>
        </p:nvSpPr>
        <p:spPr>
          <a:xfrm>
            <a:off x="609600" y="147952"/>
            <a:ext cx="10972800" cy="1143000"/>
          </a:xfrm>
        </p:spPr>
        <p:txBody>
          <a:bodyPr>
            <a:normAutofit/>
          </a:bodyPr>
          <a:lstStyle/>
          <a:p>
            <a:r>
              <a:rPr lang="en-US" b="1">
                <a:solidFill>
                  <a:schemeClr val="tx2"/>
                </a:solidFill>
                <a:latin typeface="Source Sans Pro" panose="020B0503030403020204" pitchFamily="34" charset="0"/>
                <a:ea typeface="Source Sans Pro" panose="020B0503030403020204" pitchFamily="34" charset="0"/>
              </a:rPr>
              <a:t>Policies/requirements to be aware of</a:t>
            </a:r>
          </a:p>
        </p:txBody>
      </p:sp>
      <p:cxnSp>
        <p:nvCxnSpPr>
          <p:cNvPr id="6" name="Straight Connector 5">
            <a:extLst>
              <a:ext uri="{FF2B5EF4-FFF2-40B4-BE49-F238E27FC236}">
                <a16:creationId xmlns:a16="http://schemas.microsoft.com/office/drawing/2014/main" id="{6E974F33-28AD-4047-9DAD-248B6AD59011}"/>
              </a:ext>
              <a:ext uri="{C183D7F6-B498-43B3-948B-1728B52AA6E4}">
                <adec:decorative xmlns:adec="http://schemas.microsoft.com/office/drawing/2017/decorative" val="1"/>
              </a:ext>
            </a:extLst>
          </p:cNvPr>
          <p:cNvCxnSpPr>
            <a:cxnSpLocks/>
          </p:cNvCxnSpPr>
          <p:nvPr/>
        </p:nvCxnSpPr>
        <p:spPr>
          <a:xfrm>
            <a:off x="450874" y="986620"/>
            <a:ext cx="11290251" cy="0"/>
          </a:xfrm>
          <a:prstGeom prst="line">
            <a:avLst/>
          </a:prstGeom>
          <a:ln w="34925">
            <a:solidFill>
              <a:schemeClr val="accent2"/>
            </a:solidFill>
          </a:ln>
        </p:spPr>
        <p:style>
          <a:lnRef idx="2">
            <a:schemeClr val="accent6"/>
          </a:lnRef>
          <a:fillRef idx="0">
            <a:schemeClr val="accent6"/>
          </a:fillRef>
          <a:effectRef idx="1">
            <a:schemeClr val="accent6"/>
          </a:effectRef>
          <a:fontRef idx="minor">
            <a:schemeClr val="tx1"/>
          </a:fontRef>
        </p:style>
      </p:cxnSp>
      <p:sp>
        <p:nvSpPr>
          <p:cNvPr id="3" name="Content Placeholder 2">
            <a:extLst>
              <a:ext uri="{FF2B5EF4-FFF2-40B4-BE49-F238E27FC236}">
                <a16:creationId xmlns:a16="http://schemas.microsoft.com/office/drawing/2014/main" id="{A40376DD-43BA-4035-89BC-4FC1C82EC09C}"/>
              </a:ext>
            </a:extLst>
          </p:cNvPr>
          <p:cNvSpPr>
            <a:spLocks noGrp="1"/>
          </p:cNvSpPr>
          <p:nvPr>
            <p:ph idx="1"/>
          </p:nvPr>
        </p:nvSpPr>
        <p:spPr>
          <a:xfrm>
            <a:off x="874642" y="1750704"/>
            <a:ext cx="9640957" cy="4525963"/>
          </a:xfrm>
        </p:spPr>
        <p:txBody>
          <a:bodyPr>
            <a:normAutofit/>
          </a:bodyPr>
          <a:lstStyle/>
          <a:p>
            <a:r>
              <a:rPr lang="en-US" sz="2800" dirty="0">
                <a:latin typeface="Source Sans Pro" panose="020B0503030403020204" pitchFamily="34" charset="0"/>
                <a:ea typeface="Source Sans Pro" panose="020B0503030403020204" pitchFamily="34" charset="0"/>
              </a:rPr>
              <a:t>ADA accommodations: </a:t>
            </a:r>
          </a:p>
          <a:p>
            <a:pPr lvl="1"/>
            <a:r>
              <a:rPr lang="en-US" dirty="0">
                <a:latin typeface="Source Sans Pro" panose="020B0503030403020204" pitchFamily="34" charset="0"/>
                <a:ea typeface="Source Sans Pro" panose="020B0503030403020204" pitchFamily="34" charset="0"/>
              </a:rPr>
              <a:t>Letters from AEC. </a:t>
            </a:r>
          </a:p>
          <a:p>
            <a:pPr lvl="1"/>
            <a:r>
              <a:rPr lang="en-US" dirty="0">
                <a:latin typeface="Source Sans Pro" panose="020B0503030403020204" pitchFamily="34" charset="0"/>
                <a:ea typeface="Source Sans Pro" panose="020B0503030403020204" pitchFamily="34" charset="0"/>
              </a:rPr>
              <a:t>Can’t ask about nature of disability. </a:t>
            </a:r>
          </a:p>
          <a:p>
            <a:pPr lvl="1"/>
            <a:r>
              <a:rPr lang="en-US" dirty="0">
                <a:latin typeface="Source Sans Pro" panose="020B0503030403020204" pitchFamily="34" charset="0"/>
                <a:ea typeface="Source Sans Pro" panose="020B0503030403020204" pitchFamily="34" charset="0"/>
              </a:rPr>
              <a:t>Legal requirement. </a:t>
            </a:r>
          </a:p>
          <a:p>
            <a:pPr lvl="1"/>
            <a:r>
              <a:rPr lang="en-US" dirty="0">
                <a:latin typeface="Source Sans Pro" panose="020B0503030403020204" pitchFamily="34" charset="0"/>
                <a:ea typeface="Source Sans Pro" panose="020B0503030403020204" pitchFamily="34" charset="0"/>
              </a:rPr>
              <a:t>Can consult with AEC on how to accommodate.</a:t>
            </a:r>
          </a:p>
          <a:p>
            <a:r>
              <a:rPr lang="en-US" dirty="0">
                <a:latin typeface="Source Sans Pro" panose="020B0503030403020204" pitchFamily="34" charset="0"/>
                <a:ea typeface="Source Sans Pro" panose="020B0503030403020204" pitchFamily="34" charset="0"/>
                <a:hlinkClick r:id="rId2"/>
              </a:rPr>
              <a:t>Course attendance and engagement policy</a:t>
            </a:r>
            <a:r>
              <a:rPr lang="en-US" dirty="0">
                <a:latin typeface="Source Sans Pro" panose="020B0503030403020204" pitchFamily="34" charset="0"/>
                <a:ea typeface="Source Sans Pro" panose="020B0503030403020204" pitchFamily="34" charset="0"/>
              </a:rPr>
              <a:t>: Reason neutral.</a:t>
            </a:r>
          </a:p>
          <a:p>
            <a:r>
              <a:rPr lang="en-US" sz="2800" dirty="0">
                <a:latin typeface="Source Sans Pro" panose="020B0503030403020204" pitchFamily="34" charset="0"/>
                <a:ea typeface="Source Sans Pro" panose="020B0503030403020204" pitchFamily="34" charset="0"/>
              </a:rPr>
              <a:t>Academic misconduct: Refer all suspected cases to </a:t>
            </a:r>
            <a:r>
              <a:rPr lang="en-US" sz="2800" dirty="0">
                <a:latin typeface="Source Sans Pro" panose="020B0503030403020204" pitchFamily="34" charset="0"/>
                <a:ea typeface="Source Sans Pro" panose="020B0503030403020204" pitchFamily="34" charset="0"/>
                <a:hlinkClick r:id="rId3"/>
              </a:rPr>
              <a:t>Office of Student Conduct and Community Standards</a:t>
            </a:r>
            <a:r>
              <a:rPr lang="en-US" dirty="0">
                <a:latin typeface="Source Sans Pro" panose="020B0503030403020204" pitchFamily="34" charset="0"/>
                <a:ea typeface="Source Sans Pro" panose="020B0503030403020204" pitchFamily="34" charset="0"/>
              </a:rPr>
              <a:t>.</a:t>
            </a:r>
            <a:endParaRPr lang="en-US" sz="28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0975309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B75B-FB8C-4600-AA3D-E78BBED6792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TEP’s Course Resources webpage</a:t>
            </a:r>
          </a:p>
        </p:txBody>
      </p:sp>
      <p:pic>
        <p:nvPicPr>
          <p:cNvPr id="5" name="Picture 4" descr="Screenshot of TEP's Fall 2026 Course Resources webpage.">
            <a:extLst>
              <a:ext uri="{FF2B5EF4-FFF2-40B4-BE49-F238E27FC236}">
                <a16:creationId xmlns:a16="http://schemas.microsoft.com/office/drawing/2014/main" id="{3E588FB1-4265-020C-A0B6-D2B667963A07}"/>
              </a:ext>
            </a:extLst>
          </p:cNvPr>
          <p:cNvPicPr>
            <a:picLocks noChangeAspect="1"/>
          </p:cNvPicPr>
          <p:nvPr/>
        </p:nvPicPr>
        <p:blipFill>
          <a:blip r:embed="rId2"/>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3291EC3-653F-E0DA-3373-584FE8C1BDD6}"/>
              </a:ext>
            </a:extLst>
          </p:cNvPr>
          <p:cNvSpPr txBox="1"/>
          <p:nvPr/>
        </p:nvSpPr>
        <p:spPr>
          <a:xfrm>
            <a:off x="6250192" y="0"/>
            <a:ext cx="6330019" cy="492443"/>
          </a:xfrm>
          <a:prstGeom prst="rect">
            <a:avLst/>
          </a:prstGeom>
          <a:solidFill>
            <a:schemeClr val="bg1"/>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hlinkClick r:id="rId3"/>
              </a:rPr>
              <a:t>https://teaching.uoregon.edu/term-resources</a:t>
            </a:r>
            <a:endParaRPr kumimoji="0" lang="en-US" sz="24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p:txBody>
      </p:sp>
    </p:spTree>
    <p:extLst>
      <p:ext uri="{BB962C8B-B14F-4D97-AF65-F5344CB8AC3E}">
        <p14:creationId xmlns:p14="http://schemas.microsoft.com/office/powerpoint/2010/main" val="9926664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4C4AA-378D-17A2-2C80-E4A94B1BCDEA}"/>
              </a:ext>
            </a:extLst>
          </p:cNvPr>
          <p:cNvSpPr>
            <a:spLocks noGrp="1"/>
          </p:cNvSpPr>
          <p:nvPr>
            <p:ph type="ctrTitle"/>
          </p:nvPr>
        </p:nvSpPr>
        <p:spPr>
          <a:xfrm>
            <a:off x="742950" y="320734"/>
            <a:ext cx="10706102" cy="741349"/>
          </a:xfrm>
        </p:spPr>
        <p:txBody>
          <a:bodyPr/>
          <a:lstStyle/>
          <a:p>
            <a:r>
              <a:rPr lang="en-US" dirty="0"/>
              <a:t>Improvement through feedback</a:t>
            </a:r>
          </a:p>
        </p:txBody>
      </p:sp>
      <p:cxnSp>
        <p:nvCxnSpPr>
          <p:cNvPr id="11" name="Straight Connector 10">
            <a:extLst>
              <a:ext uri="{FF2B5EF4-FFF2-40B4-BE49-F238E27FC236}">
                <a16:creationId xmlns:a16="http://schemas.microsoft.com/office/drawing/2014/main" id="{01C6A8A0-E42A-C1ED-29FF-1FAC7BE72CE1}"/>
              </a:ext>
              <a:ext uri="{C183D7F6-B498-43B3-948B-1728B52AA6E4}">
                <adec:decorative xmlns:adec="http://schemas.microsoft.com/office/drawing/2017/decorative" val="1"/>
              </a:ext>
            </a:extLst>
          </p:cNvPr>
          <p:cNvCxnSpPr>
            <a:cxnSpLocks/>
          </p:cNvCxnSpPr>
          <p:nvPr/>
        </p:nvCxnSpPr>
        <p:spPr>
          <a:xfrm>
            <a:off x="450874" y="1165422"/>
            <a:ext cx="11290251" cy="0"/>
          </a:xfrm>
          <a:prstGeom prst="line">
            <a:avLst/>
          </a:prstGeom>
          <a:ln w="34925">
            <a:solidFill>
              <a:schemeClr val="accent2"/>
            </a:solidFill>
          </a:ln>
        </p:spPr>
        <p:style>
          <a:lnRef idx="2">
            <a:schemeClr val="accent6"/>
          </a:lnRef>
          <a:fillRef idx="0">
            <a:schemeClr val="accent6"/>
          </a:fillRef>
          <a:effectRef idx="1">
            <a:schemeClr val="accent6"/>
          </a:effectRef>
          <a:fontRef idx="minor">
            <a:schemeClr val="tx1"/>
          </a:fontRef>
        </p:style>
      </p:cxnSp>
      <p:sp>
        <p:nvSpPr>
          <p:cNvPr id="4" name="Text Placeholder 3">
            <a:extLst>
              <a:ext uri="{FF2B5EF4-FFF2-40B4-BE49-F238E27FC236}">
                <a16:creationId xmlns:a16="http://schemas.microsoft.com/office/drawing/2014/main" id="{839308A0-B8C0-E6BF-E92F-2F4646E5177D}"/>
              </a:ext>
            </a:extLst>
          </p:cNvPr>
          <p:cNvSpPr>
            <a:spLocks noGrp="1"/>
          </p:cNvSpPr>
          <p:nvPr>
            <p:ph type="body" sz="quarter" idx="10"/>
          </p:nvPr>
        </p:nvSpPr>
        <p:spPr>
          <a:xfrm>
            <a:off x="742950" y="1615440"/>
            <a:ext cx="5026914" cy="4442460"/>
          </a:xfrm>
        </p:spPr>
        <p:txBody>
          <a:bodyPr>
            <a:normAutofit/>
          </a:bodyPr>
          <a:lstStyle/>
          <a:p>
            <a:pPr marL="342900" indent="-342900">
              <a:buFont typeface="Arial" panose="020B0604020202020204" pitchFamily="34" charset="0"/>
              <a:buChar char="•"/>
            </a:pPr>
            <a:r>
              <a:rPr lang="en-US" dirty="0"/>
              <a:t>Gather feedback about specific assignments or activities during term.</a:t>
            </a:r>
          </a:p>
          <a:p>
            <a:pPr marL="342900" indent="-342900">
              <a:buFont typeface="Arial" panose="020B0604020202020204" pitchFamily="34" charset="0"/>
              <a:buChar char="•"/>
            </a:pPr>
            <a:r>
              <a:rPr lang="en-US" dirty="0"/>
              <a:t>Mid-term Student Experience Survey (MSES)</a:t>
            </a:r>
          </a:p>
          <a:p>
            <a:pPr marL="1143000" lvl="1"/>
            <a:r>
              <a:rPr lang="en-US" dirty="0"/>
              <a:t>Only you see results</a:t>
            </a:r>
          </a:p>
          <a:p>
            <a:pPr marL="1143000" lvl="1"/>
            <a:r>
              <a:rPr lang="en-US" dirty="0"/>
              <a:t>No university-level messaging</a:t>
            </a:r>
          </a:p>
          <a:p>
            <a:pPr marL="342900" indent="-342900">
              <a:buFont typeface="Arial" panose="020B0604020202020204" pitchFamily="34" charset="0"/>
              <a:buChar char="•"/>
            </a:pPr>
            <a:r>
              <a:rPr lang="en-US" dirty="0"/>
              <a:t>End-Student Experience Survey (ESES)</a:t>
            </a:r>
          </a:p>
          <a:p>
            <a:pPr marL="1143000" lvl="1"/>
            <a:r>
              <a:rPr lang="en-US" dirty="0"/>
              <a:t>Results viewable by department committee</a:t>
            </a:r>
          </a:p>
          <a:p>
            <a:pPr marL="1143000" lvl="1"/>
            <a:r>
              <a:rPr lang="en-US" dirty="0"/>
              <a:t>University messaging</a:t>
            </a:r>
          </a:p>
          <a:p>
            <a:pPr marL="1143000" lvl="1"/>
            <a:r>
              <a:rPr lang="en-US" dirty="0"/>
              <a:t>Grade hold for non-completion</a:t>
            </a:r>
          </a:p>
          <a:p>
            <a:pPr marL="342900" indent="-342900">
              <a:buFont typeface="Arial" panose="020B0604020202020204" pitchFamily="34" charset="0"/>
              <a:buChar char="•"/>
            </a:pPr>
            <a:endParaRPr lang="en-US" dirty="0"/>
          </a:p>
        </p:txBody>
      </p:sp>
      <p:sp>
        <p:nvSpPr>
          <p:cNvPr id="7" name="Right Brace 6" descr="Brace pointing from the first two bullet points to...">
            <a:extLst>
              <a:ext uri="{FF2B5EF4-FFF2-40B4-BE49-F238E27FC236}">
                <a16:creationId xmlns:a16="http://schemas.microsoft.com/office/drawing/2014/main" id="{C76B041C-13E9-B9E7-9DF9-BCE1C11025F8}"/>
              </a:ext>
            </a:extLst>
          </p:cNvPr>
          <p:cNvSpPr/>
          <p:nvPr/>
        </p:nvSpPr>
        <p:spPr>
          <a:xfrm>
            <a:off x="5614416" y="1615439"/>
            <a:ext cx="481584" cy="2255515"/>
          </a:xfrm>
          <a:prstGeom prst="rightBrace">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11A98336-22DE-6903-0639-2728C9F9BA2C}"/>
              </a:ext>
            </a:extLst>
          </p:cNvPr>
          <p:cNvSpPr txBox="1"/>
          <p:nvPr/>
        </p:nvSpPr>
        <p:spPr>
          <a:xfrm>
            <a:off x="6422136" y="2266142"/>
            <a:ext cx="5026914" cy="954107"/>
          </a:xfrm>
          <a:prstGeom prst="rect">
            <a:avLst/>
          </a:prstGeom>
          <a:noFill/>
        </p:spPr>
        <p:txBody>
          <a:bodyPr wrap="square" rtlCol="0">
            <a:spAutoFit/>
          </a:bodyPr>
          <a:lstStyle/>
          <a:p>
            <a:r>
              <a:rPr lang="en-US" sz="2800" dirty="0">
                <a:latin typeface="Source Sans Pro" panose="020B0503030403020204" pitchFamily="34" charset="0"/>
              </a:rPr>
              <a:t>Talk to students about results and how you’ll use them</a:t>
            </a:r>
          </a:p>
        </p:txBody>
      </p:sp>
      <p:sp>
        <p:nvSpPr>
          <p:cNvPr id="6" name="Text Placeholder 5">
            <a:extLst>
              <a:ext uri="{FF2B5EF4-FFF2-40B4-BE49-F238E27FC236}">
                <a16:creationId xmlns:a16="http://schemas.microsoft.com/office/drawing/2014/main" id="{A5B2EA8A-7E92-E495-EAF0-509BCADB8228}"/>
              </a:ext>
            </a:extLst>
          </p:cNvPr>
          <p:cNvSpPr>
            <a:spLocks noGrp="1"/>
          </p:cNvSpPr>
          <p:nvPr>
            <p:ph type="body" sz="quarter" idx="12"/>
          </p:nvPr>
        </p:nvSpPr>
        <p:spPr>
          <a:xfrm>
            <a:off x="6780226" y="3616613"/>
            <a:ext cx="5026914" cy="3241387"/>
          </a:xfrm>
          <a:solidFill>
            <a:schemeClr val="bg1">
              <a:lumMod val="85000"/>
            </a:schemeClr>
          </a:solidFill>
        </p:spPr>
        <p:txBody>
          <a:bodyPr lIns="182880" tIns="182880">
            <a:normAutofit/>
          </a:bodyPr>
          <a:lstStyle/>
          <a:p>
            <a:r>
              <a:rPr lang="en-US" sz="2800" dirty="0">
                <a:latin typeface="Source Sans Pro Black" panose="020B0803030403020204" pitchFamily="34" charset="0"/>
              </a:rPr>
              <a:t>Feedback for me!</a:t>
            </a:r>
          </a:p>
          <a:p>
            <a:pPr marL="342900" indent="-342900">
              <a:buFont typeface="Arial" panose="020B0604020202020204" pitchFamily="34" charset="0"/>
              <a:buChar char="•"/>
            </a:pPr>
            <a:r>
              <a:rPr lang="en-US" dirty="0"/>
              <a:t>What was most helpful or most supported your learning?</a:t>
            </a:r>
          </a:p>
          <a:p>
            <a:pPr marL="342900" indent="-342900">
              <a:buFont typeface="Arial" panose="020B0604020202020204" pitchFamily="34" charset="0"/>
              <a:buChar char="•"/>
            </a:pPr>
            <a:r>
              <a:rPr lang="en-US" dirty="0"/>
              <a:t>What could we do next time to improve the learning experience?</a:t>
            </a:r>
          </a:p>
        </p:txBody>
      </p:sp>
      <p:pic>
        <p:nvPicPr>
          <p:cNvPr id="10" name="Picture 9" descr="Teaching Toolbox icon">
            <a:extLst>
              <a:ext uri="{FF2B5EF4-FFF2-40B4-BE49-F238E27FC236}">
                <a16:creationId xmlns:a16="http://schemas.microsoft.com/office/drawing/2014/main" id="{93539F84-9BF3-0473-FE83-DC9C42A205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0439149" y="5900499"/>
            <a:ext cx="1367991" cy="1163361"/>
          </a:xfrm>
          <a:prstGeom prst="rect">
            <a:avLst/>
          </a:prstGeom>
        </p:spPr>
      </p:pic>
      <p:sp>
        <p:nvSpPr>
          <p:cNvPr id="13" name="TextBox 12">
            <a:extLst>
              <a:ext uri="{FF2B5EF4-FFF2-40B4-BE49-F238E27FC236}">
                <a16:creationId xmlns:a16="http://schemas.microsoft.com/office/drawing/2014/main" id="{182A0EF9-D1FE-70DF-9744-F88E72DB79E7}"/>
              </a:ext>
            </a:extLst>
          </p:cNvPr>
          <p:cNvSpPr txBox="1"/>
          <p:nvPr/>
        </p:nvSpPr>
        <p:spPr>
          <a:xfrm>
            <a:off x="9127725" y="6167933"/>
            <a:ext cx="1245409" cy="369332"/>
          </a:xfrm>
          <a:prstGeom prst="rect">
            <a:avLst/>
          </a:prstGeom>
          <a:noFill/>
        </p:spPr>
        <p:txBody>
          <a:bodyPr wrap="square" rtlCol="0">
            <a:spAutoFit/>
          </a:bodyPr>
          <a:lstStyle/>
          <a:p>
            <a:r>
              <a:rPr lang="en-US" dirty="0">
                <a:latin typeface="Source Sans Pro" panose="020B0503030403020204" pitchFamily="34" charset="0"/>
                <a:ea typeface="Source Sans Pro" panose="020B0503030403020204" pitchFamily="34" charset="0"/>
              </a:rPr>
              <a:t>Exit Ticket</a:t>
            </a:r>
          </a:p>
        </p:txBody>
      </p:sp>
    </p:spTree>
    <p:extLst>
      <p:ext uri="{BB962C8B-B14F-4D97-AF65-F5344CB8AC3E}">
        <p14:creationId xmlns:p14="http://schemas.microsoft.com/office/powerpoint/2010/main" val="107342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ED11A-8F3B-4E52-BC2C-60E68D1C8550}"/>
              </a:ext>
            </a:extLst>
          </p:cNvPr>
          <p:cNvSpPr>
            <a:spLocks noGrp="1"/>
          </p:cNvSpPr>
          <p:nvPr>
            <p:ph type="title"/>
          </p:nvPr>
        </p:nvSpPr>
        <p:spPr>
          <a:xfrm>
            <a:off x="609600" y="-1143000"/>
            <a:ext cx="10972800" cy="1143000"/>
          </a:xfrm>
        </p:spPr>
        <p:txBody>
          <a:bodyPr vert="horz" lIns="91440" tIns="45720" rIns="91440" bIns="45720" rtlCol="0" anchor="b">
            <a:normAutofit/>
          </a:bodyPr>
          <a:lstStyle/>
          <a:p>
            <a:r>
              <a:rPr lang="en-US"/>
              <a:t>Any questions?</a:t>
            </a:r>
          </a:p>
        </p:txBody>
      </p:sp>
      <p:pic>
        <p:nvPicPr>
          <p:cNvPr id="5" name="Picture 4" descr="What questions do you have?">
            <a:extLst>
              <a:ext uri="{FF2B5EF4-FFF2-40B4-BE49-F238E27FC236}">
                <a16:creationId xmlns:a16="http://schemas.microsoft.com/office/drawing/2014/main" id="{E1CB43FF-2018-4409-991D-93FB503065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2547" y="0"/>
            <a:ext cx="11486905" cy="6858000"/>
          </a:xfrm>
          <a:prstGeom prst="rect">
            <a:avLst/>
          </a:prstGeom>
        </p:spPr>
      </p:pic>
    </p:spTree>
    <p:extLst>
      <p:ext uri="{BB962C8B-B14F-4D97-AF65-F5344CB8AC3E}">
        <p14:creationId xmlns:p14="http://schemas.microsoft.com/office/powerpoint/2010/main" val="42049228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DE5615B-92BF-00DD-7E36-A0B98FBE9D0E}"/>
              </a:ext>
            </a:extLst>
          </p:cNvPr>
          <p:cNvSpPr>
            <a:spLocks noGrp="1"/>
          </p:cNvSpPr>
          <p:nvPr>
            <p:ph type="ctrTitle"/>
          </p:nvPr>
        </p:nvSpPr>
        <p:spPr>
          <a:xfrm>
            <a:off x="651509" y="224155"/>
            <a:ext cx="10998176" cy="1057656"/>
          </a:xfrm>
        </p:spPr>
        <p:txBody>
          <a:bodyPr spcFirstLastPara="1" wrap="square" lIns="0" tIns="0" rIns="0" bIns="0" anchor="ctr" anchorCtr="0">
            <a:noAutofit/>
          </a:bodyPr>
          <a:lstStyle/>
          <a:p>
            <a:r>
              <a:rPr lang="en-US" sz="4400" dirty="0">
                <a:latin typeface="Source Sans Pro"/>
                <a:ea typeface="Source Serif Pro"/>
                <a:cs typeface="Arial"/>
              </a:rPr>
              <a:t>TEP is here to support you!</a:t>
            </a:r>
            <a:endParaRPr lang="en-US" sz="4400" dirty="0">
              <a:latin typeface="Source Sans Pro"/>
            </a:endParaRPr>
          </a:p>
        </p:txBody>
      </p:sp>
      <p:cxnSp>
        <p:nvCxnSpPr>
          <p:cNvPr id="2" name="Straight Connector 1">
            <a:extLst>
              <a:ext uri="{FF2B5EF4-FFF2-40B4-BE49-F238E27FC236}">
                <a16:creationId xmlns:a16="http://schemas.microsoft.com/office/drawing/2014/main" id="{9651FBAE-AC10-A12E-32AF-478DA9FE93D5}"/>
              </a:ext>
              <a:ext uri="{C183D7F6-B498-43B3-948B-1728B52AA6E4}">
                <adec:decorative xmlns:adec="http://schemas.microsoft.com/office/drawing/2017/decorative" val="1"/>
              </a:ext>
            </a:extLst>
          </p:cNvPr>
          <p:cNvCxnSpPr>
            <a:cxnSpLocks/>
          </p:cNvCxnSpPr>
          <p:nvPr/>
        </p:nvCxnSpPr>
        <p:spPr>
          <a:xfrm>
            <a:off x="450874" y="1156382"/>
            <a:ext cx="11290251" cy="0"/>
          </a:xfrm>
          <a:prstGeom prst="line">
            <a:avLst/>
          </a:prstGeom>
          <a:ln w="28575">
            <a:solidFill>
              <a:schemeClr val="tx2"/>
            </a:solidFill>
          </a:ln>
        </p:spPr>
        <p:style>
          <a:lnRef idx="2">
            <a:schemeClr val="accent6"/>
          </a:lnRef>
          <a:fillRef idx="0">
            <a:schemeClr val="accent6"/>
          </a:fillRef>
          <a:effectRef idx="1">
            <a:schemeClr val="accent6"/>
          </a:effectRef>
          <a:fontRef idx="minor">
            <a:schemeClr val="tx1"/>
          </a:fontRef>
        </p:style>
      </p:cxnSp>
      <p:sp>
        <p:nvSpPr>
          <p:cNvPr id="9" name="Text Placeholder 8">
            <a:extLst>
              <a:ext uri="{FF2B5EF4-FFF2-40B4-BE49-F238E27FC236}">
                <a16:creationId xmlns:a16="http://schemas.microsoft.com/office/drawing/2014/main" id="{CDE5C5AF-638E-85D2-8976-60923B9F8F0D}"/>
              </a:ext>
            </a:extLst>
          </p:cNvPr>
          <p:cNvSpPr>
            <a:spLocks noGrp="1"/>
          </p:cNvSpPr>
          <p:nvPr>
            <p:ph type="body" sz="quarter" idx="10"/>
          </p:nvPr>
        </p:nvSpPr>
        <p:spPr>
          <a:xfrm>
            <a:off x="450874" y="1600546"/>
            <a:ext cx="5489654" cy="3492267"/>
          </a:xfrm>
        </p:spPr>
        <p:txBody>
          <a:bodyPr lIns="0" tIns="0" rIns="0" bIns="0" anchor="t">
            <a:noAutofit/>
          </a:bodyPr>
          <a:lstStyle/>
          <a:p>
            <a:pPr marL="285750" indent="-285750">
              <a:lnSpc>
                <a:spcPct val="150000"/>
              </a:lnSpc>
              <a:spcBef>
                <a:spcPts val="0"/>
              </a:spcBef>
              <a:spcAft>
                <a:spcPts val="0"/>
              </a:spcAft>
              <a:buFont typeface="Arial,Sans-Serif"/>
              <a:buChar char="•"/>
            </a:pPr>
            <a:r>
              <a:rPr lang="en-US" sz="2400" dirty="0">
                <a:latin typeface="Source Sans Pro"/>
                <a:ea typeface="Source Sans Pro"/>
                <a:hlinkClick r:id="rId3"/>
              </a:rPr>
              <a:t>Individual consultations</a:t>
            </a:r>
            <a:endParaRPr lang="en-US" sz="2400" dirty="0">
              <a:ea typeface="Source Sans Pro"/>
            </a:endParaRPr>
          </a:p>
          <a:p>
            <a:pPr marL="285750" indent="-285750">
              <a:lnSpc>
                <a:spcPct val="150000"/>
              </a:lnSpc>
              <a:spcBef>
                <a:spcPts val="0"/>
              </a:spcBef>
              <a:spcAft>
                <a:spcPts val="0"/>
              </a:spcAft>
              <a:buFont typeface="Arial,Sans-Serif"/>
              <a:buChar char="•"/>
            </a:pPr>
            <a:r>
              <a:rPr lang="en-US" sz="2400" dirty="0">
                <a:latin typeface="Source Sans Pro"/>
                <a:ea typeface="Source Sans Pro"/>
                <a:hlinkClick r:id="rId4"/>
              </a:rPr>
              <a:t>Teaching workshops</a:t>
            </a:r>
            <a:r>
              <a:rPr lang="en-US" sz="2400" dirty="0">
                <a:latin typeface="Source Sans Pro"/>
                <a:ea typeface="Source Sans Pro"/>
              </a:rPr>
              <a:t> </a:t>
            </a:r>
          </a:p>
          <a:p>
            <a:pPr marL="285750" indent="-285750">
              <a:lnSpc>
                <a:spcPct val="150000"/>
              </a:lnSpc>
              <a:spcBef>
                <a:spcPts val="0"/>
              </a:spcBef>
              <a:spcAft>
                <a:spcPts val="0"/>
              </a:spcAft>
              <a:buFont typeface="Arial,Sans-Serif"/>
              <a:buChar char="•"/>
            </a:pPr>
            <a:r>
              <a:rPr lang="en-US" sz="2400" dirty="0">
                <a:latin typeface="Source Sans Pro"/>
                <a:ea typeface="Source Sans Pro"/>
                <a:hlinkClick r:id="rId5"/>
              </a:rPr>
              <a:t>Graduate Teaching Initiative</a:t>
            </a:r>
            <a:r>
              <a:rPr lang="en-US" sz="2400" dirty="0">
                <a:latin typeface="Source Sans Pro"/>
                <a:ea typeface="Source Sans Pro"/>
              </a:rPr>
              <a:t> certificate</a:t>
            </a:r>
          </a:p>
          <a:p>
            <a:pPr marL="285750" indent="-285750">
              <a:lnSpc>
                <a:spcPct val="150000"/>
              </a:lnSpc>
              <a:spcBef>
                <a:spcPts val="0"/>
              </a:spcBef>
              <a:spcAft>
                <a:spcPts val="0"/>
              </a:spcAft>
              <a:buFont typeface="Arial,Sans-Serif"/>
              <a:buChar char="•"/>
            </a:pPr>
            <a:r>
              <a:rPr lang="en-US" sz="2400" dirty="0">
                <a:latin typeface="Source Sans Pro"/>
                <a:ea typeface="Source Sans Pro"/>
                <a:hlinkClick r:id="rId6"/>
              </a:rPr>
              <a:t>Teaching Support and Innovation</a:t>
            </a:r>
            <a:r>
              <a:rPr lang="en-US" sz="2400" dirty="0">
                <a:latin typeface="Source Sans Pro"/>
                <a:ea typeface="Source Sans Pro"/>
              </a:rPr>
              <a:t> website</a:t>
            </a:r>
          </a:p>
          <a:p>
            <a:pPr marL="285750" indent="-285750">
              <a:lnSpc>
                <a:spcPct val="150000"/>
              </a:lnSpc>
              <a:spcBef>
                <a:spcPts val="0"/>
              </a:spcBef>
              <a:spcAft>
                <a:spcPts val="0"/>
              </a:spcAft>
              <a:buFont typeface="Arial,Sans-Serif"/>
              <a:buChar char="•"/>
            </a:pPr>
            <a:r>
              <a:rPr lang="en-US" sz="2400" dirty="0">
                <a:latin typeface="Source Sans Pro"/>
                <a:ea typeface="Source Sans Pro"/>
              </a:rPr>
              <a:t>Class observations</a:t>
            </a:r>
          </a:p>
          <a:p>
            <a:pPr marL="285750" indent="-285750">
              <a:lnSpc>
                <a:spcPct val="150000"/>
              </a:lnSpc>
              <a:spcBef>
                <a:spcPts val="0"/>
              </a:spcBef>
              <a:spcAft>
                <a:spcPts val="0"/>
              </a:spcAft>
              <a:buFont typeface="Arial,Sans-Serif"/>
              <a:buChar char="•"/>
            </a:pPr>
            <a:r>
              <a:rPr lang="en-US" sz="2400" dirty="0">
                <a:latin typeface="Source Sans Pro"/>
                <a:ea typeface="Source Sans Pro"/>
              </a:rPr>
              <a:t>Teaching awards honoring GEs</a:t>
            </a:r>
            <a:endParaRPr lang="en-US" sz="2400" dirty="0"/>
          </a:p>
        </p:txBody>
      </p:sp>
      <p:sp>
        <p:nvSpPr>
          <p:cNvPr id="14" name="Text Placeholder 13">
            <a:extLst>
              <a:ext uri="{FF2B5EF4-FFF2-40B4-BE49-F238E27FC236}">
                <a16:creationId xmlns:a16="http://schemas.microsoft.com/office/drawing/2014/main" id="{65A6C021-FB37-7163-8921-682159A5849F}"/>
              </a:ext>
            </a:extLst>
          </p:cNvPr>
          <p:cNvSpPr>
            <a:spLocks noGrp="1"/>
          </p:cNvSpPr>
          <p:nvPr>
            <p:ph type="body" sz="quarter" idx="11"/>
          </p:nvPr>
        </p:nvSpPr>
        <p:spPr>
          <a:xfrm>
            <a:off x="6622945" y="1340784"/>
            <a:ext cx="5274393" cy="873254"/>
          </a:xfrm>
        </p:spPr>
        <p:txBody>
          <a:bodyPr anchor="t"/>
          <a:lstStyle/>
          <a:p>
            <a:r>
              <a:rPr lang="en-US" sz="2400" b="0" dirty="0">
                <a:latin typeface="Source Sans Pro" panose="020B0503030403020204" pitchFamily="34" charset="0"/>
                <a:ea typeface="Source Sans Pro Black"/>
              </a:rPr>
              <a:t>Questions? Email </a:t>
            </a:r>
            <a:r>
              <a:rPr lang="en-US" sz="2400" b="0" dirty="0">
                <a:latin typeface="Source Sans Pro" panose="020B0503030403020204" pitchFamily="34" charset="0"/>
                <a:ea typeface="Source Sans Pro Black"/>
                <a:hlinkClick r:id="rId7"/>
              </a:rPr>
              <a:t>jmueller@uoregon.edu</a:t>
            </a:r>
            <a:r>
              <a:rPr lang="en-US" sz="2400" b="0" dirty="0">
                <a:latin typeface="Source Sans Pro" panose="020B0503030403020204" pitchFamily="34" charset="0"/>
                <a:ea typeface="Source Sans Pro Black"/>
              </a:rPr>
              <a:t> or </a:t>
            </a:r>
            <a:r>
              <a:rPr lang="en-US" sz="2400" b="0" dirty="0">
                <a:latin typeface="Source Sans Pro" panose="020B0503030403020204" pitchFamily="34" charset="0"/>
                <a:ea typeface="Source Sans Pro Black"/>
                <a:hlinkClick r:id="rId8"/>
              </a:rPr>
              <a:t>tep@uoregon.edu</a:t>
            </a:r>
            <a:endParaRPr lang="en-US" sz="2400" b="0" dirty="0">
              <a:latin typeface="Source Sans Pro" panose="020B0503030403020204" pitchFamily="34" charset="0"/>
              <a:ea typeface="Source Sans Pro Black"/>
            </a:endParaRPr>
          </a:p>
          <a:p>
            <a:endParaRPr lang="en-US" sz="2800" b="0" dirty="0">
              <a:latin typeface="Source Sans Pro" panose="020B0503030403020204" pitchFamily="34" charset="0"/>
              <a:ea typeface="Source Sans Pro Black"/>
            </a:endParaRPr>
          </a:p>
        </p:txBody>
      </p:sp>
      <p:sp>
        <p:nvSpPr>
          <p:cNvPr id="5" name="TextBox 4">
            <a:extLst>
              <a:ext uri="{FF2B5EF4-FFF2-40B4-BE49-F238E27FC236}">
                <a16:creationId xmlns:a16="http://schemas.microsoft.com/office/drawing/2014/main" id="{041ADB8F-C169-CD7E-63F1-7B1A0E04A497}"/>
              </a:ext>
              <a:ext uri="{C183D7F6-B498-43B3-948B-1728B52AA6E4}">
                <adec:decorative xmlns:adec="http://schemas.microsoft.com/office/drawing/2017/decorative" val="0"/>
              </a:ext>
            </a:extLst>
          </p:cNvPr>
          <p:cNvSpPr txBox="1"/>
          <p:nvPr/>
        </p:nvSpPr>
        <p:spPr>
          <a:xfrm>
            <a:off x="552747" y="5701618"/>
            <a:ext cx="5673938" cy="369332"/>
          </a:xfrm>
          <a:prstGeom prst="rect">
            <a:avLst/>
          </a:prstGeom>
          <a:solidFill>
            <a:schemeClr val="bg1"/>
          </a:solidFill>
        </p:spPr>
        <p:txBody>
          <a:bodyPr wrap="square" rtlCol="0">
            <a:spAutoFit/>
          </a:bodyPr>
          <a:lstStyle/>
          <a:p>
            <a:r>
              <a:rPr lang="en-US" dirty="0">
                <a:latin typeface="Source Sans Pro" panose="020B0503030403020204" pitchFamily="34" charset="0"/>
              </a:rPr>
              <a:t>TEP offices located in Straub Hall—4</a:t>
            </a:r>
            <a:r>
              <a:rPr lang="en-US" baseline="30000" dirty="0">
                <a:latin typeface="Source Sans Pro" panose="020B0503030403020204" pitchFamily="34" charset="0"/>
              </a:rPr>
              <a:t>th</a:t>
            </a:r>
            <a:r>
              <a:rPr lang="en-US" dirty="0">
                <a:latin typeface="Source Sans Pro" panose="020B0503030403020204" pitchFamily="34" charset="0"/>
              </a:rPr>
              <a:t> Floor. Visit us!</a:t>
            </a:r>
          </a:p>
        </p:txBody>
      </p:sp>
      <p:pic>
        <p:nvPicPr>
          <p:cNvPr id="3" name="Picture 2">
            <a:extLst>
              <a:ext uri="{FF2B5EF4-FFF2-40B4-BE49-F238E27FC236}">
                <a16:creationId xmlns:a16="http://schemas.microsoft.com/office/drawing/2014/main" id="{FCBDC1AA-E14A-DB15-CC4E-AEB02FAB40FA}"/>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6328285" y="2113935"/>
            <a:ext cx="5863715" cy="4744065"/>
          </a:xfrm>
          <a:prstGeom prst="rect">
            <a:avLst/>
          </a:prstGeom>
        </p:spPr>
      </p:pic>
    </p:spTree>
    <p:extLst>
      <p:ext uri="{BB962C8B-B14F-4D97-AF65-F5344CB8AC3E}">
        <p14:creationId xmlns:p14="http://schemas.microsoft.com/office/powerpoint/2010/main" val="1331108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72B0-B53F-49F9-BE18-835279B8C375}"/>
              </a:ext>
            </a:extLst>
          </p:cNvPr>
          <p:cNvSpPr>
            <a:spLocks noGrp="1"/>
          </p:cNvSpPr>
          <p:nvPr>
            <p:ph type="title"/>
          </p:nvPr>
        </p:nvSpPr>
        <p:spPr>
          <a:xfrm>
            <a:off x="934278" y="386495"/>
            <a:ext cx="10648122" cy="1143000"/>
          </a:xfrm>
        </p:spPr>
        <p:txBody>
          <a:bodyPr>
            <a:normAutofit/>
          </a:bodyPr>
          <a:lstStyle/>
          <a:p>
            <a:r>
              <a:rPr lang="en-US" b="1">
                <a:solidFill>
                  <a:schemeClr val="tx2"/>
                </a:solidFill>
                <a:latin typeface="Source Sans Pro" panose="020B0503030403020204" pitchFamily="34" charset="0"/>
                <a:ea typeface="Source Sans Pro" panose="020B0503030403020204" pitchFamily="34" charset="0"/>
              </a:rPr>
              <a:t>Before you leave</a:t>
            </a:r>
          </a:p>
        </p:txBody>
      </p:sp>
      <p:cxnSp>
        <p:nvCxnSpPr>
          <p:cNvPr id="6" name="Straight Connector 5">
            <a:extLst>
              <a:ext uri="{FF2B5EF4-FFF2-40B4-BE49-F238E27FC236}">
                <a16:creationId xmlns:a16="http://schemas.microsoft.com/office/drawing/2014/main" id="{6E974F33-28AD-4047-9DAD-248B6AD59011}"/>
              </a:ext>
              <a:ext uri="{C183D7F6-B498-43B3-948B-1728B52AA6E4}">
                <adec:decorative xmlns:adec="http://schemas.microsoft.com/office/drawing/2017/decorative" val="1"/>
              </a:ext>
            </a:extLst>
          </p:cNvPr>
          <p:cNvCxnSpPr>
            <a:cxnSpLocks/>
          </p:cNvCxnSpPr>
          <p:nvPr/>
        </p:nvCxnSpPr>
        <p:spPr>
          <a:xfrm>
            <a:off x="450874" y="1165422"/>
            <a:ext cx="11290251" cy="0"/>
          </a:xfrm>
          <a:prstGeom prst="line">
            <a:avLst/>
          </a:prstGeom>
          <a:ln w="34925">
            <a:solidFill>
              <a:schemeClr val="accent2"/>
            </a:solidFill>
          </a:ln>
        </p:spPr>
        <p:style>
          <a:lnRef idx="2">
            <a:schemeClr val="accent6"/>
          </a:lnRef>
          <a:fillRef idx="0">
            <a:schemeClr val="accent6"/>
          </a:fillRef>
          <a:effectRef idx="1">
            <a:schemeClr val="accent6"/>
          </a:effectRef>
          <a:fontRef idx="minor">
            <a:schemeClr val="tx1"/>
          </a:fontRef>
        </p:style>
      </p:cxnSp>
      <p:sp>
        <p:nvSpPr>
          <p:cNvPr id="4" name="Rectangle: Rounded Corners 3">
            <a:extLst>
              <a:ext uri="{FF2B5EF4-FFF2-40B4-BE49-F238E27FC236}">
                <a16:creationId xmlns:a16="http://schemas.microsoft.com/office/drawing/2014/main" id="{8E4F5187-50E3-4619-B0DA-0F0806CB9E5C}"/>
              </a:ext>
            </a:extLst>
          </p:cNvPr>
          <p:cNvSpPr/>
          <p:nvPr/>
        </p:nvSpPr>
        <p:spPr>
          <a:xfrm>
            <a:off x="1868036" y="2394384"/>
            <a:ext cx="8455927" cy="2495668"/>
          </a:xfrm>
          <a:prstGeom prst="roundRect">
            <a:avLst/>
          </a:prstGeom>
          <a:solidFill>
            <a:schemeClr val="accent3">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a:solidFill>
                  <a:schemeClr val="tx1"/>
                </a:solidFill>
                <a:latin typeface="Source Sans Pro" panose="020B0503030403020204" pitchFamily="34" charset="0"/>
                <a:ea typeface="Source Sans Pro" panose="020B0503030403020204" pitchFamily="34" charset="0"/>
              </a:rPr>
              <a:t>Write down at least two things you need to decide, get more info about, or discuss with an experienced colleague as you get ready to teach.</a:t>
            </a:r>
          </a:p>
        </p:txBody>
      </p:sp>
      <p:pic>
        <p:nvPicPr>
          <p:cNvPr id="3" name="Picture 2" descr="Teaching Toolbox icon">
            <a:extLst>
              <a:ext uri="{FF2B5EF4-FFF2-40B4-BE49-F238E27FC236}">
                <a16:creationId xmlns:a16="http://schemas.microsoft.com/office/drawing/2014/main" id="{2F132A65-0D52-0E95-0B82-2F1C68F7E4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95912" y="5390440"/>
            <a:ext cx="1367991" cy="1367991"/>
          </a:xfrm>
          <a:prstGeom prst="rect">
            <a:avLst/>
          </a:prstGeom>
        </p:spPr>
      </p:pic>
      <p:sp>
        <p:nvSpPr>
          <p:cNvPr id="5" name="TextBox 4">
            <a:extLst>
              <a:ext uri="{FF2B5EF4-FFF2-40B4-BE49-F238E27FC236}">
                <a16:creationId xmlns:a16="http://schemas.microsoft.com/office/drawing/2014/main" id="{3A5F2B8E-3FCF-CB62-AB67-4E610F900139}"/>
              </a:ext>
            </a:extLst>
          </p:cNvPr>
          <p:cNvSpPr txBox="1"/>
          <p:nvPr/>
        </p:nvSpPr>
        <p:spPr>
          <a:xfrm>
            <a:off x="8910320" y="6074435"/>
            <a:ext cx="2220997" cy="369332"/>
          </a:xfrm>
          <a:prstGeom prst="rect">
            <a:avLst/>
          </a:prstGeom>
          <a:noFill/>
        </p:spPr>
        <p:txBody>
          <a:bodyPr wrap="square" rtlCol="0">
            <a:spAutoFit/>
          </a:bodyPr>
          <a:lstStyle/>
          <a:p>
            <a:r>
              <a:rPr lang="en-US" dirty="0">
                <a:latin typeface="Source Sans Pro" panose="020B0503030403020204" pitchFamily="34" charset="0"/>
                <a:ea typeface="Source Sans Pro" panose="020B0503030403020204" pitchFamily="34" charset="0"/>
              </a:rPr>
              <a:t>Out-the-door activity</a:t>
            </a:r>
          </a:p>
        </p:txBody>
      </p:sp>
    </p:spTree>
    <p:extLst>
      <p:ext uri="{BB962C8B-B14F-4D97-AF65-F5344CB8AC3E}">
        <p14:creationId xmlns:p14="http://schemas.microsoft.com/office/powerpoint/2010/main" val="5989278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3D50-1ACE-36F4-1D2B-0BD4B84669BC}"/>
              </a:ext>
            </a:extLst>
          </p:cNvPr>
          <p:cNvSpPr>
            <a:spLocks noGrp="1"/>
          </p:cNvSpPr>
          <p:nvPr>
            <p:ph type="ctrTitle"/>
          </p:nvPr>
        </p:nvSpPr>
        <p:spPr>
          <a:xfrm>
            <a:off x="742949" y="408914"/>
            <a:ext cx="10706102" cy="707985"/>
          </a:xfrm>
        </p:spPr>
        <p:txBody>
          <a:bodyPr/>
          <a:lstStyle/>
          <a:p>
            <a:r>
              <a:rPr lang="en-US"/>
              <a:t>Citations</a:t>
            </a:r>
          </a:p>
        </p:txBody>
      </p:sp>
      <p:sp>
        <p:nvSpPr>
          <p:cNvPr id="3" name="Text Placeholder 2">
            <a:extLst>
              <a:ext uri="{FF2B5EF4-FFF2-40B4-BE49-F238E27FC236}">
                <a16:creationId xmlns:a16="http://schemas.microsoft.com/office/drawing/2014/main" id="{0E39C30F-AFA5-7DDE-6FE5-9014D59D3265}"/>
              </a:ext>
            </a:extLst>
          </p:cNvPr>
          <p:cNvSpPr>
            <a:spLocks noGrp="1"/>
          </p:cNvSpPr>
          <p:nvPr>
            <p:ph type="body" sz="quarter" idx="10"/>
          </p:nvPr>
        </p:nvSpPr>
        <p:spPr>
          <a:xfrm>
            <a:off x="742950" y="1226916"/>
            <a:ext cx="10706102" cy="4868177"/>
          </a:xfrm>
        </p:spPr>
        <p:txBody>
          <a:bodyPr/>
          <a:lstStyle/>
          <a:p>
            <a:r>
              <a:rPr lang="en-US" sz="1600" dirty="0"/>
              <a:t>Ambrose, S.A., Bridges, M.W., DiPietro, M., Lovett, M.C., and Norman, M.K. (2010). </a:t>
            </a:r>
            <a:r>
              <a:rPr lang="en-US" sz="1600" i="1" dirty="0">
                <a:hlinkClick r:id="rId2"/>
              </a:rPr>
              <a:t>How learning works: Seven research-based principles for smart teaching</a:t>
            </a:r>
            <a:r>
              <a:rPr lang="en-US" sz="1600" dirty="0"/>
              <a:t>. San Francisco: Jossey-Bass.</a:t>
            </a:r>
          </a:p>
          <a:p>
            <a:r>
              <a:rPr lang="en-US" sz="1600" dirty="0"/>
              <a:t>Barkley, E. F., &amp; Major, C. H. (2020). </a:t>
            </a:r>
            <a:r>
              <a:rPr lang="en-US" sz="1600" i="1" dirty="0">
                <a:hlinkClick r:id="rId3"/>
              </a:rPr>
              <a:t>Student engagement techniques : a handbook for college faculty</a:t>
            </a:r>
            <a:r>
              <a:rPr lang="en-US" sz="1600" dirty="0"/>
              <a:t> (Second edition.). John Wiley &amp; Sons, Inc.</a:t>
            </a:r>
          </a:p>
          <a:p>
            <a:r>
              <a:rPr lang="en-US" sz="1600" dirty="0"/>
              <a:t>Chickering, A. W., and Gamson, Z. F. (1987). “</a:t>
            </a:r>
            <a:r>
              <a:rPr lang="en-US" sz="1600" dirty="0">
                <a:hlinkClick r:id="rId4"/>
              </a:rPr>
              <a:t>Seven principles for good practice in undergraduate education</a:t>
            </a:r>
            <a:r>
              <a:rPr lang="en-US" sz="1600" dirty="0"/>
              <a:t>.” </a:t>
            </a:r>
            <a:r>
              <a:rPr lang="en-US" sz="1600" i="1" dirty="0"/>
              <a:t>AAHE Bulletin</a:t>
            </a:r>
            <a:r>
              <a:rPr lang="en-US" sz="1600" dirty="0"/>
              <a:t>, </a:t>
            </a:r>
            <a:r>
              <a:rPr lang="en-US" sz="1600" i="1" dirty="0"/>
              <a:t>39</a:t>
            </a:r>
            <a:r>
              <a:rPr lang="en-US" sz="1600" dirty="0"/>
              <a:t>, 3-7. </a:t>
            </a:r>
          </a:p>
          <a:p>
            <a:r>
              <a:rPr lang="en-US" sz="1600" dirty="0"/>
              <a:t>Fink, L.D. (2013). </a:t>
            </a:r>
            <a:r>
              <a:rPr lang="en-US" sz="1600" i="1" dirty="0">
                <a:hlinkClick r:id="rId5"/>
              </a:rPr>
              <a:t>Creating significant learning experiences: An integrated approach to designing college courses</a:t>
            </a:r>
            <a:r>
              <a:rPr lang="en-US" sz="1600" dirty="0"/>
              <a:t>. San Francisco: Jossey-Bass.</a:t>
            </a:r>
          </a:p>
          <a:p>
            <a:r>
              <a:rPr lang="en-US" sz="1600" dirty="0"/>
              <a:t>Harnish, R. J., &amp; Bridges, K. R. (2011). </a:t>
            </a:r>
            <a:r>
              <a:rPr lang="en-US" sz="1600" dirty="0">
                <a:hlinkClick r:id="rId6"/>
              </a:rPr>
              <a:t>Effect of syllabus tone: Students’ perceptions of instructor and course</a:t>
            </a:r>
            <a:r>
              <a:rPr lang="en-US" sz="1600" dirty="0"/>
              <a:t>. </a:t>
            </a:r>
            <a:r>
              <a:rPr lang="en-US" sz="1600" i="1" dirty="0"/>
              <a:t>Social Psychology of Education</a:t>
            </a:r>
            <a:r>
              <a:rPr lang="en-US" sz="1600" dirty="0"/>
              <a:t>, </a:t>
            </a:r>
            <a:r>
              <a:rPr lang="en-US" sz="1600" i="1" dirty="0"/>
              <a:t>14</a:t>
            </a:r>
            <a:r>
              <a:rPr lang="en-US" sz="1600" dirty="0"/>
              <a:t>(3), 319-330.</a:t>
            </a:r>
          </a:p>
          <a:p>
            <a:r>
              <a:rPr lang="en-US" altLang="en-US" sz="1600" dirty="0">
                <a:solidFill>
                  <a:prstClr val="black"/>
                </a:solidFill>
              </a:rPr>
              <a:t>Wiggins, G. P., &amp; McTighe, J. (2005). </a:t>
            </a:r>
            <a:r>
              <a:rPr lang="en-US" altLang="en-US" sz="1600" i="1" dirty="0">
                <a:solidFill>
                  <a:prstClr val="black"/>
                </a:solidFill>
                <a:hlinkClick r:id="rId7"/>
              </a:rPr>
              <a:t>Understanding by design</a:t>
            </a:r>
            <a:r>
              <a:rPr lang="en-US" altLang="en-US" sz="1600" dirty="0">
                <a:solidFill>
                  <a:prstClr val="black"/>
                </a:solidFill>
              </a:rPr>
              <a:t>. </a:t>
            </a:r>
            <a:r>
              <a:rPr lang="en-US" altLang="en-US" sz="1600" dirty="0" err="1">
                <a:solidFill>
                  <a:prstClr val="black"/>
                </a:solidFill>
              </a:rPr>
              <a:t>Ascd</a:t>
            </a:r>
            <a:r>
              <a:rPr lang="en-US" altLang="en-US" sz="1600" dirty="0">
                <a:solidFill>
                  <a:prstClr val="black"/>
                </a:solidFill>
              </a:rPr>
              <a:t>.</a:t>
            </a:r>
          </a:p>
          <a:p>
            <a:r>
              <a:rPr lang="en-US" sz="1600" spc="-7" dirty="0" err="1">
                <a:cs typeface="Arial Narrow"/>
              </a:rPr>
              <a:t>Winkelmes</a:t>
            </a:r>
            <a:r>
              <a:rPr lang="en-US" sz="1600" spc="-7" dirty="0">
                <a:cs typeface="Arial Narrow"/>
              </a:rPr>
              <a:t>,</a:t>
            </a:r>
            <a:r>
              <a:rPr lang="en-US" sz="1600" spc="-10" dirty="0">
                <a:cs typeface="Arial Narrow"/>
              </a:rPr>
              <a:t> </a:t>
            </a:r>
            <a:r>
              <a:rPr lang="en-US" sz="1600" spc="-7" dirty="0">
                <a:cs typeface="Arial Narrow"/>
              </a:rPr>
              <a:t>Mary-</a:t>
            </a:r>
            <a:r>
              <a:rPr lang="en-US" sz="1600" dirty="0">
                <a:cs typeface="Arial Narrow"/>
              </a:rPr>
              <a:t>Ann.</a:t>
            </a:r>
            <a:r>
              <a:rPr lang="en-US" sz="1600" spc="-10" dirty="0">
                <a:cs typeface="Arial Narrow"/>
              </a:rPr>
              <a:t> </a:t>
            </a:r>
            <a:r>
              <a:rPr lang="en-US" sz="1600" dirty="0">
                <a:cs typeface="Arial Narrow"/>
              </a:rPr>
              <a:t>“</a:t>
            </a:r>
            <a:r>
              <a:rPr lang="en-US" sz="1600" dirty="0">
                <a:cs typeface="Arial Narrow"/>
                <a:hlinkClick r:id="rId8"/>
              </a:rPr>
              <a:t>Transparency</a:t>
            </a:r>
            <a:r>
              <a:rPr lang="en-US" sz="1600" spc="-10" dirty="0">
                <a:cs typeface="Arial Narrow"/>
                <a:hlinkClick r:id="rId8"/>
              </a:rPr>
              <a:t> </a:t>
            </a:r>
            <a:r>
              <a:rPr lang="en-US" sz="1600" dirty="0">
                <a:cs typeface="Arial Narrow"/>
                <a:hlinkClick r:id="rId8"/>
              </a:rPr>
              <a:t>in</a:t>
            </a:r>
            <a:r>
              <a:rPr lang="en-US" sz="1600" spc="-10" dirty="0">
                <a:cs typeface="Arial Narrow"/>
                <a:hlinkClick r:id="rId8"/>
              </a:rPr>
              <a:t> </a:t>
            </a:r>
            <a:r>
              <a:rPr lang="en-US" sz="1600" dirty="0">
                <a:cs typeface="Arial Narrow"/>
                <a:hlinkClick r:id="rId8"/>
              </a:rPr>
              <a:t>Teaching:</a:t>
            </a:r>
            <a:r>
              <a:rPr lang="en-US" sz="1600" spc="-10" dirty="0">
                <a:cs typeface="Arial Narrow"/>
                <a:hlinkClick r:id="rId8"/>
              </a:rPr>
              <a:t> </a:t>
            </a:r>
            <a:r>
              <a:rPr lang="en-US" sz="1600" dirty="0">
                <a:cs typeface="Arial Narrow"/>
                <a:hlinkClick r:id="rId8"/>
              </a:rPr>
              <a:t>Faculty</a:t>
            </a:r>
            <a:r>
              <a:rPr lang="en-US" sz="1600" spc="-10" dirty="0">
                <a:cs typeface="Arial Narrow"/>
                <a:hlinkClick r:id="rId8"/>
              </a:rPr>
              <a:t> </a:t>
            </a:r>
            <a:r>
              <a:rPr lang="en-US" sz="1600" dirty="0">
                <a:cs typeface="Arial Narrow"/>
                <a:hlinkClick r:id="rId8"/>
              </a:rPr>
              <a:t>Share</a:t>
            </a:r>
            <a:r>
              <a:rPr lang="en-US" sz="1600" spc="-10" dirty="0">
                <a:cs typeface="Arial Narrow"/>
                <a:hlinkClick r:id="rId8"/>
              </a:rPr>
              <a:t> </a:t>
            </a:r>
            <a:r>
              <a:rPr lang="en-US" sz="1600" dirty="0">
                <a:cs typeface="Arial Narrow"/>
                <a:hlinkClick r:id="rId8"/>
              </a:rPr>
              <a:t>Data</a:t>
            </a:r>
            <a:r>
              <a:rPr lang="en-US" sz="1600" spc="-10" dirty="0">
                <a:cs typeface="Arial Narrow"/>
                <a:hlinkClick r:id="rId8"/>
              </a:rPr>
              <a:t> </a:t>
            </a:r>
            <a:r>
              <a:rPr lang="en-US" sz="1600" dirty="0">
                <a:cs typeface="Arial Narrow"/>
                <a:hlinkClick r:id="rId8"/>
              </a:rPr>
              <a:t>and</a:t>
            </a:r>
            <a:r>
              <a:rPr lang="en-US" sz="1600" spc="-10" dirty="0">
                <a:cs typeface="Arial Narrow"/>
                <a:hlinkClick r:id="rId8"/>
              </a:rPr>
              <a:t> </a:t>
            </a:r>
            <a:r>
              <a:rPr lang="en-US" sz="1600" dirty="0">
                <a:cs typeface="Arial Narrow"/>
                <a:hlinkClick r:id="rId8"/>
              </a:rPr>
              <a:t>Improve</a:t>
            </a:r>
            <a:r>
              <a:rPr lang="en-US" sz="1600" spc="-10" dirty="0">
                <a:cs typeface="Arial Narrow"/>
                <a:hlinkClick r:id="rId8"/>
              </a:rPr>
              <a:t> </a:t>
            </a:r>
            <a:r>
              <a:rPr lang="en-US" sz="1600" dirty="0">
                <a:cs typeface="Arial Narrow"/>
                <a:hlinkClick r:id="rId8"/>
              </a:rPr>
              <a:t>Students’</a:t>
            </a:r>
            <a:r>
              <a:rPr lang="en-US" sz="1600" spc="-10" dirty="0">
                <a:cs typeface="Arial Narrow"/>
                <a:hlinkClick r:id="rId8"/>
              </a:rPr>
              <a:t> </a:t>
            </a:r>
            <a:r>
              <a:rPr lang="en-US" sz="1600" dirty="0">
                <a:cs typeface="Arial Narrow"/>
                <a:hlinkClick r:id="rId8"/>
              </a:rPr>
              <a:t>Learning</a:t>
            </a:r>
            <a:r>
              <a:rPr lang="en-US" sz="1600" dirty="0">
                <a:cs typeface="Arial Narrow"/>
              </a:rPr>
              <a:t>.”</a:t>
            </a:r>
            <a:r>
              <a:rPr lang="en-US" sz="1600" spc="-7" dirty="0">
                <a:cs typeface="Arial Narrow"/>
              </a:rPr>
              <a:t> </a:t>
            </a:r>
            <a:r>
              <a:rPr lang="en-US" sz="1600" i="1" dirty="0">
                <a:cs typeface="Arial Narrow"/>
              </a:rPr>
              <a:t>Liberal</a:t>
            </a:r>
            <a:r>
              <a:rPr lang="en-US" sz="1600" i="1" spc="-10" dirty="0">
                <a:cs typeface="Arial Narrow"/>
              </a:rPr>
              <a:t> </a:t>
            </a:r>
            <a:r>
              <a:rPr lang="en-US" sz="1600" i="1" dirty="0">
                <a:cs typeface="Arial Narrow"/>
              </a:rPr>
              <a:t>Education</a:t>
            </a:r>
            <a:r>
              <a:rPr lang="en-US" sz="1600" i="1" spc="-10" dirty="0">
                <a:cs typeface="Arial Narrow"/>
              </a:rPr>
              <a:t> </a:t>
            </a:r>
            <a:r>
              <a:rPr lang="en-US" sz="1600" dirty="0">
                <a:cs typeface="Arial Narrow"/>
              </a:rPr>
              <a:t>99,2</a:t>
            </a:r>
            <a:r>
              <a:rPr lang="en-US" sz="1600" spc="-10" dirty="0">
                <a:cs typeface="Arial Narrow"/>
              </a:rPr>
              <a:t> </a:t>
            </a:r>
            <a:r>
              <a:rPr lang="en-US" sz="1600" dirty="0">
                <a:cs typeface="Arial Narrow"/>
              </a:rPr>
              <a:t>(Spring</a:t>
            </a:r>
            <a:r>
              <a:rPr lang="en-US" sz="1600" spc="-14" dirty="0">
                <a:cs typeface="Arial Narrow"/>
              </a:rPr>
              <a:t> </a:t>
            </a:r>
            <a:r>
              <a:rPr lang="en-US" sz="1600" spc="-7" dirty="0">
                <a:cs typeface="Arial Narrow"/>
              </a:rPr>
              <a:t>2013)</a:t>
            </a:r>
          </a:p>
          <a:p>
            <a:r>
              <a:rPr lang="en-US" sz="1600" spc="-7" dirty="0" err="1">
                <a:cs typeface="Arial Narrow"/>
              </a:rPr>
              <a:t>Winkelmes</a:t>
            </a:r>
            <a:r>
              <a:rPr lang="en-US" sz="1600" spc="-14" dirty="0">
                <a:cs typeface="Arial Narrow"/>
              </a:rPr>
              <a:t> </a:t>
            </a:r>
            <a:r>
              <a:rPr lang="en-US" sz="1600" dirty="0">
                <a:cs typeface="Arial Narrow"/>
              </a:rPr>
              <a:t>et</a:t>
            </a:r>
            <a:r>
              <a:rPr lang="en-US" sz="1600" spc="-10" dirty="0">
                <a:cs typeface="Arial Narrow"/>
              </a:rPr>
              <a:t> </a:t>
            </a:r>
            <a:r>
              <a:rPr lang="en-US" sz="1600" dirty="0">
                <a:cs typeface="Arial Narrow"/>
              </a:rPr>
              <a:t>al,</a:t>
            </a:r>
            <a:r>
              <a:rPr lang="en-US" sz="1600" spc="-10" dirty="0">
                <a:cs typeface="Arial Narrow"/>
              </a:rPr>
              <a:t> </a:t>
            </a:r>
            <a:r>
              <a:rPr lang="en-US" sz="1600" dirty="0">
                <a:cs typeface="Arial Narrow"/>
              </a:rPr>
              <a:t>“</a:t>
            </a:r>
            <a:r>
              <a:rPr lang="en-US" sz="1600" dirty="0">
                <a:cs typeface="Arial Narrow"/>
                <a:hlinkClick r:id="rId9"/>
              </a:rPr>
              <a:t>A</a:t>
            </a:r>
            <a:r>
              <a:rPr lang="en-US" sz="1600" spc="-14" dirty="0">
                <a:cs typeface="Arial Narrow"/>
                <a:hlinkClick r:id="rId9"/>
              </a:rPr>
              <a:t> </a:t>
            </a:r>
            <a:r>
              <a:rPr lang="en-US" sz="1600" dirty="0">
                <a:cs typeface="Arial Narrow"/>
                <a:hlinkClick r:id="rId9"/>
              </a:rPr>
              <a:t>Teaching</a:t>
            </a:r>
            <a:r>
              <a:rPr lang="en-US" sz="1600" spc="-10" dirty="0">
                <a:cs typeface="Arial Narrow"/>
                <a:hlinkClick r:id="rId9"/>
              </a:rPr>
              <a:t> </a:t>
            </a:r>
            <a:r>
              <a:rPr lang="en-US" sz="1600" spc="-7" dirty="0">
                <a:cs typeface="Arial Narrow"/>
                <a:hlinkClick r:id="rId9"/>
              </a:rPr>
              <a:t>Intervention</a:t>
            </a:r>
            <a:r>
              <a:rPr lang="en-US" sz="1600" spc="-10" dirty="0">
                <a:cs typeface="Arial Narrow"/>
                <a:hlinkClick r:id="rId9"/>
              </a:rPr>
              <a:t> </a:t>
            </a:r>
            <a:r>
              <a:rPr lang="en-US" sz="1600" dirty="0">
                <a:cs typeface="Arial Narrow"/>
                <a:hlinkClick r:id="rId9"/>
              </a:rPr>
              <a:t>that</a:t>
            </a:r>
            <a:r>
              <a:rPr lang="en-US" sz="1600" spc="-14" dirty="0">
                <a:cs typeface="Arial Narrow"/>
                <a:hlinkClick r:id="rId9"/>
              </a:rPr>
              <a:t> </a:t>
            </a:r>
            <a:r>
              <a:rPr lang="en-US" sz="1600" dirty="0">
                <a:cs typeface="Arial Narrow"/>
                <a:hlinkClick r:id="rId9"/>
              </a:rPr>
              <a:t>Increases</a:t>
            </a:r>
            <a:r>
              <a:rPr lang="en-US" sz="1600" spc="-10" dirty="0">
                <a:cs typeface="Arial Narrow"/>
                <a:hlinkClick r:id="rId9"/>
              </a:rPr>
              <a:t> </a:t>
            </a:r>
            <a:r>
              <a:rPr lang="en-US" sz="1600" dirty="0">
                <a:cs typeface="Arial Narrow"/>
                <a:hlinkClick r:id="rId9"/>
              </a:rPr>
              <a:t>Underserved</a:t>
            </a:r>
            <a:r>
              <a:rPr lang="en-US" sz="1600" spc="-10" dirty="0">
                <a:cs typeface="Arial Narrow"/>
                <a:hlinkClick r:id="rId9"/>
              </a:rPr>
              <a:t> </a:t>
            </a:r>
            <a:r>
              <a:rPr lang="en-US" sz="1600" dirty="0">
                <a:cs typeface="Arial Narrow"/>
                <a:hlinkClick r:id="rId9"/>
              </a:rPr>
              <a:t>College</a:t>
            </a:r>
            <a:r>
              <a:rPr lang="en-US" sz="1600" spc="-14" dirty="0">
                <a:cs typeface="Arial Narrow"/>
                <a:hlinkClick r:id="rId9"/>
              </a:rPr>
              <a:t> </a:t>
            </a:r>
            <a:r>
              <a:rPr lang="en-US" sz="1600" dirty="0">
                <a:cs typeface="Arial Narrow"/>
                <a:hlinkClick r:id="rId9"/>
              </a:rPr>
              <a:t>Students’</a:t>
            </a:r>
            <a:r>
              <a:rPr lang="en-US" sz="1600" spc="-14" dirty="0">
                <a:cs typeface="Arial Narrow"/>
                <a:hlinkClick r:id="rId9"/>
              </a:rPr>
              <a:t> </a:t>
            </a:r>
            <a:r>
              <a:rPr lang="en-US" sz="1600" dirty="0">
                <a:cs typeface="Arial Narrow"/>
                <a:hlinkClick r:id="rId9"/>
              </a:rPr>
              <a:t>Success</a:t>
            </a:r>
            <a:r>
              <a:rPr lang="en-US" sz="1600" dirty="0">
                <a:cs typeface="Arial Narrow"/>
              </a:rPr>
              <a:t>.”</a:t>
            </a:r>
            <a:r>
              <a:rPr lang="en-US" sz="1600" spc="-10" dirty="0">
                <a:cs typeface="Arial Narrow"/>
              </a:rPr>
              <a:t> </a:t>
            </a:r>
            <a:r>
              <a:rPr lang="en-US" sz="1600" i="1" dirty="0">
                <a:cs typeface="Arial Narrow"/>
              </a:rPr>
              <a:t>Peer</a:t>
            </a:r>
            <a:r>
              <a:rPr lang="en-US" sz="1600" i="1" spc="-10" dirty="0">
                <a:cs typeface="Arial Narrow"/>
              </a:rPr>
              <a:t> </a:t>
            </a:r>
            <a:r>
              <a:rPr lang="en-US" sz="1600" i="1" dirty="0">
                <a:cs typeface="Arial Narrow"/>
              </a:rPr>
              <a:t>Review</a:t>
            </a:r>
            <a:r>
              <a:rPr lang="en-US" sz="1600" i="1" spc="-10" dirty="0">
                <a:cs typeface="Arial Narrow"/>
              </a:rPr>
              <a:t> </a:t>
            </a:r>
            <a:r>
              <a:rPr lang="en-US" sz="1600" dirty="0">
                <a:cs typeface="Arial Narrow"/>
              </a:rPr>
              <a:t>18,1/2</a:t>
            </a:r>
            <a:r>
              <a:rPr lang="en-US" sz="1600" spc="-10" dirty="0">
                <a:cs typeface="Arial Narrow"/>
              </a:rPr>
              <a:t> </a:t>
            </a:r>
            <a:r>
              <a:rPr lang="en-US" sz="1600" dirty="0">
                <a:cs typeface="Arial Narrow"/>
              </a:rPr>
              <a:t>(Winter/Spring</a:t>
            </a:r>
            <a:r>
              <a:rPr lang="en-US" sz="1600" spc="-10" dirty="0">
                <a:cs typeface="Arial Narrow"/>
              </a:rPr>
              <a:t> </a:t>
            </a:r>
            <a:r>
              <a:rPr lang="en-US" sz="1600" spc="-7" dirty="0">
                <a:cs typeface="Arial Narrow"/>
              </a:rPr>
              <a:t>2016).</a:t>
            </a:r>
            <a:endParaRPr lang="en-US" sz="1600" dirty="0">
              <a:cs typeface="Arial Narrow"/>
            </a:endParaRPr>
          </a:p>
          <a:p>
            <a:endParaRPr lang="en-US" dirty="0"/>
          </a:p>
        </p:txBody>
      </p:sp>
    </p:spTree>
    <p:extLst>
      <p:ext uri="{BB962C8B-B14F-4D97-AF65-F5344CB8AC3E}">
        <p14:creationId xmlns:p14="http://schemas.microsoft.com/office/powerpoint/2010/main" val="855261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6DA8-BED4-2A40-E87E-EFE5B88A9A23}"/>
              </a:ext>
            </a:extLst>
          </p:cNvPr>
          <p:cNvSpPr>
            <a:spLocks noGrp="1"/>
          </p:cNvSpPr>
          <p:nvPr>
            <p:ph type="title" idx="4294967295"/>
          </p:nvPr>
        </p:nvSpPr>
        <p:spPr>
          <a:xfrm>
            <a:off x="0" y="-1325563"/>
            <a:ext cx="12192000" cy="815975"/>
          </a:xfrm>
          <a:prstGeom prst="rect">
            <a:avLst/>
          </a:prstGeom>
        </p:spPr>
        <p:txBody>
          <a:bodyPr anchor="b"/>
          <a:lstStyle/>
          <a:p>
            <a:pPr algn="ctr"/>
            <a:r>
              <a:rPr lang="en-US" sz="1800"/>
              <a:t>Closing Slide with the University of Oregon Logo</a:t>
            </a:r>
          </a:p>
        </p:txBody>
      </p:sp>
    </p:spTree>
    <p:extLst>
      <p:ext uri="{BB962C8B-B14F-4D97-AF65-F5344CB8AC3E}">
        <p14:creationId xmlns:p14="http://schemas.microsoft.com/office/powerpoint/2010/main" val="4288340969"/>
      </p:ext>
    </p:extLst>
  </p:cSld>
  <p:clrMapOvr>
    <a:masterClrMapping/>
  </p:clrMapOvr>
</p:sld>
</file>

<file path=ppt/theme/theme1.xml><?xml version="1.0" encoding="utf-8"?>
<a:theme xmlns:a="http://schemas.openxmlformats.org/drawingml/2006/main" name="UO PPT Theme 1">
  <a:themeElements>
    <a:clrScheme name="UO RGB PPT Color Theme">
      <a:dk1>
        <a:srgbClr val="000000"/>
      </a:dk1>
      <a:lt1>
        <a:srgbClr val="FFFFFF"/>
      </a:lt1>
      <a:dk2>
        <a:srgbClr val="007030"/>
      </a:dk2>
      <a:lt2>
        <a:srgbClr val="FEE11A"/>
      </a:lt2>
      <a:accent1>
        <a:srgbClr val="104734"/>
      </a:accent1>
      <a:accent2>
        <a:srgbClr val="489046"/>
      </a:accent2>
      <a:accent3>
        <a:srgbClr val="8ABB40"/>
      </a:accent3>
      <a:accent4>
        <a:srgbClr val="E2E11B"/>
      </a:accent4>
      <a:accent5>
        <a:srgbClr val="004F6E"/>
      </a:accent5>
      <a:accent6>
        <a:srgbClr val="04A3B5"/>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2893B60-31A5-40FE-912B-975ED09F78F4}">
  <we:reference id="2316f4a4-e734-4e90-ac62-c83f30603c77" version="1.0.0.0" store="EXCatalog" storeType="EXCatalog"/>
  <we:alternateReferences>
    <we:reference id="WA200003220" version="1.0.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1" ma:contentTypeDescription="Create a new document." ma:contentTypeScope="" ma:versionID="619570f6794cfec548b27941486e0400">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d5fa7d02544e04c5e7c2dc999ba1c518"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EA7E14-B259-4041-91AE-EBD3A9FF2881}">
  <ds:schemaRefs>
    <ds:schemaRef ds:uri="361f0c6e-13ac-45ad-87b6-173c45bbaa8c"/>
    <ds:schemaRef ds:uri="659c2dde-9534-40ea-bbdf-076f8a30aa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BE84E4A-C34D-49C9-98B6-65F31EF0973C}">
  <ds:schemaRefs>
    <ds:schemaRef ds:uri="http://purl.org/dc/elements/1.1/"/>
    <ds:schemaRef ds:uri="http://schemas.microsoft.com/office/2006/metadata/properties"/>
    <ds:schemaRef ds:uri="http://www.w3.org/XML/1998/namespace"/>
    <ds:schemaRef ds:uri="http://schemas.microsoft.com/office/2006/documentManagement/types"/>
    <ds:schemaRef ds:uri="http://purl.org/dc/dcmitype/"/>
    <ds:schemaRef ds:uri="659c2dde-9534-40ea-bbdf-076f8a30aa24"/>
    <ds:schemaRef ds:uri="http://purl.org/dc/terms/"/>
    <ds:schemaRef ds:uri="http://schemas.openxmlformats.org/package/2006/metadata/core-properties"/>
    <ds:schemaRef ds:uri="http://schemas.microsoft.com/office/infopath/2007/PartnerControls"/>
    <ds:schemaRef ds:uri="361f0c6e-13ac-45ad-87b6-173c45bbaa8c"/>
  </ds:schemaRefs>
</ds:datastoreItem>
</file>

<file path=customXml/itemProps3.xml><?xml version="1.0" encoding="utf-8"?>
<ds:datastoreItem xmlns:ds="http://schemas.openxmlformats.org/officeDocument/2006/customXml" ds:itemID="{9868F5F7-BCE5-468C-B2B7-B88A2BB7A2F1}">
  <ds:schemaRefs>
    <ds:schemaRef ds:uri="http://schemas.microsoft.com/sharepoint/v3/contenttype/forms"/>
  </ds:schemaRefs>
</ds:datastoreItem>
</file>

<file path=docMetadata/LabelInfo.xml><?xml version="1.0" encoding="utf-8"?>
<clbl:labelList xmlns:clbl="http://schemas.microsoft.com/office/2020/mipLabelMetadata">
  <clbl:label id="{8f0b198f-f447-4cfe-ba03-526b46c661f8}" enabled="0" method="" siteId="{8f0b198f-f447-4cfe-ba03-526b46c661f8}" removed="1"/>
</clbl:labelList>
</file>

<file path=docProps/app.xml><?xml version="1.0" encoding="utf-8"?>
<Properties xmlns="http://schemas.openxmlformats.org/officeDocument/2006/extended-properties" xmlns:vt="http://schemas.openxmlformats.org/officeDocument/2006/docPropsVTypes">
  <Template/>
  <TotalTime>9043</TotalTime>
  <Words>2912</Words>
  <Application>Microsoft Office PowerPoint</Application>
  <PresentationFormat>Widescreen</PresentationFormat>
  <Paragraphs>413</Paragraphs>
  <Slides>53</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Aptos</vt:lpstr>
      <vt:lpstr>Arial</vt:lpstr>
      <vt:lpstr>Arial Narrow</vt:lpstr>
      <vt:lpstr>Arial,Sans-Serif</vt:lpstr>
      <vt:lpstr>Calibri</vt:lpstr>
      <vt:lpstr>Gill Sans</vt:lpstr>
      <vt:lpstr>Source Sans Pro</vt:lpstr>
      <vt:lpstr>Source Sans Pro Black</vt:lpstr>
      <vt:lpstr>System Font Regular</vt:lpstr>
      <vt:lpstr>Wingdings</vt:lpstr>
      <vt:lpstr>UO PPT Theme 1</vt:lpstr>
      <vt:lpstr>Teaching as the Instructor of Record</vt:lpstr>
      <vt:lpstr>Access supporting materials</vt:lpstr>
      <vt:lpstr>Teaching as the Lead Instructor</vt:lpstr>
      <vt:lpstr>Our learning objectives for today: practical</vt:lpstr>
      <vt:lpstr>Designing a course: Principles and practices</vt:lpstr>
      <vt:lpstr>Students must be engaged in their learning</vt:lpstr>
      <vt:lpstr>What factors shape student engagement?</vt:lpstr>
      <vt:lpstr>Checklist for Planning: Learning activities </vt:lpstr>
      <vt:lpstr>Checklist for Planning: Motivation </vt:lpstr>
      <vt:lpstr>Aligned “Backward” Design</vt:lpstr>
      <vt:lpstr>Key questions to ask</vt:lpstr>
      <vt:lpstr>“Backward” design</vt:lpstr>
      <vt:lpstr>Creating a lesson: Have a</vt:lpstr>
      <vt:lpstr>Creating a lesson: Make it active</vt:lpstr>
      <vt:lpstr>Types of activities</vt:lpstr>
      <vt:lpstr>How to integrate it all?</vt:lpstr>
      <vt:lpstr>How to integrate it all? Plan across the term</vt:lpstr>
      <vt:lpstr>Creating assignments: Focus effort on the learning task</vt:lpstr>
      <vt:lpstr>What is transparency?</vt:lpstr>
      <vt:lpstr>The AI-Aware Transparent Assignment Template</vt:lpstr>
      <vt:lpstr>Assessment</vt:lpstr>
      <vt:lpstr>Cycle of Practice and Feedback</vt:lpstr>
      <vt:lpstr>Types of Assessment</vt:lpstr>
      <vt:lpstr>Formative assessment: Examples</vt:lpstr>
      <vt:lpstr>Summative assessment: Examples</vt:lpstr>
      <vt:lpstr>How to assess with more transparency?</vt:lpstr>
      <vt:lpstr>AI: The Elephant in the Room</vt:lpstr>
      <vt:lpstr>How students might use AI</vt:lpstr>
      <vt:lpstr>The Gen AI Vicious Cycle threatens learning</vt:lpstr>
      <vt:lpstr>Develop assessments with AI in mind</vt:lpstr>
      <vt:lpstr>Designing AI-resilient assignments</vt:lpstr>
      <vt:lpstr>Artificial Intelligence Resource Guide</vt:lpstr>
      <vt:lpstr>Build a sense of belonging and connection</vt:lpstr>
      <vt:lpstr>Help people feel they belong</vt:lpstr>
      <vt:lpstr>Course Materials</vt:lpstr>
      <vt:lpstr>The Syllabus</vt:lpstr>
      <vt:lpstr>The Syllabus: Required elements</vt:lpstr>
      <vt:lpstr>The Syllabus: Recommended elements</vt:lpstr>
      <vt:lpstr>The Syllabus: Tone</vt:lpstr>
      <vt:lpstr>The Syllabus: Key takeaways</vt:lpstr>
      <vt:lpstr>The Canvas Site</vt:lpstr>
      <vt:lpstr>Recommended Canvas design: Use modules</vt:lpstr>
      <vt:lpstr>Recommended Canvas design: Stable wayfinder</vt:lpstr>
      <vt:lpstr>Recommended Canvas design: “Start here” module</vt:lpstr>
      <vt:lpstr>Course Policies/Requirements </vt:lpstr>
      <vt:lpstr>Policies/requirements to be aware of</vt:lpstr>
      <vt:lpstr>TEP’s Course Resources webpage</vt:lpstr>
      <vt:lpstr>Improvement through feedback</vt:lpstr>
      <vt:lpstr>Any questions?</vt:lpstr>
      <vt:lpstr>TEP is here to support you!</vt:lpstr>
      <vt:lpstr>Before you leave</vt:lpstr>
      <vt:lpstr>Citations</vt:lpstr>
      <vt:lpstr>Closing Slide with the University of Oregon Logo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lastModifiedBy>Julie Mueller</cp:lastModifiedBy>
  <cp:revision>5</cp:revision>
  <cp:lastPrinted>2025-03-11T18:00:25Z</cp:lastPrinted>
  <dcterms:created xsi:type="dcterms:W3CDTF">2022-05-29T02:25:42Z</dcterms:created>
  <dcterms:modified xsi:type="dcterms:W3CDTF">2026-09-21T16:54:58Z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