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2A3_ED75DF87.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90" r:id="rId4"/>
  </p:sldMasterIdLst>
  <p:notesMasterIdLst>
    <p:notesMasterId r:id="rId56"/>
  </p:notesMasterIdLst>
  <p:sldIdLst>
    <p:sldId id="383" r:id="rId5"/>
    <p:sldId id="385" r:id="rId6"/>
    <p:sldId id="704" r:id="rId7"/>
    <p:sldId id="743" r:id="rId8"/>
    <p:sldId id="425" r:id="rId9"/>
    <p:sldId id="432" r:id="rId10"/>
    <p:sldId id="428" r:id="rId11"/>
    <p:sldId id="318" r:id="rId12"/>
    <p:sldId id="436" r:id="rId13"/>
    <p:sldId id="711" r:id="rId14"/>
    <p:sldId id="710" r:id="rId15"/>
    <p:sldId id="451" r:id="rId16"/>
    <p:sldId id="722" r:id="rId17"/>
    <p:sldId id="452" r:id="rId18"/>
    <p:sldId id="439" r:id="rId19"/>
    <p:sldId id="721" r:id="rId20"/>
    <p:sldId id="518" r:id="rId21"/>
    <p:sldId id="729" r:id="rId22"/>
    <p:sldId id="437" r:id="rId23"/>
    <p:sldId id="389" r:id="rId24"/>
    <p:sldId id="731" r:id="rId25"/>
    <p:sldId id="730" r:id="rId26"/>
    <p:sldId id="466" r:id="rId27"/>
    <p:sldId id="707" r:id="rId28"/>
    <p:sldId id="706" r:id="rId29"/>
    <p:sldId id="326" r:id="rId30"/>
    <p:sldId id="459" r:id="rId31"/>
    <p:sldId id="735" r:id="rId32"/>
    <p:sldId id="726" r:id="rId33"/>
    <p:sldId id="454" r:id="rId34"/>
    <p:sldId id="727" r:id="rId35"/>
    <p:sldId id="728" r:id="rId36"/>
    <p:sldId id="732" r:id="rId37"/>
    <p:sldId id="733" r:id="rId38"/>
    <p:sldId id="734" r:id="rId39"/>
    <p:sldId id="438" r:id="rId40"/>
    <p:sldId id="675" r:id="rId41"/>
    <p:sldId id="718" r:id="rId42"/>
    <p:sldId id="668" r:id="rId43"/>
    <p:sldId id="524" r:id="rId44"/>
    <p:sldId id="720" r:id="rId45"/>
    <p:sldId id="738" r:id="rId46"/>
    <p:sldId id="463" r:id="rId47"/>
    <p:sldId id="440" r:id="rId48"/>
    <p:sldId id="740" r:id="rId49"/>
    <p:sldId id="736" r:id="rId50"/>
    <p:sldId id="742" r:id="rId51"/>
    <p:sldId id="660" r:id="rId52"/>
    <p:sldId id="741" r:id="rId53"/>
    <p:sldId id="300" r:id="rId54"/>
    <p:sldId id="708"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36F4A4-3542-7D49-DD17-D929FD3D72C4}" name="Ali Soken" initials="AS" userId="S::alisoken@uoregon.edu::b6961728-ad8c-47a4-be27-c26bee2df3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1D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813748-DCB0-B4EA-5CE7-3D3789A8C994}" v="1092" dt="2025-09-24T06:41:45.077"/>
    <p1510:client id="{261F328D-26A4-7DD6-6AB7-894900847093}" v="4903" dt="2025-09-24T07:58:16.167"/>
    <p1510:client id="{4D31A9FB-3D56-803F-0332-3892387C2AFE}" v="1662" dt="2025-09-24T01:46:24.823"/>
    <p1510:client id="{6A92D2FC-B3E4-E3ED-B34C-08A728E5846F}" v="11" dt="2025-09-24T07:34:32.403"/>
    <p1510:client id="{7674E135-DB49-D396-523F-0A1D0BABA66C}" v="155" dt="2025-09-24T17:59:24.343"/>
    <p1510:client id="{83472D5C-BB05-89F6-15CA-E618B6D64BDB}" v="905" dt="2025-09-23T19:55:15.476"/>
    <p1510:client id="{B4443968-EFA4-1425-4F8B-9A07F4F7288C}" v="277" dt="2025-09-22T22:38:18.919"/>
    <p1510:client id="{B805810D-8F87-A9F4-0D64-1F65C5A2FD43}" v="363" dt="2025-09-24T07:12:13.896"/>
    <p1510:client id="{C87F4E52-9226-8800-391D-45085F9E4E82}" v="1128" dt="2025-09-22T22:28:07.302"/>
    <p1510:client id="{DEBC750E-068D-0DD4-6B4E-5653B2E0925F}" v="7" dt="2025-09-23T23:07:50.4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10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omments/modernComment_2A3_ED75DF87.xml><?xml version="1.0" encoding="utf-8"?>
<p188:cmLst xmlns:a="http://schemas.openxmlformats.org/drawingml/2006/main" xmlns:r="http://schemas.openxmlformats.org/officeDocument/2006/relationships" xmlns:p188="http://schemas.microsoft.com/office/powerpoint/2018/8/main">
  <p188:cm id="{56721043-AE4F-4764-863F-4328A58B2BA7}" authorId="{5136F4A4-3542-7D49-DD17-D929FD3D72C4}" status="resolved" created="2024-09-23T22:36:00.251" complete="100000">
    <pc:sldMkLst xmlns:pc="http://schemas.microsoft.com/office/powerpoint/2013/main/command">
      <pc:docMk/>
      <pc:sldMk cId="3983925127" sldId="675"/>
    </pc:sldMkLst>
    <p188:txBody>
      <a:bodyPr/>
      <a:lstStyle/>
      <a:p>
        <a:r>
          <a:rPr lang="en-US"/>
          <a:t>Capturing the shared ideas - help needed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75854-5449-5742-91FA-1BEFEDB4C830}" type="datetimeFigureOut">
              <a:rPr lang="en-US" smtClean="0"/>
              <a:t>10/2/2025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2C29B-0625-D449-A9A3-8E855D4044E2}" type="slidenum">
              <a:rPr lang="en-US" smtClean="0"/>
              <a:t>‹#›</a:t>
            </a:fld>
            <a:endParaRPr lang="en-US"/>
          </a:p>
        </p:txBody>
      </p:sp>
    </p:spTree>
    <p:extLst>
      <p:ext uri="{BB962C8B-B14F-4D97-AF65-F5344CB8AC3E}">
        <p14:creationId xmlns:p14="http://schemas.microsoft.com/office/powerpoint/2010/main" val="250706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Orienting items- as people enter and at very beginning of session:</a:t>
            </a:r>
          </a:p>
          <a:p>
            <a:pPr marL="285750" indent="-285750">
              <a:buFont typeface="Symbol"/>
              <a:buChar char="•"/>
            </a:pPr>
            <a:r>
              <a:rPr lang="en-US"/>
              <a:t>Have slide of Agenda and Learning objectives up</a:t>
            </a:r>
          </a:p>
          <a:p>
            <a:pPr marL="285750" indent="-285750">
              <a:buFont typeface="Symbol"/>
              <a:buChar char="•"/>
            </a:pPr>
            <a:r>
              <a:rPr lang="en-US"/>
              <a:t>Have note written up on wall such as “Welcome! Please get some snacks and make yourself comfortable"</a:t>
            </a:r>
          </a:p>
          <a:p>
            <a:r>
              <a:rPr lang="en-US"/>
              <a:t>(10) Introductions </a:t>
            </a:r>
          </a:p>
          <a:p>
            <a:pPr marL="285750" indent="-285750">
              <a:buFont typeface="Symbol"/>
              <a:buChar char="•"/>
            </a:pPr>
            <a:r>
              <a:rPr lang="en-US"/>
              <a:t>Who I am [facilitator]</a:t>
            </a:r>
          </a:p>
          <a:p>
            <a:pPr marL="285750" indent="-285750">
              <a:buFont typeface="Symbol"/>
              <a:buChar char="•"/>
            </a:pPr>
            <a:r>
              <a:rPr lang="en-US"/>
              <a:t>Who you are (a brief “think/pair/share”)</a:t>
            </a:r>
          </a:p>
          <a:p>
            <a:pPr marL="285750" indent="-285750">
              <a:buFont typeface="Symbol"/>
              <a:buChar char="•"/>
            </a:pPr>
            <a:r>
              <a:rPr lang="en-US"/>
              <a:t>Who </a:t>
            </a:r>
            <a:r>
              <a:rPr lang="en-US" i="1"/>
              <a:t>we</a:t>
            </a:r>
            <a:r>
              <a:rPr lang="en-US"/>
              <a:t> are as a group (group polling)</a:t>
            </a:r>
          </a:p>
          <a:p>
            <a:pPr marL="285750" indent="-285750">
              <a:buFont typeface="Symbol"/>
              <a:buChar char="•"/>
            </a:pPr>
            <a:r>
              <a:rPr lang="en-US"/>
              <a:t>Who TEP is (facilitator)</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B52C29B-0625-D449-A9A3-8E855D4044E2}" type="slidenum">
              <a:rPr lang="en-US" smtClean="0"/>
              <a:t>1</a:t>
            </a:fld>
            <a:endParaRPr lang="en-US"/>
          </a:p>
        </p:txBody>
      </p:sp>
    </p:spTree>
    <p:extLst>
      <p:ext uri="{BB962C8B-B14F-4D97-AF65-F5344CB8AC3E}">
        <p14:creationId xmlns:p14="http://schemas.microsoft.com/office/powerpoint/2010/main" val="3168440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B52C29B-0625-D449-A9A3-8E855D4044E2}" type="slidenum">
              <a:rPr lang="en-US" smtClean="0"/>
              <a:t>2</a:t>
            </a:fld>
            <a:endParaRPr lang="en-US"/>
          </a:p>
        </p:txBody>
      </p:sp>
    </p:spTree>
    <p:extLst>
      <p:ext uri="{BB962C8B-B14F-4D97-AF65-F5344CB8AC3E}">
        <p14:creationId xmlns:p14="http://schemas.microsoft.com/office/powerpoint/2010/main" val="72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B52C29B-0625-D449-A9A3-8E855D4044E2}" type="slidenum">
              <a:rPr lang="en-US" smtClean="0"/>
              <a:t>4</a:t>
            </a:fld>
            <a:endParaRPr lang="en-US"/>
          </a:p>
        </p:txBody>
      </p:sp>
    </p:spTree>
    <p:extLst>
      <p:ext uri="{BB962C8B-B14F-4D97-AF65-F5344CB8AC3E}">
        <p14:creationId xmlns:p14="http://schemas.microsoft.com/office/powerpoint/2010/main" val="109751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5</a:t>
            </a:fld>
            <a:endParaRPr lang="en-US"/>
          </a:p>
        </p:txBody>
      </p:sp>
    </p:spTree>
    <p:extLst>
      <p:ext uri="{BB962C8B-B14F-4D97-AF65-F5344CB8AC3E}">
        <p14:creationId xmlns:p14="http://schemas.microsoft.com/office/powerpoint/2010/main" val="2060102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6</a:t>
            </a:fld>
            <a:endParaRPr lang="en-US"/>
          </a:p>
        </p:txBody>
      </p:sp>
    </p:spTree>
    <p:extLst>
      <p:ext uri="{BB962C8B-B14F-4D97-AF65-F5344CB8AC3E}">
        <p14:creationId xmlns:p14="http://schemas.microsoft.com/office/powerpoint/2010/main" val="1535150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Very brief—one minute or less.</a:t>
            </a:r>
          </a:p>
        </p:txBody>
      </p:sp>
      <p:sp>
        <p:nvSpPr>
          <p:cNvPr id="4" name="Slide Number Placeholder 3"/>
          <p:cNvSpPr>
            <a:spLocks noGrp="1"/>
          </p:cNvSpPr>
          <p:nvPr>
            <p:ph type="sldNum" sz="quarter" idx="5"/>
          </p:nvPr>
        </p:nvSpPr>
        <p:spPr/>
        <p:txBody>
          <a:bodyPr/>
          <a:lstStyle/>
          <a:p>
            <a:fld id="{0F6362D9-E097-D54B-B51B-889D2CFEACBC}" type="slidenum">
              <a:rPr lang="en-US" smtClean="0"/>
              <a:t>7</a:t>
            </a:fld>
            <a:endParaRPr lang="en-US"/>
          </a:p>
        </p:txBody>
      </p:sp>
    </p:spTree>
    <p:extLst>
      <p:ext uri="{BB962C8B-B14F-4D97-AF65-F5344CB8AC3E}">
        <p14:creationId xmlns:p14="http://schemas.microsoft.com/office/powerpoint/2010/main" val="1508000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(15) </a:t>
            </a:r>
            <a:r>
              <a:rPr lang="en-US" i="1"/>
              <a:t>What is "good teaching"?</a:t>
            </a:r>
            <a:endParaRPr lang="en-US"/>
          </a:p>
          <a:p>
            <a:pPr marL="285750" indent="-285750">
              <a:buFont typeface="Symbol"/>
              <a:buChar char="•"/>
            </a:pPr>
            <a:r>
              <a:rPr lang="en-US"/>
              <a:t>What do effective teachers do? (think/pair/share with share being person from each group writes on board)</a:t>
            </a:r>
          </a:p>
          <a:p>
            <a:pPr marL="285750" indent="-285750">
              <a:buFont typeface="Symbol"/>
              <a:buChar char="•"/>
            </a:pPr>
            <a:r>
              <a:rPr lang="en-US"/>
              <a:t>Synthesis of actions GEs wrote on board</a:t>
            </a:r>
          </a:p>
          <a:p>
            <a:pPr marL="285750" lvl="1" indent="-285750">
              <a:buFont typeface="Courier New"/>
              <a:buChar char="○"/>
            </a:pPr>
            <a:r>
              <a:rPr lang="en-US"/>
              <a:t>What patterns do you see in what your peers noted? What is missing from what we noted? </a:t>
            </a:r>
          </a:p>
          <a:p>
            <a:pPr marL="285750" lvl="1" indent="-285750">
              <a:buFont typeface="Courier New"/>
              <a:buChar char="○"/>
            </a:pPr>
            <a:r>
              <a:rPr lang="en-US"/>
              <a:t>Highlight a couple of important actions (facilitator)</a:t>
            </a:r>
          </a:p>
          <a:p>
            <a:pPr marL="285750" indent="-285750">
              <a:buFont typeface="Symbol"/>
              <a:buChar char="•"/>
            </a:pPr>
            <a:r>
              <a:rPr lang="en-US"/>
              <a:t>How does UO define good teaching? (facilitator)</a:t>
            </a:r>
          </a:p>
          <a:p>
            <a:r>
              <a:rPr lang="en-US"/>
              <a:t>(5) </a:t>
            </a:r>
            <a:r>
              <a:rPr lang="en-US" i="1"/>
              <a:t>What does it mean to lead a discussion section?</a:t>
            </a:r>
            <a:endParaRPr lang="en-US"/>
          </a:p>
          <a:p>
            <a:pPr marL="285750" indent="-285750">
              <a:buFont typeface="Symbol"/>
              <a:buChar char="•"/>
            </a:pPr>
            <a:r>
              <a:rPr lang="en-US"/>
              <a:t>Overview of commonalities and variety in what a discussion section is and what the role does (facilitator)</a:t>
            </a:r>
          </a:p>
          <a:p>
            <a:pPr marL="285750" indent="-285750">
              <a:buFont typeface="Symbol"/>
              <a:buChar char="•"/>
            </a:pPr>
            <a:r>
              <a:rPr lang="en-US"/>
              <a:t>How to find out what norms are for your sections--coordinating teaching teams questions to ask (facilitator)</a:t>
            </a:r>
          </a:p>
        </p:txBody>
      </p:sp>
      <p:sp>
        <p:nvSpPr>
          <p:cNvPr id="4" name="Slide Number Placeholder 3"/>
          <p:cNvSpPr>
            <a:spLocks noGrp="1"/>
          </p:cNvSpPr>
          <p:nvPr>
            <p:ph type="sldNum" sz="quarter" idx="5"/>
          </p:nvPr>
        </p:nvSpPr>
        <p:spPr/>
        <p:txBody>
          <a:bodyPr/>
          <a:lstStyle/>
          <a:p>
            <a:fld id="{7B52C29B-0625-D449-A9A3-8E855D4044E2}" type="slidenum">
              <a:rPr lang="en-US" smtClean="0"/>
              <a:t>8</a:t>
            </a:fld>
            <a:endParaRPr lang="en-US"/>
          </a:p>
        </p:txBody>
      </p:sp>
    </p:spTree>
    <p:extLst>
      <p:ext uri="{BB962C8B-B14F-4D97-AF65-F5344CB8AC3E}">
        <p14:creationId xmlns:p14="http://schemas.microsoft.com/office/powerpoint/2010/main" val="2482645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08617-EDCD-2B01-D203-A276B8D497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8FD35-B3BB-BAFA-9835-97959FF70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60B9D-18EA-E2E1-A2A9-3DE721E52B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5F1E81-1F5F-9C32-E953-B77578CDC883}"/>
              </a:ext>
            </a:extLst>
          </p:cNvPr>
          <p:cNvSpPr>
            <a:spLocks noGrp="1"/>
          </p:cNvSpPr>
          <p:nvPr>
            <p:ph type="sldNum" sz="quarter" idx="5"/>
          </p:nvPr>
        </p:nvSpPr>
        <p:spPr/>
        <p:txBody>
          <a:bodyPr/>
          <a:lstStyle/>
          <a:p>
            <a:fld id="{0F6362D9-E097-D54B-B51B-889D2CFEACBC}" type="slidenum">
              <a:rPr lang="en-US" smtClean="0"/>
              <a:t>10</a:t>
            </a:fld>
            <a:endParaRPr lang="en-US"/>
          </a:p>
        </p:txBody>
      </p:sp>
    </p:spTree>
    <p:extLst>
      <p:ext uri="{BB962C8B-B14F-4D97-AF65-F5344CB8AC3E}">
        <p14:creationId xmlns:p14="http://schemas.microsoft.com/office/powerpoint/2010/main" val="1971790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min total for section</a:t>
            </a:r>
          </a:p>
          <a:p>
            <a:pPr marL="285750" indent="-285750">
              <a:buFont typeface="Symbol"/>
              <a:buChar char="•"/>
            </a:pPr>
            <a:r>
              <a:rPr lang="en-US"/>
              <a:t>Acknowledgement that grading is significant part of GE work for many, and that because assessment and grading practices and faculty guidance will vary, not addressing in depth.</a:t>
            </a:r>
          </a:p>
          <a:p>
            <a:pPr marL="285750" indent="-285750">
              <a:buFont typeface="Symbol"/>
              <a:buChar char="•"/>
            </a:pPr>
            <a:r>
              <a:rPr lang="en-US"/>
              <a:t>Encourage 2 actions: asking faculty for clarity when needed and signing up for fall workshops on grading </a:t>
            </a:r>
          </a:p>
          <a:p>
            <a:pPr marL="285750" indent="-285750">
              <a:buFont typeface="Symbol"/>
              <a:buChar char="•"/>
            </a:pPr>
            <a:r>
              <a:rPr lang="en-US"/>
              <a:t>8 feedback and grading tips (slide)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B52C29B-0625-D449-A9A3-8E855D4044E2}" type="slidenum">
              <a:rPr lang="en-US" smtClean="0"/>
              <a:t>14</a:t>
            </a:fld>
            <a:endParaRPr lang="en-US"/>
          </a:p>
        </p:txBody>
      </p:sp>
    </p:spTree>
    <p:extLst>
      <p:ext uri="{BB962C8B-B14F-4D97-AF65-F5344CB8AC3E}">
        <p14:creationId xmlns:p14="http://schemas.microsoft.com/office/powerpoint/2010/main" val="2855201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Symbol"/>
              <a:buChar char="•"/>
            </a:pPr>
            <a:r>
              <a:rPr lang="en-US"/>
              <a:t>(2) Inclusive teaching and belonging (facilitator-- brief)</a:t>
            </a:r>
          </a:p>
          <a:p>
            <a:pPr marL="285750" indent="-285750">
              <a:buFont typeface="Symbol"/>
              <a:buChar char="•"/>
            </a:pPr>
            <a:r>
              <a:rPr lang="en-US"/>
              <a:t>(8) Teaching practices that support belonging: brainstorm ways instructors build community</a:t>
            </a:r>
          </a:p>
          <a:p>
            <a:pPr marL="285750" indent="-285750">
              <a:buFont typeface="Symbol"/>
              <a:buChar char="•"/>
            </a:pPr>
            <a:r>
              <a:rPr lang="en-US"/>
              <a:t>(5) Highlighted practices [facilitator’s choice]</a:t>
            </a:r>
          </a:p>
        </p:txBody>
      </p:sp>
      <p:sp>
        <p:nvSpPr>
          <p:cNvPr id="4" name="Slide Number Placeholder 3"/>
          <p:cNvSpPr>
            <a:spLocks noGrp="1"/>
          </p:cNvSpPr>
          <p:nvPr>
            <p:ph type="sldNum" sz="quarter" idx="5"/>
          </p:nvPr>
        </p:nvSpPr>
        <p:spPr/>
        <p:txBody>
          <a:bodyPr/>
          <a:lstStyle/>
          <a:p>
            <a:fld id="{7B52C29B-0625-D449-A9A3-8E855D4044E2}" type="slidenum">
              <a:rPr lang="en-US" smtClean="0"/>
              <a:t>18</a:t>
            </a:fld>
            <a:endParaRPr lang="en-US"/>
          </a:p>
        </p:txBody>
      </p:sp>
    </p:spTree>
    <p:extLst>
      <p:ext uri="{BB962C8B-B14F-4D97-AF65-F5344CB8AC3E}">
        <p14:creationId xmlns:p14="http://schemas.microsoft.com/office/powerpoint/2010/main" val="3634704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19</a:t>
            </a:fld>
            <a:endParaRPr lang="en-US"/>
          </a:p>
        </p:txBody>
      </p:sp>
    </p:spTree>
    <p:extLst>
      <p:ext uri="{BB962C8B-B14F-4D97-AF65-F5344CB8AC3E}">
        <p14:creationId xmlns:p14="http://schemas.microsoft.com/office/powerpoint/2010/main" val="2591317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32738-F728-10F6-FB4E-699CB818B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5342E-DC6C-4F65-86A6-86DE94F8FD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269BA-24A6-1C33-5241-1FD4DA87539D}"/>
              </a:ext>
            </a:extLst>
          </p:cNvPr>
          <p:cNvSpPr>
            <a:spLocks noGrp="1"/>
          </p:cNvSpPr>
          <p:nvPr>
            <p:ph type="body" idx="1"/>
          </p:nvPr>
        </p:nvSpPr>
        <p:spPr/>
        <p:txBody>
          <a:bodyPr/>
          <a:lstStyle/>
          <a:p>
            <a:r>
              <a:rPr lang="en-US">
                <a:latin typeface="Calibri"/>
                <a:ea typeface="Calibri"/>
                <a:cs typeface="Calibri"/>
              </a:rPr>
              <a:t>First student discussion</a:t>
            </a:r>
          </a:p>
        </p:txBody>
      </p:sp>
      <p:sp>
        <p:nvSpPr>
          <p:cNvPr id="4" name="Slide Number Placeholder 3">
            <a:extLst>
              <a:ext uri="{FF2B5EF4-FFF2-40B4-BE49-F238E27FC236}">
                <a16:creationId xmlns:a16="http://schemas.microsoft.com/office/drawing/2014/main" id="{AC115C69-9347-4272-E814-84589AB5B786}"/>
              </a:ext>
            </a:extLst>
          </p:cNvPr>
          <p:cNvSpPr>
            <a:spLocks noGrp="1"/>
          </p:cNvSpPr>
          <p:nvPr>
            <p:ph type="sldNum" sz="quarter" idx="5"/>
          </p:nvPr>
        </p:nvSpPr>
        <p:spPr/>
        <p:txBody>
          <a:bodyPr/>
          <a:lstStyle/>
          <a:p>
            <a:fld id="{7B52C29B-0625-D449-A9A3-8E855D4044E2}" type="slidenum">
              <a:rPr lang="en-US" smtClean="0"/>
              <a:t>20</a:t>
            </a:fld>
            <a:endParaRPr lang="en-US"/>
          </a:p>
        </p:txBody>
      </p:sp>
    </p:spTree>
    <p:extLst>
      <p:ext uri="{BB962C8B-B14F-4D97-AF65-F5344CB8AC3E}">
        <p14:creationId xmlns:p14="http://schemas.microsoft.com/office/powerpoint/2010/main" val="1209422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Images are of two ways to survey students (hard copy and digital canvas survey—in commons). Prompt any other ideas. Brief. LR</a:t>
            </a:r>
          </a:p>
        </p:txBody>
      </p:sp>
      <p:sp>
        <p:nvSpPr>
          <p:cNvPr id="4" name="Slide Number Placeholder 3"/>
          <p:cNvSpPr>
            <a:spLocks noGrp="1"/>
          </p:cNvSpPr>
          <p:nvPr>
            <p:ph type="sldNum" sz="quarter" idx="5"/>
          </p:nvPr>
        </p:nvSpPr>
        <p:spPr/>
        <p:txBody>
          <a:bodyPr/>
          <a:lstStyle/>
          <a:p>
            <a:fld id="{7B52C29B-0625-D449-A9A3-8E855D4044E2}" type="slidenum">
              <a:rPr lang="en-US" smtClean="0"/>
              <a:t>23</a:t>
            </a:fld>
            <a:endParaRPr lang="en-US"/>
          </a:p>
        </p:txBody>
      </p:sp>
    </p:spTree>
    <p:extLst>
      <p:ext uri="{BB962C8B-B14F-4D97-AF65-F5344CB8AC3E}">
        <p14:creationId xmlns:p14="http://schemas.microsoft.com/office/powerpoint/2010/main" val="953609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Images are of two ways to survey students (hard copy and digital canvas survey—in commons). Prompt any other ideas. Brief.</a:t>
            </a:r>
            <a:br>
              <a:rPr lang="en-US">
                <a:latin typeface="Calibri"/>
                <a:ea typeface="Calibri"/>
                <a:cs typeface="Calibri"/>
              </a:rPr>
            </a:br>
            <a:r>
              <a:rPr lang="en-US">
                <a:latin typeface="Calibri"/>
                <a:ea typeface="Calibri"/>
                <a:cs typeface="Calibri"/>
              </a:rPr>
              <a:t>LR</a:t>
            </a:r>
          </a:p>
        </p:txBody>
      </p:sp>
      <p:sp>
        <p:nvSpPr>
          <p:cNvPr id="4" name="Slide Number Placeholder 3"/>
          <p:cNvSpPr>
            <a:spLocks noGrp="1"/>
          </p:cNvSpPr>
          <p:nvPr>
            <p:ph type="sldNum" sz="quarter" idx="5"/>
          </p:nvPr>
        </p:nvSpPr>
        <p:spPr/>
        <p:txBody>
          <a:bodyPr/>
          <a:lstStyle/>
          <a:p>
            <a:fld id="{7B52C29B-0625-D449-A9A3-8E855D4044E2}" type="slidenum">
              <a:rPr lang="en-US" smtClean="0"/>
              <a:t>24</a:t>
            </a:fld>
            <a:endParaRPr lang="en-US"/>
          </a:p>
        </p:txBody>
      </p:sp>
    </p:spTree>
    <p:extLst>
      <p:ext uri="{BB962C8B-B14F-4D97-AF65-F5344CB8AC3E}">
        <p14:creationId xmlns:p14="http://schemas.microsoft.com/office/powerpoint/2010/main" val="224873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What 2-3 behaviors seem necessary to create a class where we can learn together, get curious together, and where we can voice and consider different perspectives with respect?”</a:t>
            </a:r>
            <a:endParaRPr lang="en-US"/>
          </a:p>
        </p:txBody>
      </p:sp>
      <p:sp>
        <p:nvSpPr>
          <p:cNvPr id="4" name="Slide Number Placeholder 3"/>
          <p:cNvSpPr>
            <a:spLocks noGrp="1"/>
          </p:cNvSpPr>
          <p:nvPr>
            <p:ph type="sldNum" sz="quarter" idx="5"/>
          </p:nvPr>
        </p:nvSpPr>
        <p:spPr/>
        <p:txBody>
          <a:bodyPr/>
          <a:lstStyle/>
          <a:p>
            <a:fld id="{0F6362D9-E097-D54B-B51B-889D2CFEACBC}" type="slidenum">
              <a:rPr lang="en-US" smtClean="0"/>
              <a:t>25</a:t>
            </a:fld>
            <a:endParaRPr lang="en-US"/>
          </a:p>
        </p:txBody>
      </p:sp>
    </p:spTree>
    <p:extLst>
      <p:ext uri="{BB962C8B-B14F-4D97-AF65-F5344CB8AC3E}">
        <p14:creationId xmlns:p14="http://schemas.microsoft.com/office/powerpoint/2010/main" val="1097624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Up to 10 min. Mini-lecture; not discussion. Have handouts printed off.</a:t>
            </a:r>
          </a:p>
        </p:txBody>
      </p:sp>
      <p:sp>
        <p:nvSpPr>
          <p:cNvPr id="4" name="Slide Number Placeholder 3"/>
          <p:cNvSpPr>
            <a:spLocks noGrp="1"/>
          </p:cNvSpPr>
          <p:nvPr>
            <p:ph type="sldNum" sz="quarter" idx="5"/>
          </p:nvPr>
        </p:nvSpPr>
        <p:spPr/>
        <p:txBody>
          <a:bodyPr/>
          <a:lstStyle/>
          <a:p>
            <a:fld id="{7B52C29B-0625-D449-A9A3-8E855D4044E2}" type="slidenum">
              <a:rPr lang="en-US" smtClean="0"/>
              <a:t>26</a:t>
            </a:fld>
            <a:endParaRPr lang="en-US"/>
          </a:p>
        </p:txBody>
      </p:sp>
    </p:spTree>
    <p:extLst>
      <p:ext uri="{BB962C8B-B14F-4D97-AF65-F5344CB8AC3E}">
        <p14:creationId xmlns:p14="http://schemas.microsoft.com/office/powerpoint/2010/main" val="2766259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Symbol"/>
              <a:buChar char="•"/>
            </a:pPr>
            <a:r>
              <a:rPr lang="en-US" i="1"/>
              <a:t>How we learn</a:t>
            </a:r>
            <a:endParaRPr lang="en-US"/>
          </a:p>
          <a:p>
            <a:pPr marL="285750" indent="-285750">
              <a:buFont typeface="Symbol"/>
              <a:buChar char="•"/>
            </a:pPr>
            <a:r>
              <a:rPr lang="en-US" i="1"/>
              <a:t>Choosing and using “student engagement techniques”</a:t>
            </a:r>
            <a:endParaRPr lang="en-US"/>
          </a:p>
          <a:p>
            <a:pPr marL="742950" lvl="2" indent="-285750">
              <a:buFont typeface="Wingdings"/>
              <a:buChar char="§"/>
            </a:pPr>
            <a:r>
              <a:rPr lang="en-US"/>
              <a:t>Start with your goal/learning objective</a:t>
            </a:r>
          </a:p>
          <a:p>
            <a:pPr marL="742950" lvl="2" indent="-285750">
              <a:buFont typeface="Wingdings"/>
              <a:buChar char="§"/>
            </a:pPr>
            <a:r>
              <a:rPr lang="en-US"/>
              <a:t>Examples of activities GEs have experienced/tried OR facilitator highlight ones they use and why</a:t>
            </a:r>
          </a:p>
          <a:p>
            <a:pPr marL="742950" lvl="2" indent="-285750">
              <a:buFont typeface="Wingdings"/>
              <a:buChar char="§"/>
            </a:pPr>
            <a:r>
              <a:rPr lang="en-US"/>
              <a:t>Examples from the Student Engagement Techniques page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B52C29B-0625-D449-A9A3-8E855D4044E2}" type="slidenum">
              <a:rPr lang="en-US" smtClean="0"/>
              <a:t>35</a:t>
            </a:fld>
            <a:endParaRPr lang="en-US"/>
          </a:p>
        </p:txBody>
      </p:sp>
    </p:spTree>
    <p:extLst>
      <p:ext uri="{BB962C8B-B14F-4D97-AF65-F5344CB8AC3E}">
        <p14:creationId xmlns:p14="http://schemas.microsoft.com/office/powerpoint/2010/main" val="502882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Facilitator share--brief</a:t>
            </a:r>
          </a:p>
        </p:txBody>
      </p:sp>
      <p:sp>
        <p:nvSpPr>
          <p:cNvPr id="4" name="Slide Number Placeholder 3"/>
          <p:cNvSpPr>
            <a:spLocks noGrp="1"/>
          </p:cNvSpPr>
          <p:nvPr>
            <p:ph type="sldNum" sz="quarter" idx="5"/>
          </p:nvPr>
        </p:nvSpPr>
        <p:spPr/>
        <p:txBody>
          <a:bodyPr/>
          <a:lstStyle/>
          <a:p>
            <a:fld id="{7B52C29B-0625-D449-A9A3-8E855D4044E2}" type="slidenum">
              <a:rPr lang="en-US" smtClean="0"/>
              <a:t>36</a:t>
            </a:fld>
            <a:endParaRPr lang="en-US"/>
          </a:p>
        </p:txBody>
      </p:sp>
    </p:spTree>
    <p:extLst>
      <p:ext uri="{BB962C8B-B14F-4D97-AF65-F5344CB8AC3E}">
        <p14:creationId xmlns:p14="http://schemas.microsoft.com/office/powerpoint/2010/main" val="2014254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Ali+Lee</a:t>
            </a:r>
          </a:p>
        </p:txBody>
      </p:sp>
      <p:sp>
        <p:nvSpPr>
          <p:cNvPr id="4" name="Slide Number Placeholder 3"/>
          <p:cNvSpPr>
            <a:spLocks noGrp="1"/>
          </p:cNvSpPr>
          <p:nvPr>
            <p:ph type="sldNum" sz="quarter" idx="5"/>
          </p:nvPr>
        </p:nvSpPr>
        <p:spPr/>
        <p:txBody>
          <a:bodyPr/>
          <a:lstStyle/>
          <a:p>
            <a:fld id="{7B52C29B-0625-D449-A9A3-8E855D4044E2}" type="slidenum">
              <a:rPr lang="en-US" smtClean="0"/>
              <a:t>41</a:t>
            </a:fld>
            <a:endParaRPr lang="en-US"/>
          </a:p>
        </p:txBody>
      </p:sp>
    </p:spTree>
    <p:extLst>
      <p:ext uri="{BB962C8B-B14F-4D97-AF65-F5344CB8AC3E}">
        <p14:creationId xmlns:p14="http://schemas.microsoft.com/office/powerpoint/2010/main" val="1512879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Lee</a:t>
            </a:r>
          </a:p>
        </p:txBody>
      </p:sp>
      <p:sp>
        <p:nvSpPr>
          <p:cNvPr id="4" name="Slide Number Placeholder 3"/>
          <p:cNvSpPr>
            <a:spLocks noGrp="1"/>
          </p:cNvSpPr>
          <p:nvPr>
            <p:ph type="sldNum" sz="quarter" idx="5"/>
          </p:nvPr>
        </p:nvSpPr>
        <p:spPr/>
        <p:txBody>
          <a:bodyPr/>
          <a:lstStyle/>
          <a:p>
            <a:fld id="{7B52C29B-0625-D449-A9A3-8E855D4044E2}" type="slidenum">
              <a:rPr lang="en-US" smtClean="0"/>
              <a:t>45</a:t>
            </a:fld>
            <a:endParaRPr lang="en-US"/>
          </a:p>
        </p:txBody>
      </p:sp>
    </p:spTree>
    <p:extLst>
      <p:ext uri="{BB962C8B-B14F-4D97-AF65-F5344CB8AC3E}">
        <p14:creationId xmlns:p14="http://schemas.microsoft.com/office/powerpoint/2010/main" val="5988918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them that GEs are welcome to (almost) all our events, not just the ones listed.</a:t>
            </a:r>
          </a:p>
          <a:p>
            <a:endParaRPr lang="en-US"/>
          </a:p>
          <a:p>
            <a:r>
              <a:rPr lang="en-US"/>
              <a:t>Other Fall GE Programming new GEs don’t need to know about:</a:t>
            </a:r>
          </a:p>
          <a:p>
            <a:pPr marL="171450" indent="-171450">
              <a:buFont typeface="Arial" panose="020B0604020202020204" pitchFamily="34" charset="0"/>
              <a:buChar char="•"/>
            </a:pPr>
            <a:r>
              <a:rPr lang="en-US"/>
              <a:t>Teaching Philosophy Statements</a:t>
            </a:r>
          </a:p>
          <a:p>
            <a:pPr marL="171450" indent="-171450">
              <a:buFont typeface="Arial" panose="020B0604020202020204" pitchFamily="34" charset="0"/>
              <a:buChar char="•"/>
            </a:pPr>
            <a:r>
              <a:rPr lang="en-US"/>
              <a:t>Grad Pedagogy Course</a:t>
            </a:r>
          </a:p>
        </p:txBody>
      </p:sp>
      <p:sp>
        <p:nvSpPr>
          <p:cNvPr id="4" name="Slide Number Placeholder 3"/>
          <p:cNvSpPr>
            <a:spLocks noGrp="1"/>
          </p:cNvSpPr>
          <p:nvPr>
            <p:ph type="sldNum" sz="quarter" idx="5"/>
          </p:nvPr>
        </p:nvSpPr>
        <p:spPr/>
        <p:txBody>
          <a:bodyPr/>
          <a:lstStyle/>
          <a:p>
            <a:fld id="{7B52C29B-0625-D449-A9A3-8E855D4044E2}" type="slidenum">
              <a:rPr lang="en-US" smtClean="0"/>
              <a:t>46</a:t>
            </a:fld>
            <a:endParaRPr lang="en-US"/>
          </a:p>
        </p:txBody>
      </p:sp>
    </p:spTree>
    <p:extLst>
      <p:ext uri="{BB962C8B-B14F-4D97-AF65-F5344CB8AC3E}">
        <p14:creationId xmlns:p14="http://schemas.microsoft.com/office/powerpoint/2010/main" val="843763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49</a:t>
            </a:fld>
            <a:endParaRPr lang="en-US"/>
          </a:p>
        </p:txBody>
      </p:sp>
    </p:spTree>
    <p:extLst>
      <p:ext uri="{BB962C8B-B14F-4D97-AF65-F5344CB8AC3E}">
        <p14:creationId xmlns:p14="http://schemas.microsoft.com/office/powerpoint/2010/main" val="820476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C3312-AB2F-0202-62B0-F3D484630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08A7F-9501-66F8-8592-2B8A1E1A3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A4E3F-420F-9DEF-11D1-EF507CB60D03}"/>
              </a:ext>
            </a:extLst>
          </p:cNvPr>
          <p:cNvSpPr>
            <a:spLocks noGrp="1"/>
          </p:cNvSpPr>
          <p:nvPr>
            <p:ph type="body" idx="1"/>
          </p:nvPr>
        </p:nvSpPr>
        <p:spPr/>
        <p:txBody>
          <a:bodyPr/>
          <a:lstStyle/>
          <a:p>
            <a:r>
              <a:rPr lang="en-US">
                <a:latin typeface="Calibri"/>
                <a:cs typeface="Calibri"/>
              </a:rPr>
              <a:t>Debrief together—Ali is thinking 10 minutes total </a:t>
            </a:r>
            <a:endParaRPr lang="en-US"/>
          </a:p>
          <a:p>
            <a:r>
              <a:rPr lang="en-US">
                <a:latin typeface="Calibri"/>
                <a:cs typeface="Calibri"/>
              </a:rPr>
              <a:t>Setting the timer for </a:t>
            </a:r>
          </a:p>
        </p:txBody>
      </p:sp>
      <p:sp>
        <p:nvSpPr>
          <p:cNvPr id="4" name="Slide Number Placeholder 3">
            <a:extLst>
              <a:ext uri="{FF2B5EF4-FFF2-40B4-BE49-F238E27FC236}">
                <a16:creationId xmlns:a16="http://schemas.microsoft.com/office/drawing/2014/main" id="{606F9AB5-6F06-4CFA-79B9-C25227E71AEF}"/>
              </a:ext>
            </a:extLst>
          </p:cNvPr>
          <p:cNvSpPr>
            <a:spLocks noGrp="1"/>
          </p:cNvSpPr>
          <p:nvPr>
            <p:ph type="sldNum" sz="quarter" idx="5"/>
          </p:nvPr>
        </p:nvSpPr>
        <p:spPr/>
        <p:txBody>
          <a:bodyPr/>
          <a:lstStyle/>
          <a:p>
            <a:fld id="{7B52C29B-0625-D449-A9A3-8E855D4044E2}" type="slidenum">
              <a:rPr lang="en-US" smtClean="0"/>
              <a:t>50</a:t>
            </a:fld>
            <a:endParaRPr lang="en-US"/>
          </a:p>
        </p:txBody>
      </p:sp>
    </p:spTree>
    <p:extLst>
      <p:ext uri="{BB962C8B-B14F-4D97-AF65-F5344CB8AC3E}">
        <p14:creationId xmlns:p14="http://schemas.microsoft.com/office/powerpoint/2010/main" val="118952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Option 1 — UO Green">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7443B6-44A9-90AC-9DAD-B065161EE09D}"/>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bg2"/>
                </a:solidFill>
                <a:latin typeface="Source Sans Pro Black" panose="020B0503030403020204" pitchFamily="34" charset="0"/>
              </a:defRPr>
            </a:lvl1pPr>
          </a:lstStyle>
          <a:p>
            <a:r>
              <a:rPr lang="en-US"/>
              <a:t>UO Presentation Headline</a:t>
            </a:r>
          </a:p>
        </p:txBody>
      </p:sp>
      <p:sp>
        <p:nvSpPr>
          <p:cNvPr id="3" name="Text Placeholder 7">
            <a:extLst>
              <a:ext uri="{FF2B5EF4-FFF2-40B4-BE49-F238E27FC236}">
                <a16:creationId xmlns:a16="http://schemas.microsoft.com/office/drawing/2014/main" id="{481D98FB-BF12-3D10-68F2-B7117A79E3C7}"/>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bg2"/>
                </a:solidFill>
                <a:latin typeface="Source Sans Pro" panose="020B0503030403020204" pitchFamily="34" charset="0"/>
              </a:defRPr>
            </a:lvl1pPr>
          </a:lstStyle>
          <a:p>
            <a:pPr lvl="0"/>
            <a:r>
              <a:rPr lang="en-US"/>
              <a:t>Presentation sub-headline</a:t>
            </a:r>
          </a:p>
        </p:txBody>
      </p:sp>
      <p:sp>
        <p:nvSpPr>
          <p:cNvPr id="2" name="Text Placeholder 7">
            <a:extLst>
              <a:ext uri="{FF2B5EF4-FFF2-40B4-BE49-F238E27FC236}">
                <a16:creationId xmlns:a16="http://schemas.microsoft.com/office/drawing/2014/main" id="{9870E1DA-05DA-91D0-330A-1CEAE1BE4011}"/>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bg2"/>
                </a:solidFill>
                <a:latin typeface="Source Sans Pro" panose="020B0503030403020204" pitchFamily="34" charset="0"/>
              </a:defRPr>
            </a:lvl1pPr>
          </a:lstStyle>
          <a:p>
            <a:pPr lvl="0"/>
            <a:r>
              <a:rPr lang="en-US"/>
              <a:t>Presenter Name and Title</a:t>
            </a:r>
          </a:p>
        </p:txBody>
      </p:sp>
      <p:sp>
        <p:nvSpPr>
          <p:cNvPr id="5" name="Text Placeholder 9">
            <a:extLst>
              <a:ext uri="{FF2B5EF4-FFF2-40B4-BE49-F238E27FC236}">
                <a16:creationId xmlns:a16="http://schemas.microsoft.com/office/drawing/2014/main" id="{D3A98DA2-8FC1-7F06-DE4C-C18206EFC83C}"/>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bg2"/>
                </a:solidFill>
                <a:latin typeface="Source Sans Pro" panose="020B0503030403020204" pitchFamily="34" charset="0"/>
              </a:defRPr>
            </a:lvl1pPr>
          </a:lstStyle>
          <a:p>
            <a:pPr lvl="0"/>
            <a:r>
              <a:rPr lang="en-US"/>
              <a:t>Month XX, XXXX</a:t>
            </a:r>
          </a:p>
        </p:txBody>
      </p:sp>
      <p:pic>
        <p:nvPicPr>
          <p:cNvPr id="13" name="Picture 12">
            <a:extLst>
              <a:ext uri="{FF2B5EF4-FFF2-40B4-BE49-F238E27FC236}">
                <a16:creationId xmlns:a16="http://schemas.microsoft.com/office/drawing/2014/main" id="{8AB01874-7900-8159-E8AE-C4066F269A6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80241" y="5533739"/>
            <a:ext cx="6005561" cy="1123720"/>
          </a:xfrm>
          <a:prstGeom prst="rect">
            <a:avLst/>
          </a:prstGeom>
        </p:spPr>
      </p:pic>
    </p:spTree>
    <p:extLst>
      <p:ext uri="{BB962C8B-B14F-4D97-AF65-F5344CB8AC3E}">
        <p14:creationId xmlns:p14="http://schemas.microsoft.com/office/powerpoint/2010/main" val="693802177"/>
      </p:ext>
    </p:extLst>
  </p:cSld>
  <p:clrMapOvr>
    <a:masterClrMapping/>
  </p:clrMapOvr>
  <p:extLst>
    <p:ext uri="{DCECCB84-F9BA-43D5-87BE-67443E8EF086}">
      <p15:sldGuideLst xmlns:p15="http://schemas.microsoft.com/office/powerpoint/2012/main">
        <p15:guide id="3" orient="horz" pos="480" userDrawn="1">
          <p15:clr>
            <a:srgbClr val="FBAE40"/>
          </p15:clr>
        </p15:guide>
        <p15:guide id="4"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2 — UO Yellow">
    <p:bg>
      <p:bgPr>
        <a:solidFill>
          <a:schemeClr val="bg2"/>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9F17F2D-2A3F-F447-BB13-2DEB2EAE837F}"/>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tx2"/>
                </a:solidFill>
                <a:latin typeface="Source Sans Pro Black" panose="020B0503030403020204" pitchFamily="34" charset="0"/>
              </a:defRPr>
            </a:lvl1pPr>
          </a:lstStyle>
          <a:p>
            <a:r>
              <a:rPr lang="en-US"/>
              <a:t>UO Presentation Headline</a:t>
            </a:r>
          </a:p>
        </p:txBody>
      </p:sp>
      <p:sp>
        <p:nvSpPr>
          <p:cNvPr id="4" name="Text Placeholder 7">
            <a:extLst>
              <a:ext uri="{FF2B5EF4-FFF2-40B4-BE49-F238E27FC236}">
                <a16:creationId xmlns:a16="http://schemas.microsoft.com/office/drawing/2014/main" id="{D7DA4A95-E4B0-B9A1-1A1F-0781D81E017F}"/>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tx2"/>
                </a:solidFill>
                <a:latin typeface="Source Sans Pro" panose="020B0503030403020204" pitchFamily="34" charset="0"/>
              </a:defRPr>
            </a:lvl1pPr>
          </a:lstStyle>
          <a:p>
            <a:pPr lvl="0"/>
            <a:r>
              <a:rPr lang="en-US"/>
              <a:t>Presentation sub-headline</a:t>
            </a:r>
          </a:p>
        </p:txBody>
      </p:sp>
      <p:sp>
        <p:nvSpPr>
          <p:cNvPr id="9" name="Text Placeholder 7">
            <a:extLst>
              <a:ext uri="{FF2B5EF4-FFF2-40B4-BE49-F238E27FC236}">
                <a16:creationId xmlns:a16="http://schemas.microsoft.com/office/drawing/2014/main" id="{9602ED48-E1F5-F40D-3B59-03D9246B8AF8}"/>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tx2"/>
                </a:solidFill>
                <a:latin typeface="Source Sans Pro" panose="020B0503030403020204" pitchFamily="34" charset="0"/>
              </a:defRPr>
            </a:lvl1pPr>
          </a:lstStyle>
          <a:p>
            <a:pPr lvl="0"/>
            <a:r>
              <a:rPr lang="en-US"/>
              <a:t>Presenter Name and Title</a:t>
            </a:r>
          </a:p>
        </p:txBody>
      </p:sp>
      <p:sp>
        <p:nvSpPr>
          <p:cNvPr id="8" name="Text Placeholder 9">
            <a:extLst>
              <a:ext uri="{FF2B5EF4-FFF2-40B4-BE49-F238E27FC236}">
                <a16:creationId xmlns:a16="http://schemas.microsoft.com/office/drawing/2014/main" id="{A701C3FA-EF80-7355-20CC-D4696335D393}"/>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tx2"/>
                </a:solidFill>
                <a:latin typeface="Source Sans Pro" panose="020B0503030403020204" pitchFamily="34" charset="0"/>
              </a:defRPr>
            </a:lvl1pPr>
          </a:lstStyle>
          <a:p>
            <a:pPr lvl="0"/>
            <a:r>
              <a:rPr lang="en-US"/>
              <a:t>Month XX, XXXX</a:t>
            </a:r>
          </a:p>
        </p:txBody>
      </p:sp>
      <p:pic>
        <p:nvPicPr>
          <p:cNvPr id="7" name="Picture 6">
            <a:extLst>
              <a:ext uri="{FF2B5EF4-FFF2-40B4-BE49-F238E27FC236}">
                <a16:creationId xmlns:a16="http://schemas.microsoft.com/office/drawing/2014/main" id="{E2F3CDFF-D854-C5BC-8A22-31E072AF6EB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34476" y="5635092"/>
            <a:ext cx="4908705" cy="921013"/>
          </a:xfrm>
          <a:prstGeom prst="rect">
            <a:avLst/>
          </a:prstGeom>
        </p:spPr>
      </p:pic>
    </p:spTree>
    <p:extLst>
      <p:ext uri="{BB962C8B-B14F-4D97-AF65-F5344CB8AC3E}">
        <p14:creationId xmlns:p14="http://schemas.microsoft.com/office/powerpoint/2010/main" val="1957451344"/>
      </p:ext>
    </p:extLst>
  </p:cSld>
  <p:clrMapOvr>
    <a:masterClrMapping/>
  </p:clrMapOvr>
  <p:extLst>
    <p:ext uri="{DCECCB84-F9BA-43D5-87BE-67443E8EF086}">
      <p15:sldGuideLst xmlns:p15="http://schemas.microsoft.com/office/powerpoint/2012/main">
        <p15:guide id="1" orient="horz" pos="480">
          <p15:clr>
            <a:srgbClr val="FBAE40"/>
          </p15:clr>
        </p15:guide>
        <p15:guide id="2" pos="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Option 3A — Photo R">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
        <p:nvSpPr>
          <p:cNvPr id="44" name="Picture Placeholder 43">
            <a:extLst>
              <a:ext uri="{FF2B5EF4-FFF2-40B4-BE49-F238E27FC236}">
                <a16:creationId xmlns:a16="http://schemas.microsoft.com/office/drawing/2014/main" id="{E006F138-48B4-A8E1-FA8D-4D3B83B4A50E}"/>
              </a:ext>
            </a:extLst>
          </p:cNvPr>
          <p:cNvSpPr>
            <a:spLocks noGrp="1"/>
          </p:cNvSpPr>
          <p:nvPr>
            <p:ph type="pic" sz="quarter" idx="13" hasCustomPrompt="1"/>
          </p:nvPr>
        </p:nvSpPr>
        <p:spPr>
          <a:xfrm>
            <a:off x="6099313"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txBody>
          <a:bodyPr wrap="square">
            <a:noAutofit/>
          </a:bodyPr>
          <a:lstStyle>
            <a:lvl1pPr>
              <a:defRPr sz="1800">
                <a:latin typeface="Source Sans Pro" panose="020B0503030403020204" pitchFamily="34" charset="0"/>
              </a:defRPr>
            </a:lvl1pPr>
          </a:lstStyle>
          <a:p>
            <a:r>
              <a:rPr lang="en-US"/>
              <a:t>Place photo on the right by double-clicking the icon</a:t>
            </a:r>
          </a:p>
        </p:txBody>
      </p:sp>
      <p:pic>
        <p:nvPicPr>
          <p:cNvPr id="15" name="Picture 14">
            <a:extLst>
              <a:ext uri="{FF2B5EF4-FFF2-40B4-BE49-F238E27FC236}">
                <a16:creationId xmlns:a16="http://schemas.microsoft.com/office/drawing/2014/main" id="{9E6AA0AF-C6AF-C364-6F5A-97FED8AC06D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37881" y="5474013"/>
            <a:ext cx="5166626" cy="969406"/>
          </a:xfrm>
          <a:prstGeom prst="rect">
            <a:avLst/>
          </a:prstGeom>
        </p:spPr>
      </p:pic>
    </p:spTree>
    <p:extLst>
      <p:ext uri="{BB962C8B-B14F-4D97-AF65-F5344CB8AC3E}">
        <p14:creationId xmlns:p14="http://schemas.microsoft.com/office/powerpoint/2010/main" val="1378708056"/>
      </p:ext>
    </p:extLst>
  </p:cSld>
  <p:clrMapOvr>
    <a:masterClrMapping/>
  </p:clrMapOvr>
  <p:extLst>
    <p:ext uri="{DCECCB84-F9BA-43D5-87BE-67443E8EF086}">
      <p15:sldGuideLst xmlns:p15="http://schemas.microsoft.com/office/powerpoint/2012/main">
        <p15:guide id="1" pos="3840">
          <p15:clr>
            <a:srgbClr val="FBAE40"/>
          </p15:clr>
        </p15:guide>
        <p15:guide id="2" pos="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Option 3B — Photo L">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DE933D0-9586-12CD-5709-D42A131A41F6}"/>
              </a:ext>
            </a:extLst>
          </p:cNvPr>
          <p:cNvSpPr>
            <a:spLocks noGrp="1"/>
          </p:cNvSpPr>
          <p:nvPr>
            <p:ph type="title" hasCustomPrompt="1"/>
          </p:nvPr>
        </p:nvSpPr>
        <p:spPr>
          <a:xfrm>
            <a:off x="6866772"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panose="020B0503030403020204" pitchFamily="34" charset="0"/>
                <a:ea typeface="Source Sans Pro" panose="020B0503030403020204" pitchFamily="34" charset="0"/>
              </a:defRPr>
            </a:lvl1pPr>
          </a:lstStyle>
          <a:p>
            <a:r>
              <a:rPr lang="en-US"/>
              <a:t>UO Presentation Headline</a:t>
            </a:r>
          </a:p>
        </p:txBody>
      </p:sp>
      <p:sp>
        <p:nvSpPr>
          <p:cNvPr id="10" name="Picture Placeholder 9">
            <a:extLst>
              <a:ext uri="{FF2B5EF4-FFF2-40B4-BE49-F238E27FC236}">
                <a16:creationId xmlns:a16="http://schemas.microsoft.com/office/drawing/2014/main" id="{379E8019-2D45-3619-8F03-505FEE724154}"/>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pic>
        <p:nvPicPr>
          <p:cNvPr id="7" name="Picture 6">
            <a:extLst>
              <a:ext uri="{FF2B5EF4-FFF2-40B4-BE49-F238E27FC236}">
                <a16:creationId xmlns:a16="http://schemas.microsoft.com/office/drawing/2014/main" id="{2C6A87D9-546C-7196-DF94-E2D4C7F5CC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598977" y="5684695"/>
            <a:ext cx="5297147" cy="993896"/>
          </a:xfrm>
          <a:prstGeom prst="rect">
            <a:avLst/>
          </a:prstGeom>
        </p:spPr>
      </p:pic>
      <p:sp>
        <p:nvSpPr>
          <p:cNvPr id="3" name="Text Placeholder 7">
            <a:extLst>
              <a:ext uri="{FF2B5EF4-FFF2-40B4-BE49-F238E27FC236}">
                <a16:creationId xmlns:a16="http://schemas.microsoft.com/office/drawing/2014/main" id="{5D0AAECF-C455-00C9-3CC1-30A58DF024C7}"/>
              </a:ext>
            </a:extLst>
          </p:cNvPr>
          <p:cNvSpPr>
            <a:spLocks noGrp="1"/>
          </p:cNvSpPr>
          <p:nvPr>
            <p:ph type="body" sz="quarter" idx="11" hasCustomPrompt="1"/>
          </p:nvPr>
        </p:nvSpPr>
        <p:spPr>
          <a:xfrm>
            <a:off x="6866772"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5" name="Text Placeholder 7">
            <a:extLst>
              <a:ext uri="{FF2B5EF4-FFF2-40B4-BE49-F238E27FC236}">
                <a16:creationId xmlns:a16="http://schemas.microsoft.com/office/drawing/2014/main" id="{64A75658-328B-3D32-3A92-E2A38CC19BB4}"/>
              </a:ext>
            </a:extLst>
          </p:cNvPr>
          <p:cNvSpPr>
            <a:spLocks noGrp="1"/>
          </p:cNvSpPr>
          <p:nvPr>
            <p:ph type="body" sz="quarter" idx="14" hasCustomPrompt="1"/>
          </p:nvPr>
        </p:nvSpPr>
        <p:spPr>
          <a:xfrm>
            <a:off x="6866773"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4" name="Text Placeholder 9">
            <a:extLst>
              <a:ext uri="{FF2B5EF4-FFF2-40B4-BE49-F238E27FC236}">
                <a16:creationId xmlns:a16="http://schemas.microsoft.com/office/drawing/2014/main" id="{EA55C378-0E48-5EA9-4718-5ED8F0E960C9}"/>
              </a:ext>
            </a:extLst>
          </p:cNvPr>
          <p:cNvSpPr>
            <a:spLocks noGrp="1"/>
          </p:cNvSpPr>
          <p:nvPr>
            <p:ph type="body" sz="quarter" idx="12" hasCustomPrompt="1"/>
          </p:nvPr>
        </p:nvSpPr>
        <p:spPr>
          <a:xfrm>
            <a:off x="6866773"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1470125627"/>
      </p:ext>
    </p:extLst>
  </p:cSld>
  <p:clrMapOvr>
    <a:masterClrMapping/>
  </p:clrMapOvr>
  <p:extLst>
    <p:ext uri="{DCECCB84-F9BA-43D5-87BE-67443E8EF086}">
      <p15:sldGuideLst xmlns:p15="http://schemas.microsoft.com/office/powerpoint/2012/main">
        <p15:guide id="1" pos="3840">
          <p15:clr>
            <a:srgbClr val="FBAE40"/>
          </p15:clr>
        </p15:guide>
        <p15:guide id="2" pos="43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Slide Option 2 — UO Green">
    <p:bg>
      <p:bgPr>
        <a:solidFill>
          <a:schemeClr val="tx2"/>
        </a:solidFill>
        <a:effectLst/>
      </p:bgPr>
    </p:bg>
    <p:spTree>
      <p:nvGrpSpPr>
        <p:cNvPr id="1" name=""/>
        <p:cNvGrpSpPr/>
        <p:nvPr/>
      </p:nvGrpSpPr>
      <p:grpSpPr>
        <a:xfrm>
          <a:off x="0" y="0"/>
          <a:ext cx="0" cy="0"/>
          <a:chOff x="0" y="0"/>
          <a:chExt cx="0" cy="0"/>
        </a:xfrm>
      </p:grpSpPr>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bg2"/>
                </a:solidFill>
                <a:latin typeface="Source Sans Pro Black" panose="020B0503030403020204" pitchFamily="34" charset="0"/>
              </a:defRPr>
            </a:lvl1pPr>
          </a:lstStyle>
          <a:p>
            <a:r>
              <a:rPr lang="en-US"/>
              <a:t>Divider Slide</a:t>
            </a:r>
          </a:p>
        </p:txBody>
      </p:sp>
      <p:pic>
        <p:nvPicPr>
          <p:cNvPr id="4" name="Picture 3">
            <a:extLst>
              <a:ext uri="{FF2B5EF4-FFF2-40B4-BE49-F238E27FC236}">
                <a16:creationId xmlns:a16="http://schemas.microsoft.com/office/drawing/2014/main" id="{10E285AE-5098-8A4B-A356-FD8C1BD685B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09598" y="5629885"/>
            <a:ext cx="5474257" cy="1024301"/>
          </a:xfrm>
          <a:prstGeom prst="rect">
            <a:avLst/>
          </a:prstGeom>
        </p:spPr>
      </p:pic>
      <p:pic>
        <p:nvPicPr>
          <p:cNvPr id="6" name="Picture 5">
            <a:extLst>
              <a:ext uri="{FF2B5EF4-FFF2-40B4-BE49-F238E27FC236}">
                <a16:creationId xmlns:a16="http://schemas.microsoft.com/office/drawing/2014/main" id="{2EB9C27F-79FD-95E4-0D69-55073CEB2D1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20125" y="-1123951"/>
            <a:ext cx="8918575" cy="8918575"/>
          </a:xfrm>
          <a:prstGeom prst="rect">
            <a:avLst/>
          </a:prstGeom>
        </p:spPr>
      </p:pic>
    </p:spTree>
    <p:extLst>
      <p:ext uri="{BB962C8B-B14F-4D97-AF65-F5344CB8AC3E}">
        <p14:creationId xmlns:p14="http://schemas.microsoft.com/office/powerpoint/2010/main" val="9182255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Slide Option 3 - UO Yellow">
    <p:bg>
      <p:bgPr>
        <a:solidFill>
          <a:schemeClr val="bg2"/>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84A4BE6-5ECB-0344-E318-D9A74C87C94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3" name="Picture 2">
            <a:extLst>
              <a:ext uri="{FF2B5EF4-FFF2-40B4-BE49-F238E27FC236}">
                <a16:creationId xmlns:a16="http://schemas.microsoft.com/office/drawing/2014/main" id="{3F7489C1-F5D4-8B37-F4EA-C314F38CAD7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72209" y="5596568"/>
            <a:ext cx="5460634" cy="1024567"/>
          </a:xfrm>
          <a:prstGeom prst="rect">
            <a:avLst/>
          </a:prstGeom>
        </p:spPr>
      </p:pic>
      <p:pic>
        <p:nvPicPr>
          <p:cNvPr id="6" name="Picture 5">
            <a:extLst>
              <a:ext uri="{FF2B5EF4-FFF2-40B4-BE49-F238E27FC236}">
                <a16:creationId xmlns:a16="http://schemas.microsoft.com/office/drawing/2014/main" id="{8F27E1C9-CAFA-5723-6F3E-A943037927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6232"/>
            <a:ext cx="8930593" cy="8930593"/>
          </a:xfrm>
          <a:prstGeom prst="rect">
            <a:avLst/>
          </a:prstGeom>
        </p:spPr>
      </p:pic>
    </p:spTree>
    <p:extLst>
      <p:ext uri="{BB962C8B-B14F-4D97-AF65-F5344CB8AC3E}">
        <p14:creationId xmlns:p14="http://schemas.microsoft.com/office/powerpoint/2010/main" val="379551509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Slide Option 1 — White">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5951EC1-789D-F339-FB6E-398F0CEC1562}"/>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16" name="Picture 15">
            <a:extLst>
              <a:ext uri="{FF2B5EF4-FFF2-40B4-BE49-F238E27FC236}">
                <a16:creationId xmlns:a16="http://schemas.microsoft.com/office/drawing/2014/main" id="{56BAB75F-0A3D-C118-EF4E-D27B4731909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10259" y="5541484"/>
            <a:ext cx="5401918" cy="1013551"/>
          </a:xfrm>
          <a:prstGeom prst="rect">
            <a:avLst/>
          </a:prstGeom>
        </p:spPr>
      </p:pic>
      <p:pic>
        <p:nvPicPr>
          <p:cNvPr id="9" name="Picture 8">
            <a:extLst>
              <a:ext uri="{FF2B5EF4-FFF2-40B4-BE49-F238E27FC236}">
                <a16:creationId xmlns:a16="http://schemas.microsoft.com/office/drawing/2014/main" id="{316C449F-2ED2-1A8D-8C82-D5622A72372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9407"/>
            <a:ext cx="8930593" cy="8930593"/>
          </a:xfrm>
          <a:prstGeom prst="rect">
            <a:avLst/>
          </a:prstGeom>
        </p:spPr>
      </p:pic>
    </p:spTree>
    <p:extLst>
      <p:ext uri="{BB962C8B-B14F-4D97-AF65-F5344CB8AC3E}">
        <p14:creationId xmlns:p14="http://schemas.microsoft.com/office/powerpoint/2010/main" val="300384310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Slide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4100488556"/>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Slide — Title and Text">
    <p:spTree>
      <p:nvGrpSpPr>
        <p:cNvPr id="1" name=""/>
        <p:cNvGrpSpPr/>
        <p:nvPr/>
      </p:nvGrpSpPr>
      <p:grpSpPr>
        <a:xfrm>
          <a:off x="0" y="0"/>
          <a:ext cx="0" cy="0"/>
          <a:chOff x="0" y="0"/>
          <a:chExt cx="0" cy="0"/>
        </a:xfrm>
      </p:grpSpPr>
      <p:sp>
        <p:nvSpPr>
          <p:cNvPr id="7" name="Google Shape;45;p28">
            <a:extLst>
              <a:ext uri="{FF2B5EF4-FFF2-40B4-BE49-F238E27FC236}">
                <a16:creationId xmlns:a16="http://schemas.microsoft.com/office/drawing/2014/main" id="{A512BD05-A411-3FA6-576C-D6CB292DB5E2}"/>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Text Placeholder 2">
            <a:extLst>
              <a:ext uri="{FF2B5EF4-FFF2-40B4-BE49-F238E27FC236}">
                <a16:creationId xmlns:a16="http://schemas.microsoft.com/office/drawing/2014/main" id="{B5FE0CCA-AA42-4ED4-9C91-1CF38105525A}"/>
              </a:ext>
            </a:extLst>
          </p:cNvPr>
          <p:cNvSpPr>
            <a:spLocks noGrp="1"/>
          </p:cNvSpPr>
          <p:nvPr>
            <p:ph type="body" sz="quarter" idx="10" hasCustomPrompt="1"/>
          </p:nvPr>
        </p:nvSpPr>
        <p:spPr>
          <a:xfrm>
            <a:off x="742950" y="1961459"/>
            <a:ext cx="10706102" cy="413363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3" name="Google Shape;56;p30">
            <a:extLst>
              <a:ext uri="{FF2B5EF4-FFF2-40B4-BE49-F238E27FC236}">
                <a16:creationId xmlns:a16="http://schemas.microsoft.com/office/drawing/2014/main" id="{18C24FAD-7A08-A984-FBF5-08C9A1D6751E}"/>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274614327"/>
      </p:ext>
    </p:extLst>
  </p:cSld>
  <p:clrMapOvr>
    <a:masterClrMapping/>
  </p:clrMapOvr>
  <p:extLst>
    <p:ext uri="{DCECCB84-F9BA-43D5-87BE-67443E8EF086}">
      <p15:sldGuideLst xmlns:p15="http://schemas.microsoft.com/office/powerpoint/2012/main">
        <p15:guide id="8" orient="horz" pos="1224"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Slide — Title, Subtitle, Text">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19544"/>
            <a:ext cx="10706102" cy="516834"/>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BFE9442F-F91B-8011-4986-88E654BF5302}"/>
              </a:ext>
            </a:extLst>
          </p:cNvPr>
          <p:cNvSpPr>
            <a:spLocks noGrp="1"/>
          </p:cNvSpPr>
          <p:nvPr>
            <p:ph type="body" sz="quarter" idx="10" hasCustomPrompt="1"/>
          </p:nvPr>
        </p:nvSpPr>
        <p:spPr>
          <a:xfrm>
            <a:off x="742950" y="2543462"/>
            <a:ext cx="10706102" cy="351443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7" name="Google Shape;56;p30">
            <a:extLst>
              <a:ext uri="{FF2B5EF4-FFF2-40B4-BE49-F238E27FC236}">
                <a16:creationId xmlns:a16="http://schemas.microsoft.com/office/drawing/2014/main" id="{2CBC39E8-83F4-ECEB-7664-07399328634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992638810"/>
      </p:ext>
    </p:extLst>
  </p:cSld>
  <p:clrMapOvr>
    <a:masterClrMapping/>
  </p:clrMapOvr>
  <p:extLst>
    <p:ext uri="{DCECCB84-F9BA-43D5-87BE-67443E8EF086}">
      <p15:sldGuideLst xmlns:p15="http://schemas.microsoft.com/office/powerpoint/2012/main">
        <p15:guide id="8" orient="horz" pos="120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Slide — 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1929300"/>
            <a:ext cx="5667756" cy="3586837"/>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81127760"/>
      </p:ext>
    </p:extLst>
  </p:cSld>
  <p:clrMapOvr>
    <a:masterClrMapping/>
  </p:clrMapOvr>
  <p:extLst>
    <p:ext uri="{DCECCB84-F9BA-43D5-87BE-67443E8EF086}">
      <p15:sldGuideLst xmlns:p15="http://schemas.microsoft.com/office/powerpoint/2012/main">
        <p15:guide id="2" orient="horz" pos="1224" userDrawn="1">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863988"/>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707983"/>
            <a:ext cx="5667756" cy="277570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33239015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userDrawn="1">
          <p15:clr>
            <a:srgbClr val="FBAE40"/>
          </p15:clr>
        </p15:guide>
        <p15:guide id="9" pos="456" userDrawn="1">
          <p15:clr>
            <a:srgbClr val="FBAE40"/>
          </p15:clr>
        </p15:guide>
        <p15:guide id="10" orient="horz" pos="456" userDrawn="1">
          <p15:clr>
            <a:srgbClr val="FBAE40"/>
          </p15:clr>
        </p15:guide>
        <p15:guide id="11" orient="horz"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3600"/>
              <a:buFont typeface="Arial"/>
              <a:buNone/>
              <a:defRPr sz="4000" b="0" i="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40pt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22136"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265698423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userDrawn="1">
          <p15:clr>
            <a:srgbClr val="FBAE40"/>
          </p15:clr>
        </p15:guide>
        <p15:guide id="9" orient="horz" pos="4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9D41EF-A1B2-6709-F0E5-925F78FCCB0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035846" y="1240930"/>
            <a:ext cx="4120308" cy="4010844"/>
          </a:xfrm>
          <a:prstGeom prst="rect">
            <a:avLst/>
          </a:prstGeom>
        </p:spPr>
      </p:pic>
      <p:sp>
        <p:nvSpPr>
          <p:cNvPr id="3" name="Title 1">
            <a:extLst>
              <a:ext uri="{FF2B5EF4-FFF2-40B4-BE49-F238E27FC236}">
                <a16:creationId xmlns:a16="http://schemas.microsoft.com/office/drawing/2014/main" id="{600DD216-C07C-6779-DECC-B8E3537DE3CC}"/>
              </a:ext>
            </a:extLst>
          </p:cNvPr>
          <p:cNvSpPr>
            <a:spLocks noGrp="1"/>
          </p:cNvSpPr>
          <p:nvPr>
            <p:ph type="title" idx="4294967295" hasCustomPrompt="1"/>
          </p:nvPr>
        </p:nvSpPr>
        <p:spPr>
          <a:xfrm>
            <a:off x="0" y="-1325563"/>
            <a:ext cx="12192000" cy="815975"/>
          </a:xfrm>
          <a:prstGeom prst="rect">
            <a:avLst/>
          </a:prstGeom>
        </p:spPr>
        <p:txBody>
          <a:bodyPr anchor="b"/>
          <a:lstStyle/>
          <a:p>
            <a:pPr algn="ctr"/>
            <a:r>
              <a:rPr lang="en-US" sz="1800"/>
              <a:t>Place Slide Title Here</a:t>
            </a:r>
          </a:p>
        </p:txBody>
      </p:sp>
    </p:spTree>
    <p:extLst>
      <p:ext uri="{BB962C8B-B14F-4D97-AF65-F5344CB8AC3E}">
        <p14:creationId xmlns:p14="http://schemas.microsoft.com/office/powerpoint/2010/main" val="1731176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BD81E-02B7-594F-A4C0-5FD3F9997C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15760A-4C25-5EDD-8406-75E98D8CB2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1821EF-F59C-0665-C50B-BBDBF5340245}"/>
              </a:ext>
            </a:extLst>
          </p:cNvPr>
          <p:cNvSpPr>
            <a:spLocks noGrp="1"/>
          </p:cNvSpPr>
          <p:nvPr>
            <p:ph type="dt" sz="half" idx="10"/>
          </p:nvPr>
        </p:nvSpPr>
        <p:spPr/>
        <p:txBody>
          <a:bodyPr/>
          <a:lstStyle/>
          <a:p>
            <a:fld id="{7AEAAA28-DCAF-6042-A2E3-F68F08070AB2}" type="datetimeFigureOut">
              <a:rPr lang="en-US" smtClean="0"/>
              <a:t>10/2/2025</a:t>
            </a:fld>
            <a:endParaRPr lang="en-US"/>
          </a:p>
        </p:txBody>
      </p:sp>
      <p:sp>
        <p:nvSpPr>
          <p:cNvPr id="5" name="Footer Placeholder 4">
            <a:extLst>
              <a:ext uri="{FF2B5EF4-FFF2-40B4-BE49-F238E27FC236}">
                <a16:creationId xmlns:a16="http://schemas.microsoft.com/office/drawing/2014/main" id="{5B7A2F60-5558-BA61-7B9A-F8D966B52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A000B-0D50-D7C7-E35B-EA903D87A5A3}"/>
              </a:ext>
            </a:extLst>
          </p:cNvPr>
          <p:cNvSpPr>
            <a:spLocks noGrp="1"/>
          </p:cNvSpPr>
          <p:nvPr>
            <p:ph type="sldNum" sz="quarter" idx="12"/>
          </p:nvPr>
        </p:nvSpPr>
        <p:spPr/>
        <p:txBody>
          <a:bodyPr/>
          <a:lstStyle/>
          <a:p>
            <a:fld id="{05E5E9AB-50F5-454F-A365-EE96C4532249}" type="slidenum">
              <a:rPr lang="en-US" smtClean="0"/>
              <a:t>‹#›</a:t>
            </a:fld>
            <a:endParaRPr lang="en-US"/>
          </a:p>
        </p:txBody>
      </p:sp>
    </p:spTree>
    <p:extLst>
      <p:ext uri="{BB962C8B-B14F-4D97-AF65-F5344CB8AC3E}">
        <p14:creationId xmlns:p14="http://schemas.microsoft.com/office/powerpoint/2010/main" val="1747810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2504F2-C867-DD8A-B270-2B5766323176}"/>
              </a:ext>
            </a:extLst>
          </p:cNvPr>
          <p:cNvSpPr>
            <a:spLocks noGrp="1"/>
          </p:cNvSpPr>
          <p:nvPr>
            <p:ph type="dt" sz="half" idx="10"/>
          </p:nvPr>
        </p:nvSpPr>
        <p:spPr/>
        <p:txBody>
          <a:bodyPr/>
          <a:lstStyle/>
          <a:p>
            <a:fld id="{7AEAAA28-DCAF-6042-A2E3-F68F08070AB2}" type="datetimeFigureOut">
              <a:rPr lang="en-US" smtClean="0"/>
              <a:t>10/2/2025</a:t>
            </a:fld>
            <a:endParaRPr lang="en-US"/>
          </a:p>
        </p:txBody>
      </p:sp>
      <p:sp>
        <p:nvSpPr>
          <p:cNvPr id="3" name="Footer Placeholder 2">
            <a:extLst>
              <a:ext uri="{FF2B5EF4-FFF2-40B4-BE49-F238E27FC236}">
                <a16:creationId xmlns:a16="http://schemas.microsoft.com/office/drawing/2014/main" id="{6A4E732B-70A3-13F2-DACD-1623B603FB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156CD6-EB4F-60D4-CBBC-D8C3E6291314}"/>
              </a:ext>
            </a:extLst>
          </p:cNvPr>
          <p:cNvSpPr>
            <a:spLocks noGrp="1"/>
          </p:cNvSpPr>
          <p:nvPr>
            <p:ph type="sldNum" sz="quarter" idx="12"/>
          </p:nvPr>
        </p:nvSpPr>
        <p:spPr/>
        <p:txBody>
          <a:bodyPr/>
          <a:lstStyle/>
          <a:p>
            <a:fld id="{05E5E9AB-50F5-454F-A365-EE96C4532249}" type="slidenum">
              <a:rPr lang="en-US" smtClean="0"/>
              <a:t>‹#›</a:t>
            </a:fld>
            <a:endParaRPr lang="en-US"/>
          </a:p>
        </p:txBody>
      </p:sp>
    </p:spTree>
    <p:extLst>
      <p:ext uri="{BB962C8B-B14F-4D97-AF65-F5344CB8AC3E}">
        <p14:creationId xmlns:p14="http://schemas.microsoft.com/office/powerpoint/2010/main" val="1994460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99CB88-5E1A-4FAC-892A-60949ACB1F6F}" type="datetimeFigureOut">
              <a:rPr lang="en-US" smtClean="0"/>
              <a:pPr/>
              <a:t>10/2/2025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1974DF9-AD47-4691-BA21-BBFCE3637A9A}" type="slidenum">
              <a:rPr kumimoji="0" lang="en-US" smtClean="0"/>
              <a:pPr/>
              <a:t>‹#›</a:t>
            </a:fld>
            <a:endParaRPr kumimoji="0" lang="en-US"/>
          </a:p>
        </p:txBody>
      </p:sp>
    </p:spTree>
    <p:extLst>
      <p:ext uri="{BB962C8B-B14F-4D97-AF65-F5344CB8AC3E}">
        <p14:creationId xmlns:p14="http://schemas.microsoft.com/office/powerpoint/2010/main" val="2585717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4243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y, with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110893"/>
            <a:ext cx="10972800" cy="898649"/>
          </a:xfrm>
        </p:spPr>
        <p:txBody>
          <a:bodyPr anchor="b">
            <a:noAutofit/>
          </a:bodyPr>
          <a:lstStyle>
            <a:lvl1pPr>
              <a:defRPr sz="4899">
                <a:solidFill>
                  <a:srgbClr val="415F8E"/>
                </a:solidFill>
              </a:defRPr>
            </a:lvl1pPr>
          </a:lstStyle>
          <a:p>
            <a:r>
              <a:rPr lang="en-US"/>
              <a:t>Click to edit Master title style</a:t>
            </a:r>
          </a:p>
        </p:txBody>
      </p:sp>
      <p:sp>
        <p:nvSpPr>
          <p:cNvPr id="3" name="Content Placeholder 2"/>
          <p:cNvSpPr>
            <a:spLocks noGrp="1"/>
          </p:cNvSpPr>
          <p:nvPr>
            <p:ph idx="1"/>
          </p:nvPr>
        </p:nvSpPr>
        <p:spPr>
          <a:xfrm>
            <a:off x="609600" y="1149396"/>
            <a:ext cx="10972800" cy="53212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C9896B02-1162-4A99-ACEF-BE7B604A264B}"/>
              </a:ext>
            </a:extLst>
          </p:cNvPr>
          <p:cNvCxnSpPr>
            <a:cxnSpLocks/>
          </p:cNvCxnSpPr>
          <p:nvPr userDrawn="1"/>
        </p:nvCxnSpPr>
        <p:spPr>
          <a:xfrm>
            <a:off x="1121687" y="1009546"/>
            <a:ext cx="10230566"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6" name="Text Placeholder 5">
            <a:extLst>
              <a:ext uri="{FF2B5EF4-FFF2-40B4-BE49-F238E27FC236}">
                <a16:creationId xmlns:a16="http://schemas.microsoft.com/office/drawing/2014/main" id="{3F88F108-DD0A-E1B6-DEEA-9AAEFA2A1FD6}"/>
              </a:ext>
            </a:extLst>
          </p:cNvPr>
          <p:cNvSpPr>
            <a:spLocks noGrp="1"/>
          </p:cNvSpPr>
          <p:nvPr>
            <p:ph type="body" sz="quarter" idx="10"/>
          </p:nvPr>
        </p:nvSpPr>
        <p:spPr>
          <a:xfrm>
            <a:off x="8429529" y="6252415"/>
            <a:ext cx="2643503" cy="436366"/>
          </a:xfrm>
        </p:spPr>
        <p:txBody>
          <a:bodyPr>
            <a:noAutofit/>
          </a:bodyPr>
          <a:lstStyle>
            <a:lvl1pPr marL="0" indent="0" algn="r">
              <a:buNone/>
              <a:defRPr sz="2177"/>
            </a:lvl1pPr>
            <a:lvl2pPr algn="r">
              <a:defRPr sz="2177"/>
            </a:lvl2pPr>
            <a:lvl3pPr algn="r">
              <a:defRPr sz="2177"/>
            </a:lvl3pPr>
            <a:lvl4pPr algn="r">
              <a:defRPr sz="2177"/>
            </a:lvl4pPr>
            <a:lvl5pPr algn="r">
              <a:defRPr sz="2177"/>
            </a:lvl5pPr>
          </a:lstStyle>
          <a:p>
            <a:pPr lvl="0"/>
            <a:r>
              <a:rPr lang="en-US"/>
              <a:t>Click to edit Master text styles</a:t>
            </a:r>
          </a:p>
        </p:txBody>
      </p:sp>
      <p:pic>
        <p:nvPicPr>
          <p:cNvPr id="8" name="Picture 7">
            <a:extLst>
              <a:ext uri="{FF2B5EF4-FFF2-40B4-BE49-F238E27FC236}">
                <a16:creationId xmlns:a16="http://schemas.microsoft.com/office/drawing/2014/main" id="{F900AAB4-D47A-F0E4-D34B-AE701B1CB9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3403" y="6008831"/>
            <a:ext cx="700009" cy="700028"/>
          </a:xfrm>
          <a:prstGeom prst="rect">
            <a:avLst/>
          </a:prstGeom>
        </p:spPr>
      </p:pic>
    </p:spTree>
    <p:extLst>
      <p:ext uri="{BB962C8B-B14F-4D97-AF65-F5344CB8AC3E}">
        <p14:creationId xmlns:p14="http://schemas.microsoft.com/office/powerpoint/2010/main" val="1129924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75801B20-C797-2239-2FB7-55721E08EED9}"/>
              </a:ext>
            </a:extLst>
          </p:cNvPr>
          <p:cNvPicPr>
            <a:picLocks noChangeAspect="1"/>
          </p:cNvPicPr>
          <p:nvPr userDrawn="1"/>
        </p:nvPicPr>
        <p:blipFill>
          <a:blip r:embed="rId2"/>
          <a:stretch>
            <a:fillRect/>
          </a:stretch>
        </p:blipFill>
        <p:spPr>
          <a:xfrm>
            <a:off x="3048939" y="2854267"/>
            <a:ext cx="6094123" cy="1287491"/>
          </a:xfrm>
          <a:prstGeom prst="rect">
            <a:avLst/>
          </a:prstGeom>
        </p:spPr>
      </p:pic>
    </p:spTree>
    <p:extLst>
      <p:ext uri="{BB962C8B-B14F-4D97-AF65-F5344CB8AC3E}">
        <p14:creationId xmlns:p14="http://schemas.microsoft.com/office/powerpoint/2010/main" val="3759770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 | TEP</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035910048"/>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955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6" r:id="rId5"/>
    <p:sldLayoutId id="2147483697" r:id="rId6"/>
    <p:sldLayoutId id="2147483695"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s://teaching.uoregon.edu/services/individual-consultation" TargetMode="External"/><Relationship Id="rId7" Type="http://schemas.openxmlformats.org/officeDocument/2006/relationships/hyperlink" Target="https://teaching.uoregon.edu/kimble-first-year-teaching-award"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hyperlink" Target="https://teaching.uoregon.edu/" TargetMode="External"/><Relationship Id="rId5" Type="http://schemas.openxmlformats.org/officeDocument/2006/relationships/hyperlink" Target="https://teaching.uoregon.edu/graduate-teaching-initiative" TargetMode="External"/><Relationship Id="rId4" Type="http://schemas.openxmlformats.org/officeDocument/2006/relationships/hyperlink" Target="https://teaching.uoregon.edu/event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teaching.uoregon.edu/resources/coordinating-teaching-teams" TargetMode="External"/><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hyperlink" Target="https://teaching.uoregon.edu/resources/building-community-your-class" TargetMode="Externa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hyperlink" Target="https://www.flickr.com/photos/davegray/147874576/" TargetMode="Externa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gsi.berkeley.edu/gsi-guide-contents/discussion-intro/discussion-guidelines/" TargetMode="Externa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hyperlink" Target="https://sheridan.brown.edu/resources/classroom-practices/discussions-seminars/sample-guidelines-classroom-discussion"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hyperlink" Target="https://teaching.uoregon.edu/resources/student-engagement-techniques" TargetMode="Externa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s://teaching.uoregon.edu/resources/student-engagement-techniques#matrix" TargetMode="External"/><Relationship Id="rId2" Type="http://schemas.openxmlformats.org/officeDocument/2006/relationships/hyperlink" Target="https://teaching.uoregon.edu/resources/student-engagement-techniques#minute-paper" TargetMode="External"/><Relationship Id="rId1" Type="http://schemas.openxmlformats.org/officeDocument/2006/relationships/slideLayout" Target="../slideLayouts/slideLayout8.xml"/><Relationship Id="rId4" Type="http://schemas.openxmlformats.org/officeDocument/2006/relationships/hyperlink" Target="https://teaching.uoregon.edu/resources/student-engagement-techniques#graphic"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2A3_ED75DF87.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hyperlink" Target="https://teaching.uoregon.edu/teaching-turbulent-contexts-resource-guide" TargetMode="External"/><Relationship Id="rId2" Type="http://schemas.openxmlformats.org/officeDocument/2006/relationships/image" Target="../media/image35.png"/><Relationship Id="rId1" Type="http://schemas.openxmlformats.org/officeDocument/2006/relationships/slideLayout" Target="../slideLayouts/slideLayout17.xml"/><Relationship Id="rId5" Type="http://schemas.openxmlformats.org/officeDocument/2006/relationships/image" Target="../media/image36.png"/><Relationship Id="rId4" Type="http://schemas.openxmlformats.org/officeDocument/2006/relationships/hyperlink" Target="http://teaching.uoregon.edu/designing-discussions"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hyperlink" Target="https://teaching.uoregon.edu/term-resources-page" TargetMode="External"/><Relationship Id="rId2" Type="http://schemas.openxmlformats.org/officeDocument/2006/relationships/hyperlink" Target="https://teaching.uoregon.edu/services/graduate-employee-teaching-support" TargetMode="External"/><Relationship Id="rId1" Type="http://schemas.openxmlformats.org/officeDocument/2006/relationships/slideLayout" Target="../slideLayouts/slideLayout8.xml"/><Relationship Id="rId5" Type="http://schemas.openxmlformats.org/officeDocument/2006/relationships/image" Target="../media/image38.png"/><Relationship Id="rId4" Type="http://schemas.openxmlformats.org/officeDocument/2006/relationships/hyperlink" Target="https://teaching.uoregon.edu/syllabus-essentials"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40.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counseling.uoregon.edu" TargetMode="External"/><Relationship Id="rId7" Type="http://schemas.openxmlformats.org/officeDocument/2006/relationships/image" Target="../media/image42.png"/><Relationship Id="rId2" Type="http://schemas.openxmlformats.org/officeDocument/2006/relationships/hyperlink" Target="https://dos.uoregon.edu/assisting-students" TargetMode="External"/><Relationship Id="rId1" Type="http://schemas.openxmlformats.org/officeDocument/2006/relationships/slideLayout" Target="../slideLayouts/slideLayout20.xml"/><Relationship Id="rId6" Type="http://schemas.openxmlformats.org/officeDocument/2006/relationships/image" Target="../media/image41.png"/><Relationship Id="rId5" Type="http://schemas.openxmlformats.org/officeDocument/2006/relationships/hyperlink" Target="https://engage.uoregon.edu/" TargetMode="External"/><Relationship Id="rId4" Type="http://schemas.openxmlformats.org/officeDocument/2006/relationships/hyperlink" Target="https://aec.uoregon.edu/" TargetMode="External"/><Relationship Id="rId9"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hyperlink" Target="mailto:tep@uoregon.edu" TargetMode="External"/><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46.png"/><Relationship Id="rId4" Type="http://schemas.openxmlformats.org/officeDocument/2006/relationships/image" Target="../media/image45.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463F1B-1A83-B754-02F2-DB269FD831A6}"/>
              </a:ext>
            </a:extLst>
          </p:cNvPr>
          <p:cNvSpPr txBox="1">
            <a:spLocks noGrp="1"/>
          </p:cNvSpPr>
          <p:nvPr>
            <p:ph type="title" idx="4294967295"/>
          </p:nvPr>
        </p:nvSpPr>
        <p:spPr>
          <a:xfrm>
            <a:off x="560597" y="498453"/>
            <a:ext cx="10861669" cy="1067002"/>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lvl1pPr lvl="0" algn="l" defTabSz="914400" rtl="0" eaLnBrk="1" latinLnBrk="0" hangingPunct="1">
              <a:lnSpc>
                <a:spcPct val="90000"/>
              </a:lnSpc>
              <a:spcBef>
                <a:spcPts val="0"/>
              </a:spcBef>
              <a:spcAft>
                <a:spcPts val="0"/>
              </a:spcAft>
              <a:buClr>
                <a:schemeClr val="dk1"/>
              </a:buClr>
              <a:buSzPts val="3600"/>
              <a:buFont typeface="Arial"/>
              <a:buNone/>
              <a:defRPr sz="4000" b="0" i="0" kern="1200">
                <a:solidFill>
                  <a:schemeClr val="tx2"/>
                </a:solidFill>
                <a:latin typeface="Source Sans Pro" panose="020B0503030403020204" pitchFamily="34" charset="0"/>
                <a:ea typeface="Source Sans Pro" panose="020B0503030403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l" defTabSz="914400" rtl="0" eaLnBrk="1" fontAlgn="auto" latinLnBrk="0" hangingPunct="1">
              <a:lnSpc>
                <a:spcPct val="90000"/>
              </a:lnSpc>
              <a:spcBef>
                <a:spcPts val="0"/>
              </a:spcBef>
              <a:spcAft>
                <a:spcPts val="0"/>
              </a:spcAft>
              <a:buClr>
                <a:schemeClr val="dk1"/>
              </a:buClr>
              <a:buSzPts val="3600"/>
              <a:buFont typeface="Arial"/>
              <a:buNone/>
              <a:tabLst/>
              <a:defRPr/>
            </a:pPr>
            <a:r>
              <a:rPr kumimoji="0" lang="en-US" sz="4800" b="0" i="0" u="none" strike="noStrike" kern="1200" cap="none" spc="0" normalizeH="0" baseline="0" noProof="0" dirty="0">
                <a:ln>
                  <a:noFill/>
                </a:ln>
                <a:solidFill>
                  <a:schemeClr val="tx2"/>
                </a:solidFill>
                <a:effectLst/>
                <a:uLnTx/>
                <a:uFillTx/>
                <a:latin typeface="Source Sans Pro Black"/>
                <a:ea typeface="Source Sans Pro Black"/>
                <a:cs typeface="Arial"/>
              </a:rPr>
              <a:t>Leading Discussion Sections</a:t>
            </a:r>
            <a:endParaRPr kumimoji="0" lang="en-US" sz="4800" b="0" i="0" u="none" strike="noStrike" kern="1200" cap="none" spc="0" normalizeH="0" baseline="0" noProof="0" dirty="0">
              <a:ln>
                <a:noFill/>
              </a:ln>
              <a:solidFill>
                <a:schemeClr val="tx2"/>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052B6CF-ACF8-C1CF-FC84-77EBBFA21DB9}"/>
              </a:ext>
            </a:extLst>
          </p:cNvPr>
          <p:cNvSpPr txBox="1"/>
          <p:nvPr/>
        </p:nvSpPr>
        <p:spPr>
          <a:xfrm>
            <a:off x="838338" y="1828241"/>
            <a:ext cx="5056413" cy="3770263"/>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spcAft>
                <a:spcPts val="300"/>
              </a:spcAft>
            </a:pPr>
            <a:r>
              <a:rPr lang="en-US" sz="3200">
                <a:solidFill>
                  <a:srgbClr val="007030"/>
                </a:solidFill>
                <a:latin typeface="Source Sans Pro Black"/>
                <a:ea typeface="Source Sans Pro Black"/>
              </a:rPr>
              <a:t>Objectives</a:t>
            </a:r>
            <a:endParaRPr lang="en-US" sz="3200">
              <a:latin typeface="Source Sans Pro Black"/>
              <a:ea typeface="Source Sans Pro Black"/>
            </a:endParaRPr>
          </a:p>
          <a:p>
            <a:pPr>
              <a:spcBef>
                <a:spcPts val="1000"/>
              </a:spcBef>
              <a:spcAft>
                <a:spcPts val="300"/>
              </a:spcAft>
            </a:pPr>
            <a:r>
              <a:rPr lang="en-US" sz="2000">
                <a:latin typeface="Source Sans Pro"/>
                <a:ea typeface="Source Sans Pro"/>
              </a:rPr>
              <a:t>After the session, we hope you'll feel confident:</a:t>
            </a:r>
          </a:p>
          <a:p>
            <a:pPr marL="342900" indent="-342900">
              <a:spcBef>
                <a:spcPts val="1000"/>
              </a:spcBef>
              <a:spcAft>
                <a:spcPts val="300"/>
              </a:spcAft>
              <a:buFont typeface="Arial,Sans-Serif"/>
              <a:buChar char="•"/>
            </a:pPr>
            <a:r>
              <a:rPr lang="en-US" sz="2000">
                <a:latin typeface="Source Sans Pro"/>
                <a:ea typeface="Source Sans Pro"/>
              </a:rPr>
              <a:t>Defining good teaching</a:t>
            </a:r>
            <a:endParaRPr lang="en-US" sz="2000">
              <a:ea typeface="Calibri"/>
              <a:cs typeface="Calibri"/>
            </a:endParaRPr>
          </a:p>
          <a:p>
            <a:pPr marL="342900" indent="-342900">
              <a:spcBef>
                <a:spcPts val="1000"/>
              </a:spcBef>
              <a:spcAft>
                <a:spcPts val="300"/>
              </a:spcAft>
              <a:buFont typeface="Arial,Sans-Serif"/>
              <a:buChar char="•"/>
            </a:pPr>
            <a:r>
              <a:rPr lang="en-US" sz="2000">
                <a:latin typeface="Source Sans Pro"/>
                <a:ea typeface="Source Sans Pro"/>
              </a:rPr>
              <a:t>Use strategies to build class community</a:t>
            </a:r>
          </a:p>
          <a:p>
            <a:pPr marL="342900" indent="-342900">
              <a:spcBef>
                <a:spcPts val="1000"/>
              </a:spcBef>
              <a:spcAft>
                <a:spcPts val="300"/>
              </a:spcAft>
              <a:buFont typeface="Arial,Sans-Serif"/>
              <a:buChar char="•"/>
            </a:pPr>
            <a:r>
              <a:rPr lang="en-US" sz="2000">
                <a:latin typeface="Source Sans Pro"/>
                <a:ea typeface="Source Sans Pro"/>
              </a:rPr>
              <a:t>Choosing activities to maximize learning </a:t>
            </a:r>
          </a:p>
          <a:p>
            <a:pPr marL="342900" indent="-342900">
              <a:spcBef>
                <a:spcPts val="1000"/>
              </a:spcBef>
              <a:spcAft>
                <a:spcPts val="300"/>
              </a:spcAft>
              <a:buFont typeface="Arial,Sans-Serif"/>
              <a:buChar char="•"/>
            </a:pPr>
            <a:r>
              <a:rPr lang="en-US" sz="2000">
                <a:latin typeface="Source Sans Pro"/>
                <a:ea typeface="Source Sans Pro"/>
              </a:rPr>
              <a:t>Creating a lesson plan</a:t>
            </a:r>
          </a:p>
          <a:p>
            <a:pPr marL="342900" indent="-342900">
              <a:spcBef>
                <a:spcPts val="1000"/>
              </a:spcBef>
              <a:spcAft>
                <a:spcPts val="300"/>
              </a:spcAft>
              <a:buFont typeface="Arial,Sans-Serif"/>
              <a:buChar char="•"/>
            </a:pPr>
            <a:r>
              <a:rPr lang="en-US" sz="2000">
                <a:latin typeface="Source Sans Pro"/>
                <a:ea typeface="Source Sans Pro"/>
              </a:rPr>
              <a:t>In knowing where to go for support</a:t>
            </a:r>
          </a:p>
        </p:txBody>
      </p:sp>
      <p:sp>
        <p:nvSpPr>
          <p:cNvPr id="3" name="Text Placeholder 2">
            <a:extLst>
              <a:ext uri="{FF2B5EF4-FFF2-40B4-BE49-F238E27FC236}">
                <a16:creationId xmlns:a16="http://schemas.microsoft.com/office/drawing/2014/main" id="{0EFC3517-8CEE-2F2F-B1AB-06D8F2598ABF}"/>
              </a:ext>
            </a:extLst>
          </p:cNvPr>
          <p:cNvSpPr>
            <a:spLocks noGrp="1"/>
          </p:cNvSpPr>
          <p:nvPr>
            <p:ph type="body" sz="quarter" idx="10"/>
          </p:nvPr>
        </p:nvSpPr>
        <p:spPr>
          <a:xfrm>
            <a:off x="6183520" y="1830666"/>
            <a:ext cx="5465442" cy="3962206"/>
          </a:xfrm>
          <a:ln>
            <a:noFill/>
          </a:ln>
        </p:spPr>
        <p:txBody>
          <a:bodyPr lIns="0" tIns="0" rIns="0" bIns="0" anchor="t">
            <a:noAutofit/>
          </a:bodyPr>
          <a:lstStyle/>
          <a:p>
            <a:r>
              <a:rPr lang="en-US" sz="3200">
                <a:solidFill>
                  <a:srgbClr val="007030"/>
                </a:solidFill>
                <a:latin typeface="Source Sans Pro Black"/>
                <a:ea typeface="Source Sans Pro Black"/>
              </a:rPr>
              <a:t>Agenda</a:t>
            </a:r>
            <a:endParaRPr lang="en-US" sz="3200"/>
          </a:p>
          <a:p>
            <a:pPr marL="457200" indent="-457200">
              <a:buAutoNum type="arabicPeriod"/>
            </a:pPr>
            <a:r>
              <a:rPr lang="en-US" sz="2000">
                <a:latin typeface="Source Sans Pro"/>
                <a:ea typeface="Source Sans Pro"/>
              </a:rPr>
              <a:t>Welcome &amp; introductions</a:t>
            </a:r>
            <a:endParaRPr lang="en-US" sz="2000">
              <a:ea typeface="Source Sans Pro" panose="020B0503030403020204" pitchFamily="34" charset="0"/>
            </a:endParaRPr>
          </a:p>
          <a:p>
            <a:pPr marL="457200" indent="-457200">
              <a:buAutoNum type="arabicPeriod"/>
            </a:pPr>
            <a:r>
              <a:rPr lang="en-US" sz="2000">
                <a:latin typeface="Source Sans Pro"/>
                <a:ea typeface="Source Sans Pro"/>
              </a:rPr>
              <a:t>Teaching at UO</a:t>
            </a:r>
            <a:endParaRPr lang="en-US" sz="2000">
              <a:ea typeface="Source Sans Pro" panose="020B0503030403020204" pitchFamily="34" charset="0"/>
            </a:endParaRPr>
          </a:p>
          <a:p>
            <a:pPr marL="457200" indent="-457200">
              <a:buAutoNum type="arabicPeriod"/>
            </a:pPr>
            <a:r>
              <a:rPr lang="en-US" sz="2000">
                <a:latin typeface="Source Sans Pro"/>
                <a:ea typeface="Source Sans Pro"/>
              </a:rPr>
              <a:t>Supporting belonging &amp; building community</a:t>
            </a:r>
            <a:endParaRPr lang="en-US" sz="2000">
              <a:ea typeface="Source Sans Pro"/>
            </a:endParaRPr>
          </a:p>
          <a:p>
            <a:pPr marL="457200" indent="-457200">
              <a:buAutoNum type="arabicPeriod"/>
            </a:pPr>
            <a:r>
              <a:rPr lang="en-US" sz="2000">
                <a:solidFill>
                  <a:srgbClr val="000000"/>
                </a:solidFill>
                <a:latin typeface="Source Sans Pro"/>
                <a:ea typeface="Source Sans Pro"/>
              </a:rPr>
              <a:t>Active learning </a:t>
            </a:r>
            <a:endParaRPr lang="en-US" sz="2000">
              <a:ea typeface="Source Sans Pro" panose="020B0503030403020204" pitchFamily="34" charset="0"/>
            </a:endParaRPr>
          </a:p>
          <a:p>
            <a:pPr marL="457200" indent="-457200">
              <a:buAutoNum type="arabicPeriod"/>
            </a:pPr>
            <a:r>
              <a:rPr lang="en-US" sz="2000">
                <a:latin typeface="Source Sans Pro"/>
                <a:ea typeface="Source Sans Pro"/>
              </a:rPr>
              <a:t>Break!</a:t>
            </a:r>
            <a:endParaRPr lang="en-US" sz="2000">
              <a:ea typeface="Source Sans Pro" panose="020B0503030403020204" pitchFamily="34" charset="0"/>
            </a:endParaRPr>
          </a:p>
          <a:p>
            <a:pPr marL="457200" indent="-457200">
              <a:buAutoNum type="arabicPeriod"/>
            </a:pPr>
            <a:r>
              <a:rPr lang="en-US" sz="2000">
                <a:latin typeface="Source Sans Pro"/>
                <a:ea typeface="Source Sans Pro"/>
              </a:rPr>
              <a:t>Preparing for classes</a:t>
            </a:r>
          </a:p>
          <a:p>
            <a:pPr marL="457200" indent="-457200">
              <a:buAutoNum type="arabicPeriod"/>
            </a:pPr>
            <a:r>
              <a:rPr lang="en-US" sz="2000">
                <a:latin typeface="Source Sans Pro"/>
                <a:ea typeface="Source Sans Pro"/>
              </a:rPr>
              <a:t>Knowing where to get support</a:t>
            </a:r>
          </a:p>
          <a:p>
            <a:pPr marL="457200" indent="-457200">
              <a:buAutoNum type="arabicPeriod"/>
            </a:pPr>
            <a:r>
              <a:rPr lang="en-US" sz="2000">
                <a:latin typeface="Source Sans Pro"/>
                <a:ea typeface="Source Sans Pro"/>
              </a:rPr>
              <a:t>Feedback for us</a:t>
            </a:r>
          </a:p>
          <a:p>
            <a:endParaRPr lang="en-US">
              <a:latin typeface="Source Sans Pro"/>
              <a:ea typeface="Source Sans Pro"/>
            </a:endParaRPr>
          </a:p>
          <a:p>
            <a:pPr marL="342900" indent="-342900">
              <a:buAutoNum type="arabicPeriod"/>
            </a:pPr>
            <a:endParaRPr lang="en-US">
              <a:latin typeface="Source Sans Pro"/>
              <a:ea typeface="Source Sans Pro"/>
            </a:endParaRPr>
          </a:p>
          <a:p>
            <a:pPr marL="342900" indent="-342900">
              <a:buAutoNum type="arabicPeriod"/>
            </a:pPr>
            <a:endParaRPr lang="en-US">
              <a:latin typeface="Source Sans Pro"/>
              <a:ea typeface="Source Sans Pro"/>
            </a:endParaRPr>
          </a:p>
        </p:txBody>
      </p:sp>
    </p:spTree>
    <p:extLst>
      <p:ext uri="{BB962C8B-B14F-4D97-AF65-F5344CB8AC3E}">
        <p14:creationId xmlns:p14="http://schemas.microsoft.com/office/powerpoint/2010/main" val="901936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8949247" cy="2281187"/>
          </a:xfrm>
        </p:spPr>
        <p:txBody>
          <a:bodyPr/>
          <a:lstStyle/>
          <a:p>
            <a:r>
              <a:rPr lang="en-US">
                <a:latin typeface="Source Sans Pro Black"/>
                <a:ea typeface="Source Sans Pro Black"/>
              </a:rPr>
              <a:t>Introductions</a:t>
            </a:r>
            <a:endParaRPr lang="en-US"/>
          </a:p>
        </p:txBody>
      </p:sp>
    </p:spTree>
    <p:extLst>
      <p:ext uri="{BB962C8B-B14F-4D97-AF65-F5344CB8AC3E}">
        <p14:creationId xmlns:p14="http://schemas.microsoft.com/office/powerpoint/2010/main" val="426385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B18A-65D3-DB28-7095-9BC54084B388}"/>
              </a:ext>
            </a:extLst>
          </p:cNvPr>
          <p:cNvSpPr>
            <a:spLocks noGrp="1"/>
          </p:cNvSpPr>
          <p:nvPr>
            <p:ph type="ctrTitle"/>
          </p:nvPr>
        </p:nvSpPr>
        <p:spPr/>
        <p:txBody>
          <a:bodyPr spcFirstLastPara="1" wrap="square" lIns="0" tIns="0" rIns="0" bIns="0" anchor="ctr" anchorCtr="0">
            <a:noAutofit/>
          </a:bodyPr>
          <a:lstStyle/>
          <a:p>
            <a:pPr algn="ctr"/>
            <a:r>
              <a:rPr lang="en-US" sz="4800">
                <a:latin typeface="Source Sans Pro"/>
                <a:ea typeface="Source Sans Pro Black"/>
                <a:cs typeface="Arial"/>
              </a:rPr>
              <a:t>Who you are</a:t>
            </a:r>
            <a:endParaRPr lang="en-US" sz="4800">
              <a:ea typeface="Source Sans Pro Black"/>
            </a:endParaRPr>
          </a:p>
        </p:txBody>
      </p:sp>
      <p:sp>
        <p:nvSpPr>
          <p:cNvPr id="4" name="Text Placeholder 3">
            <a:extLst>
              <a:ext uri="{FF2B5EF4-FFF2-40B4-BE49-F238E27FC236}">
                <a16:creationId xmlns:a16="http://schemas.microsoft.com/office/drawing/2014/main" id="{76E542B1-2A7E-A258-6E9A-3D1857BA1DE0}"/>
              </a:ext>
            </a:extLst>
          </p:cNvPr>
          <p:cNvSpPr>
            <a:spLocks noGrp="1"/>
          </p:cNvSpPr>
          <p:nvPr>
            <p:ph type="body" sz="quarter" idx="10"/>
          </p:nvPr>
        </p:nvSpPr>
        <p:spPr>
          <a:xfrm>
            <a:off x="737463" y="2343703"/>
            <a:ext cx="5016220" cy="3738809"/>
          </a:xfrm>
        </p:spPr>
        <p:txBody>
          <a:bodyPr lIns="0" tIns="0" rIns="0" bIns="0" anchor="t">
            <a:normAutofit/>
          </a:bodyPr>
          <a:lstStyle/>
          <a:p>
            <a:pPr>
              <a:spcBef>
                <a:spcPts val="900"/>
              </a:spcBef>
              <a:spcAft>
                <a:spcPts val="200"/>
              </a:spcAft>
            </a:pPr>
            <a:r>
              <a:rPr lang="en-US" sz="2400">
                <a:solidFill>
                  <a:srgbClr val="000000"/>
                </a:solidFill>
                <a:latin typeface="Source Sans Pro"/>
                <a:ea typeface="Source Sans Pro"/>
              </a:rPr>
              <a:t>Make yourself a name tag with:</a:t>
            </a:r>
            <a:endParaRPr lang="en-US" sz="2400">
              <a:latin typeface="Source Sans Pro"/>
              <a:ea typeface="Source Sans Pro"/>
            </a:endParaRPr>
          </a:p>
          <a:p>
            <a:pPr marL="274320" indent="-342900">
              <a:lnSpc>
                <a:spcPct val="110000"/>
              </a:lnSpc>
              <a:spcAft>
                <a:spcPts val="100"/>
              </a:spcAft>
              <a:buFont typeface="Arial" panose="020B0604020202020204" pitchFamily="34" charset="0"/>
              <a:buChar char="•"/>
            </a:pPr>
            <a:r>
              <a:rPr lang="en-US" sz="2400">
                <a:latin typeface="Source Sans Pro"/>
                <a:ea typeface="Source Sans Pro"/>
              </a:rPr>
              <a:t>Name (+how to pronounce it)</a:t>
            </a:r>
          </a:p>
          <a:p>
            <a:pPr marL="274320" indent="-342900">
              <a:lnSpc>
                <a:spcPct val="110000"/>
              </a:lnSpc>
              <a:spcAft>
                <a:spcPts val="100"/>
              </a:spcAft>
              <a:buFont typeface="Arial" panose="020B0604020202020204" pitchFamily="34" charset="0"/>
              <a:buChar char="•"/>
            </a:pPr>
            <a:r>
              <a:rPr lang="en-US" sz="2400">
                <a:latin typeface="Source Sans Pro"/>
                <a:ea typeface="Source Sans Pro"/>
              </a:rPr>
              <a:t>Pronouns if you wish</a:t>
            </a:r>
            <a:endParaRPr lang="en-US" sz="2400">
              <a:ea typeface="Source Sans Pro"/>
            </a:endParaRPr>
          </a:p>
          <a:p>
            <a:pPr>
              <a:lnSpc>
                <a:spcPct val="110000"/>
              </a:lnSpc>
              <a:spcAft>
                <a:spcPts val="100"/>
              </a:spcAft>
            </a:pPr>
            <a:r>
              <a:rPr lang="en-US" sz="2400">
                <a:latin typeface="Source Sans Pro"/>
                <a:ea typeface="Source Sans Pro"/>
              </a:rPr>
              <a:t>Choose one of the following to share:</a:t>
            </a:r>
          </a:p>
          <a:p>
            <a:pPr lvl="1">
              <a:lnSpc>
                <a:spcPct val="110000"/>
              </a:lnSpc>
              <a:spcAft>
                <a:spcPts val="100"/>
              </a:spcAft>
            </a:pPr>
            <a:r>
              <a:rPr lang="en-US" sz="2200">
                <a:latin typeface="Source Sans Pro"/>
                <a:ea typeface="Source Sans Pro"/>
              </a:rPr>
              <a:t>A favorite snack, film, or album</a:t>
            </a:r>
          </a:p>
          <a:p>
            <a:pPr lvl="1">
              <a:lnSpc>
                <a:spcPct val="110000"/>
              </a:lnSpc>
              <a:spcAft>
                <a:spcPts val="100"/>
              </a:spcAft>
            </a:pPr>
            <a:r>
              <a:rPr lang="en-US" sz="2200">
                <a:latin typeface="Source Sans Pro"/>
                <a:ea typeface="Source Sans Pro"/>
              </a:rPr>
              <a:t>Something you recently learned how to do</a:t>
            </a:r>
          </a:p>
          <a:p>
            <a:pPr lvl="1">
              <a:lnSpc>
                <a:spcPct val="110000"/>
              </a:lnSpc>
              <a:spcAft>
                <a:spcPts val="100"/>
              </a:spcAft>
            </a:pPr>
            <a:endParaRPr lang="en-US" sz="2200">
              <a:latin typeface="Source Sans Pro"/>
              <a:ea typeface="Source Sans Pro"/>
            </a:endParaRPr>
          </a:p>
          <a:p>
            <a:pPr lvl="1">
              <a:lnSpc>
                <a:spcPct val="110000"/>
              </a:lnSpc>
              <a:spcAft>
                <a:spcPts val="100"/>
              </a:spcAft>
            </a:pPr>
            <a:endParaRPr lang="en-US" sz="2200">
              <a:latin typeface="Source Sans Pro"/>
              <a:ea typeface="Source Sans Pro"/>
            </a:endParaRPr>
          </a:p>
          <a:p>
            <a:pPr lvl="1">
              <a:lnSpc>
                <a:spcPct val="110000"/>
              </a:lnSpc>
              <a:spcAft>
                <a:spcPts val="100"/>
              </a:spcAft>
            </a:pPr>
            <a:endParaRPr lang="en-US" sz="2200">
              <a:latin typeface="Source Sans Pro"/>
              <a:ea typeface="Source Sans Pro"/>
            </a:endParaRPr>
          </a:p>
        </p:txBody>
      </p:sp>
      <p:sp>
        <p:nvSpPr>
          <p:cNvPr id="6" name="Text Placeholder 5">
            <a:extLst>
              <a:ext uri="{FF2B5EF4-FFF2-40B4-BE49-F238E27FC236}">
                <a16:creationId xmlns:a16="http://schemas.microsoft.com/office/drawing/2014/main" id="{042D0A9D-0E6A-F175-77D4-5EBA1C198BD9}"/>
              </a:ext>
            </a:extLst>
          </p:cNvPr>
          <p:cNvSpPr>
            <a:spLocks noGrp="1"/>
          </p:cNvSpPr>
          <p:nvPr>
            <p:ph type="body" sz="quarter" idx="12"/>
          </p:nvPr>
        </p:nvSpPr>
        <p:spPr>
          <a:xfrm>
            <a:off x="6736143" y="2340722"/>
            <a:ext cx="4716000" cy="3255321"/>
          </a:xfrm>
        </p:spPr>
        <p:txBody>
          <a:bodyPr lIns="0" tIns="0" rIns="0" bIns="0" anchor="t">
            <a:normAutofit/>
          </a:bodyPr>
          <a:lstStyle/>
          <a:p>
            <a:r>
              <a:rPr lang="en-US" sz="2400">
                <a:latin typeface="Source Sans Pro"/>
                <a:ea typeface="Source Sans Pro"/>
                <a:cs typeface="Calibri"/>
              </a:rPr>
              <a:t>Turn to someone nearby and:</a:t>
            </a:r>
          </a:p>
          <a:p>
            <a:pPr marL="342900" indent="-342900">
              <a:buChar char="•"/>
            </a:pPr>
            <a:r>
              <a:rPr lang="en-US" sz="2400">
                <a:latin typeface="Source Sans Pro"/>
                <a:ea typeface="Source Sans Pro"/>
                <a:cs typeface="Calibri"/>
              </a:rPr>
              <a:t>Introduce yourself and 1 thing you chose to share </a:t>
            </a:r>
            <a:endParaRPr lang="en-US" sz="2400">
              <a:ea typeface="Source Sans Pro" panose="020B0503030403020204" pitchFamily="34" charset="0"/>
              <a:cs typeface="Calibri"/>
            </a:endParaRPr>
          </a:p>
          <a:p>
            <a:pPr marL="342900" indent="-342900">
              <a:buChar char="•"/>
            </a:pPr>
            <a:r>
              <a:rPr lang="en-US" sz="2400">
                <a:latin typeface="Source Sans Pro"/>
                <a:ea typeface="Source Sans Pro"/>
                <a:cs typeface="Calibri"/>
              </a:rPr>
              <a:t>Ask the other person 1 follow up question (can be related or unrelated to what they shared)</a:t>
            </a:r>
            <a:endParaRPr lang="en-US" sz="2400">
              <a:ea typeface="Source Sans Pro"/>
              <a:cs typeface="Calibri"/>
            </a:endParaRPr>
          </a:p>
          <a:p>
            <a:endParaRPr lang="en-US" sz="2400">
              <a:ea typeface="Source Sans Pro"/>
              <a:cs typeface="Calibri"/>
            </a:endParaRPr>
          </a:p>
        </p:txBody>
      </p:sp>
      <p:sp>
        <p:nvSpPr>
          <p:cNvPr id="7" name="Rectangle: Rounded Corners 6">
            <a:extLst>
              <a:ext uri="{FF2B5EF4-FFF2-40B4-BE49-F238E27FC236}">
                <a16:creationId xmlns:a16="http://schemas.microsoft.com/office/drawing/2014/main" id="{29BAF221-101E-54A2-80BD-A834BA93B3C5}"/>
              </a:ext>
              <a:ext uri="{C183D7F6-B498-43B3-948B-1728B52AA6E4}">
                <adec:decorative xmlns:adec="http://schemas.microsoft.com/office/drawing/2017/decorative" val="1"/>
              </a:ext>
            </a:extLst>
          </p:cNvPr>
          <p:cNvSpPr/>
          <p:nvPr/>
        </p:nvSpPr>
        <p:spPr>
          <a:xfrm>
            <a:off x="342735" y="2006275"/>
            <a:ext cx="5410809" cy="3916904"/>
          </a:xfrm>
          <a:prstGeom prst="roundRect">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E0DEB69C-89BF-EE08-C2E8-AFE0746B2E7F}"/>
              </a:ext>
              <a:ext uri="{C183D7F6-B498-43B3-948B-1728B52AA6E4}">
                <adec:decorative xmlns:adec="http://schemas.microsoft.com/office/drawing/2017/decorative" val="1"/>
              </a:ext>
            </a:extLst>
          </p:cNvPr>
          <p:cNvSpPr/>
          <p:nvPr/>
        </p:nvSpPr>
        <p:spPr>
          <a:xfrm>
            <a:off x="6273730" y="2006274"/>
            <a:ext cx="5656626" cy="3914910"/>
          </a:xfrm>
          <a:prstGeom prst="roundRect">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6712C5B-CFCD-55D7-FEEA-D8825ED9D982}"/>
              </a:ext>
              <a:ext uri="{C183D7F6-B498-43B3-948B-1728B52AA6E4}">
                <adec:decorative xmlns:adec="http://schemas.microsoft.com/office/drawing/2017/decorative" val="1"/>
              </a:ext>
            </a:extLst>
          </p:cNvPr>
          <p:cNvSpPr/>
          <p:nvPr/>
        </p:nvSpPr>
        <p:spPr>
          <a:xfrm>
            <a:off x="2313271" y="5766424"/>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tx1"/>
                </a:solidFill>
                <a:ea typeface="Calibri"/>
                <a:cs typeface="Calibri"/>
              </a:rPr>
              <a:t>3 min</a:t>
            </a:r>
            <a:endParaRPr lang="en-US">
              <a:solidFill>
                <a:schemeClr val="tx1"/>
              </a:solidFill>
            </a:endParaRPr>
          </a:p>
        </p:txBody>
      </p:sp>
      <p:sp>
        <p:nvSpPr>
          <p:cNvPr id="12" name="Oval 11">
            <a:extLst>
              <a:ext uri="{FF2B5EF4-FFF2-40B4-BE49-F238E27FC236}">
                <a16:creationId xmlns:a16="http://schemas.microsoft.com/office/drawing/2014/main" id="{9534BBC7-CE37-99E4-03F4-7AD963238D55}"/>
              </a:ext>
              <a:ext uri="{C183D7F6-B498-43B3-948B-1728B52AA6E4}">
                <adec:decorative xmlns:adec="http://schemas.microsoft.com/office/drawing/2017/decorative" val="1"/>
              </a:ext>
            </a:extLst>
          </p:cNvPr>
          <p:cNvSpPr/>
          <p:nvPr/>
        </p:nvSpPr>
        <p:spPr>
          <a:xfrm>
            <a:off x="8544494" y="5766423"/>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tx1"/>
                </a:solidFill>
                <a:ea typeface="Calibri"/>
                <a:cs typeface="Calibri"/>
              </a:rPr>
              <a:t>3 min</a:t>
            </a:r>
            <a:endParaRPr lang="en-US">
              <a:solidFill>
                <a:schemeClr val="tx1"/>
              </a:solidFill>
            </a:endParaRPr>
          </a:p>
        </p:txBody>
      </p:sp>
    </p:spTree>
    <p:extLst>
      <p:ext uri="{BB962C8B-B14F-4D97-AF65-F5344CB8AC3E}">
        <p14:creationId xmlns:p14="http://schemas.microsoft.com/office/powerpoint/2010/main" val="51567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71E70-EB9E-DCB9-0628-4326EA3F3DAF}"/>
              </a:ext>
            </a:extLst>
          </p:cNvPr>
          <p:cNvSpPr>
            <a:spLocks noGrp="1"/>
          </p:cNvSpPr>
          <p:nvPr>
            <p:ph type="ctrTitle"/>
          </p:nvPr>
        </p:nvSpPr>
        <p:spPr/>
        <p:txBody>
          <a:bodyPr/>
          <a:lstStyle/>
          <a:p>
            <a:r>
              <a:rPr lang="en-US" dirty="0">
                <a:latin typeface="Source Sans Pro"/>
                <a:ea typeface="Source Sans Pro"/>
                <a:cs typeface="Arial"/>
              </a:rPr>
              <a:t>Who we are: range of experience and discipline</a:t>
            </a:r>
            <a:endParaRPr lang="en-US" dirty="0"/>
          </a:p>
        </p:txBody>
      </p:sp>
      <p:sp>
        <p:nvSpPr>
          <p:cNvPr id="3" name="Text Placeholder 2">
            <a:extLst>
              <a:ext uri="{FF2B5EF4-FFF2-40B4-BE49-F238E27FC236}">
                <a16:creationId xmlns:a16="http://schemas.microsoft.com/office/drawing/2014/main" id="{901AB2A7-53AE-2AF3-6031-F6448D8E8E40}"/>
              </a:ext>
            </a:extLst>
          </p:cNvPr>
          <p:cNvSpPr>
            <a:spLocks noGrp="1"/>
          </p:cNvSpPr>
          <p:nvPr>
            <p:ph type="body" sz="quarter" idx="11"/>
          </p:nvPr>
        </p:nvSpPr>
        <p:spPr>
          <a:xfrm>
            <a:off x="742950" y="1832922"/>
            <a:ext cx="5026914" cy="568820"/>
          </a:xfrm>
        </p:spPr>
        <p:txBody>
          <a:bodyPr/>
          <a:lstStyle/>
          <a:p>
            <a:r>
              <a:rPr lang="en-US" dirty="0">
                <a:latin typeface="Source Sans Pro Black"/>
                <a:ea typeface="Source Sans Pro Black"/>
              </a:rPr>
              <a:t>Experience teaching</a:t>
            </a:r>
            <a:endParaRPr lang="en-US" dirty="0"/>
          </a:p>
        </p:txBody>
      </p:sp>
      <p:sp>
        <p:nvSpPr>
          <p:cNvPr id="4" name="Text Placeholder 3">
            <a:extLst>
              <a:ext uri="{FF2B5EF4-FFF2-40B4-BE49-F238E27FC236}">
                <a16:creationId xmlns:a16="http://schemas.microsoft.com/office/drawing/2014/main" id="{AA883F76-722E-2474-0D4A-53CD2D8C4882}"/>
              </a:ext>
            </a:extLst>
          </p:cNvPr>
          <p:cNvSpPr>
            <a:spLocks noGrp="1"/>
          </p:cNvSpPr>
          <p:nvPr>
            <p:ph type="body" sz="quarter" idx="10"/>
          </p:nvPr>
        </p:nvSpPr>
        <p:spPr>
          <a:xfrm>
            <a:off x="742950" y="2748626"/>
            <a:ext cx="3273271" cy="3309274"/>
          </a:xfrm>
        </p:spPr>
        <p:txBody>
          <a:bodyPr lIns="0" tIns="0" rIns="0" bIns="0" anchor="t">
            <a:normAutofit/>
          </a:bodyPr>
          <a:lstStyle/>
          <a:p>
            <a:pPr marL="342900" indent="-342900">
              <a:buChar char="•"/>
            </a:pPr>
            <a:r>
              <a:rPr lang="en-US" dirty="0">
                <a:latin typeface="Source Sans Pro"/>
                <a:ea typeface="Source Sans Pro"/>
              </a:rPr>
              <a:t>1/3 no experience yet</a:t>
            </a:r>
          </a:p>
          <a:p>
            <a:pPr marL="342900" indent="-342900">
              <a:buChar char="•"/>
            </a:pPr>
            <a:r>
              <a:rPr lang="en-US">
                <a:latin typeface="Source Sans Pro"/>
                <a:ea typeface="Source Sans Pro"/>
              </a:rPr>
              <a:t>1/3 experience at other institutions or UO</a:t>
            </a:r>
            <a:endParaRPr lang="en-US" dirty="0">
              <a:ea typeface="Source Sans Pro" panose="020B0503030403020204" pitchFamily="34" charset="0"/>
            </a:endParaRPr>
          </a:p>
          <a:p>
            <a:pPr marL="342900" indent="-342900">
              <a:buChar char="•"/>
            </a:pPr>
            <a:r>
              <a:rPr lang="en-US" dirty="0">
                <a:latin typeface="Source Sans Pro"/>
                <a:ea typeface="Source Sans Pro"/>
              </a:rPr>
              <a:t>1/3 not listed</a:t>
            </a:r>
            <a:endParaRPr lang="en-US" dirty="0">
              <a:ea typeface="Source Sans Pro" panose="020B0503030403020204" pitchFamily="34" charset="0"/>
            </a:endParaRPr>
          </a:p>
        </p:txBody>
      </p:sp>
      <p:sp>
        <p:nvSpPr>
          <p:cNvPr id="5" name="Text Placeholder 4">
            <a:extLst>
              <a:ext uri="{FF2B5EF4-FFF2-40B4-BE49-F238E27FC236}">
                <a16:creationId xmlns:a16="http://schemas.microsoft.com/office/drawing/2014/main" id="{53D426D4-2F6B-82C5-159F-FDAAE41668FB}"/>
              </a:ext>
            </a:extLst>
          </p:cNvPr>
          <p:cNvSpPr>
            <a:spLocks noGrp="1"/>
          </p:cNvSpPr>
          <p:nvPr>
            <p:ph type="body" sz="quarter" idx="13"/>
          </p:nvPr>
        </p:nvSpPr>
        <p:spPr>
          <a:xfrm>
            <a:off x="4731123" y="1904808"/>
            <a:ext cx="6717927" cy="480391"/>
          </a:xfrm>
        </p:spPr>
        <p:txBody>
          <a:bodyPr/>
          <a:lstStyle/>
          <a:p>
            <a:r>
              <a:rPr lang="en-US" dirty="0">
                <a:latin typeface="Source Sans Pro Black"/>
                <a:ea typeface="Source Sans Pro Black"/>
              </a:rPr>
              <a:t>Departments you're in</a:t>
            </a:r>
            <a:endParaRPr lang="en-US" dirty="0"/>
          </a:p>
        </p:txBody>
      </p:sp>
      <p:sp>
        <p:nvSpPr>
          <p:cNvPr id="6" name="Text Placeholder 5">
            <a:extLst>
              <a:ext uri="{FF2B5EF4-FFF2-40B4-BE49-F238E27FC236}">
                <a16:creationId xmlns:a16="http://schemas.microsoft.com/office/drawing/2014/main" id="{3857E23F-1024-A60C-2C28-88377D23B0EA}"/>
              </a:ext>
            </a:extLst>
          </p:cNvPr>
          <p:cNvSpPr>
            <a:spLocks noGrp="1"/>
          </p:cNvSpPr>
          <p:nvPr>
            <p:ph type="body" sz="quarter" idx="12"/>
          </p:nvPr>
        </p:nvSpPr>
        <p:spPr>
          <a:xfrm>
            <a:off x="4731123" y="2748626"/>
            <a:ext cx="3649050" cy="3309274"/>
          </a:xfrm>
        </p:spPr>
        <p:txBody>
          <a:bodyPr lIns="0" tIns="0" rIns="0" bIns="0" anchor="t">
            <a:noAutofit/>
          </a:bodyPr>
          <a:lstStyle/>
          <a:p>
            <a:pPr marL="342900" indent="-342900">
              <a:buChar char="•"/>
            </a:pPr>
            <a:r>
              <a:rPr lang="en-US" sz="2400" dirty="0">
                <a:latin typeface="Source Sans Pro"/>
                <a:ea typeface="Source Sans Pro"/>
              </a:rPr>
              <a:t>Counseling Psychology</a:t>
            </a:r>
          </a:p>
          <a:p>
            <a:pPr marL="342900" indent="-342900">
              <a:lnSpc>
                <a:spcPct val="80000"/>
              </a:lnSpc>
              <a:buChar char="•"/>
            </a:pPr>
            <a:r>
              <a:rPr lang="en-US" sz="2400" dirty="0">
                <a:latin typeface="Source Sans Pro"/>
                <a:ea typeface="Source Sans Pro"/>
              </a:rPr>
              <a:t>Biochemistry</a:t>
            </a:r>
          </a:p>
          <a:p>
            <a:pPr marL="342900" indent="-342900">
              <a:lnSpc>
                <a:spcPct val="80000"/>
              </a:lnSpc>
              <a:buChar char="•"/>
            </a:pPr>
            <a:r>
              <a:rPr lang="en-US" sz="2400" dirty="0">
                <a:latin typeface="Source Sans Pro"/>
                <a:ea typeface="Source Sans Pro"/>
              </a:rPr>
              <a:t>Indigenous, Race, and Ethnic Studies</a:t>
            </a:r>
          </a:p>
          <a:p>
            <a:pPr marL="342900" indent="-342900">
              <a:lnSpc>
                <a:spcPct val="80000"/>
              </a:lnSpc>
              <a:buChar char="•"/>
            </a:pPr>
            <a:r>
              <a:rPr lang="en-US" sz="2400" dirty="0">
                <a:latin typeface="Source Sans Pro"/>
                <a:ea typeface="Source Sans Pro"/>
              </a:rPr>
              <a:t>Human Physiology</a:t>
            </a:r>
          </a:p>
          <a:p>
            <a:pPr marL="342900" indent="-342900">
              <a:lnSpc>
                <a:spcPct val="80000"/>
              </a:lnSpc>
              <a:buChar char="•"/>
            </a:pPr>
            <a:r>
              <a:rPr lang="en-US" sz="2400" dirty="0">
                <a:latin typeface="Source Sans Pro"/>
                <a:ea typeface="Source Sans Pro"/>
              </a:rPr>
              <a:t>Global Studies</a:t>
            </a:r>
          </a:p>
          <a:p>
            <a:pPr marL="342900" indent="-342900">
              <a:lnSpc>
                <a:spcPct val="80000"/>
              </a:lnSpc>
              <a:buChar char="•"/>
            </a:pPr>
            <a:r>
              <a:rPr lang="en-US" sz="2400" dirty="0">
                <a:latin typeface="Source Sans Pro"/>
                <a:ea typeface="Source Sans Pro"/>
              </a:rPr>
              <a:t>Geography </a:t>
            </a:r>
          </a:p>
          <a:p>
            <a:pPr marL="342900" indent="-342900">
              <a:lnSpc>
                <a:spcPct val="80000"/>
              </a:lnSpc>
              <a:buChar char="•"/>
            </a:pPr>
            <a:r>
              <a:rPr lang="en-US" sz="2400" dirty="0">
                <a:latin typeface="Source Sans Pro"/>
                <a:ea typeface="Source Sans Pro"/>
              </a:rPr>
              <a:t>Linguistics</a:t>
            </a:r>
          </a:p>
          <a:p>
            <a:pPr>
              <a:lnSpc>
                <a:spcPct val="80000"/>
              </a:lnSpc>
            </a:pPr>
            <a:endParaRPr lang="en-US" dirty="0">
              <a:latin typeface="Source Sans Pro"/>
              <a:ea typeface="Source Sans Pro"/>
            </a:endParaRPr>
          </a:p>
          <a:p>
            <a:pPr marL="342900" indent="-342900">
              <a:buChar char="•"/>
            </a:pPr>
            <a:endParaRPr lang="en-US" dirty="0">
              <a:ea typeface="Source Sans Pro" panose="020B0503030403020204" pitchFamily="34" charset="0"/>
            </a:endParaRPr>
          </a:p>
        </p:txBody>
      </p:sp>
      <p:sp>
        <p:nvSpPr>
          <p:cNvPr id="7" name="TextBox 6">
            <a:extLst>
              <a:ext uri="{FF2B5EF4-FFF2-40B4-BE49-F238E27FC236}">
                <a16:creationId xmlns:a16="http://schemas.microsoft.com/office/drawing/2014/main" id="{2B2945BC-7B90-B34E-2EC9-B3031C28E3DE}"/>
              </a:ext>
            </a:extLst>
          </p:cNvPr>
          <p:cNvSpPr txBox="1"/>
          <p:nvPr/>
        </p:nvSpPr>
        <p:spPr>
          <a:xfrm>
            <a:off x="8294318" y="2751550"/>
            <a:ext cx="3661773"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latin typeface="Source Sans Pro"/>
                <a:ea typeface="Source Sans Pro"/>
                <a:cs typeface="Arial"/>
              </a:rPr>
              <a:t>Environmental</a:t>
            </a:r>
            <a:r>
              <a:rPr lang="en-US" sz="2400" dirty="0">
                <a:latin typeface="Source Sans Pro"/>
                <a:cs typeface="Arial"/>
              </a:rPr>
              <a:t> studies​</a:t>
            </a:r>
            <a:endParaRPr lang="en-US" sz="2400" dirty="0">
              <a:latin typeface="Source Sans Pro"/>
              <a:ea typeface="Source Sans Pro"/>
              <a:cs typeface="Arial"/>
            </a:endParaRPr>
          </a:p>
          <a:p>
            <a:pPr marL="342900" indent="-342900">
              <a:buFont typeface="Arial"/>
              <a:buChar char="•"/>
            </a:pPr>
            <a:r>
              <a:rPr lang="en-US" sz="2400" dirty="0">
                <a:latin typeface="Source Sans Pro"/>
                <a:cs typeface="Arial"/>
              </a:rPr>
              <a:t>Economics​</a:t>
            </a:r>
            <a:endParaRPr lang="en-US" sz="2400" dirty="0">
              <a:latin typeface="Source Sans Pro"/>
              <a:ea typeface="Source Sans Pro"/>
              <a:cs typeface="Arial"/>
            </a:endParaRPr>
          </a:p>
          <a:p>
            <a:pPr marL="342900" indent="-342900">
              <a:buFont typeface="Arial"/>
              <a:buChar char="•"/>
            </a:pPr>
            <a:r>
              <a:rPr lang="en-US" sz="2400" dirty="0">
                <a:latin typeface="Source Sans Pro"/>
                <a:cs typeface="Arial"/>
              </a:rPr>
              <a:t>Sociology​</a:t>
            </a:r>
            <a:endParaRPr lang="en-US" sz="2400" dirty="0">
              <a:latin typeface="Source Sans Pro"/>
              <a:ea typeface="Source Sans Pro"/>
              <a:cs typeface="Arial"/>
            </a:endParaRPr>
          </a:p>
          <a:p>
            <a:pPr marL="342900" indent="-342900">
              <a:buFont typeface="Arial"/>
              <a:buChar char="•"/>
            </a:pPr>
            <a:r>
              <a:rPr lang="en-US" sz="2400" dirty="0">
                <a:latin typeface="Source Sans Pro"/>
                <a:cs typeface="Arial"/>
              </a:rPr>
              <a:t>School of Journalism and Communication​</a:t>
            </a:r>
            <a:endParaRPr lang="en-US" sz="2400" dirty="0">
              <a:latin typeface="Source Sans Pro"/>
              <a:ea typeface="Source Sans Pro"/>
              <a:cs typeface="Arial"/>
            </a:endParaRPr>
          </a:p>
          <a:p>
            <a:pPr marL="342900" indent="-342900">
              <a:buFont typeface="Arial"/>
              <a:buChar char="•"/>
            </a:pPr>
            <a:r>
              <a:rPr lang="en-US" sz="2400" dirty="0">
                <a:latin typeface="Source Sans Pro"/>
                <a:cs typeface="Arial"/>
              </a:rPr>
              <a:t>Psychology​</a:t>
            </a:r>
            <a:endParaRPr lang="en-US" sz="2400" dirty="0">
              <a:latin typeface="Source Sans Pro"/>
              <a:ea typeface="Source Sans Pro"/>
              <a:cs typeface="Arial"/>
            </a:endParaRPr>
          </a:p>
          <a:p>
            <a:pPr marL="342900" indent="-342900">
              <a:buFont typeface="Arial"/>
              <a:buChar char="•"/>
            </a:pPr>
            <a:r>
              <a:rPr lang="en-US" sz="2400" dirty="0">
                <a:latin typeface="Source Sans Pro"/>
                <a:cs typeface="Arial"/>
              </a:rPr>
              <a:t>Prevention science​</a:t>
            </a:r>
            <a:endParaRPr lang="en-US" sz="2400" dirty="0">
              <a:latin typeface="Source Sans Pro"/>
              <a:ea typeface="Source Sans Pro"/>
              <a:cs typeface="Arial"/>
            </a:endParaRPr>
          </a:p>
          <a:p>
            <a:pPr marL="342900" indent="-342900">
              <a:buFont typeface="Arial"/>
              <a:buChar char="•"/>
            </a:pPr>
            <a:r>
              <a:rPr lang="en-US" sz="2400" dirty="0">
                <a:latin typeface="Source Sans Pro"/>
                <a:cs typeface="Arial"/>
              </a:rPr>
              <a:t>Philosophy</a:t>
            </a:r>
          </a:p>
          <a:p>
            <a:pPr marL="342900" indent="-342900">
              <a:buFont typeface="Arial"/>
              <a:buChar char="•"/>
            </a:pPr>
            <a:r>
              <a:rPr lang="en-US" sz="2400" dirty="0">
                <a:latin typeface="Source Sans Pro"/>
                <a:ea typeface="Source Sans Pro"/>
                <a:cs typeface="Arial"/>
              </a:rPr>
              <a:t>and more...</a:t>
            </a:r>
          </a:p>
        </p:txBody>
      </p:sp>
    </p:spTree>
    <p:extLst>
      <p:ext uri="{BB962C8B-B14F-4D97-AF65-F5344CB8AC3E}">
        <p14:creationId xmlns:p14="http://schemas.microsoft.com/office/powerpoint/2010/main" val="1950580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C9D5-91FC-9B54-ABC4-25DBCE218B5B}"/>
              </a:ext>
            </a:extLst>
          </p:cNvPr>
          <p:cNvSpPr>
            <a:spLocks noGrp="1"/>
          </p:cNvSpPr>
          <p:nvPr>
            <p:ph type="ctrTitle"/>
          </p:nvPr>
        </p:nvSpPr>
        <p:spPr>
          <a:xfrm>
            <a:off x="786190" y="767774"/>
            <a:ext cx="11045910" cy="945177"/>
          </a:xfrm>
        </p:spPr>
        <p:txBody>
          <a:bodyPr spcFirstLastPara="1" wrap="square" lIns="0" tIns="0" rIns="0" bIns="0" anchor="ctr" anchorCtr="0">
            <a:noAutofit/>
          </a:bodyPr>
          <a:lstStyle/>
          <a:p>
            <a:r>
              <a:rPr lang="en-US" sz="3600">
                <a:latin typeface="Source Sans Pro"/>
                <a:ea typeface="Source Sans Pro"/>
                <a:cs typeface="Arial"/>
              </a:rPr>
              <a:t>Who we are: which region holds the place you call home?</a:t>
            </a:r>
            <a:endParaRPr lang="en-US" sz="3600">
              <a:latin typeface="Source Sans Pro"/>
              <a:ea typeface="Source Sans Pro"/>
            </a:endParaRPr>
          </a:p>
        </p:txBody>
      </p:sp>
      <p:sp>
        <p:nvSpPr>
          <p:cNvPr id="9" name="TextBox 8">
            <a:extLst>
              <a:ext uri="{FF2B5EF4-FFF2-40B4-BE49-F238E27FC236}">
                <a16:creationId xmlns:a16="http://schemas.microsoft.com/office/drawing/2014/main" id="{4E882EA9-1768-52C6-CF58-2BDB42177F79}"/>
              </a:ext>
            </a:extLst>
          </p:cNvPr>
          <p:cNvSpPr txBox="1"/>
          <p:nvPr/>
        </p:nvSpPr>
        <p:spPr>
          <a:xfrm>
            <a:off x="1078602" y="2103934"/>
            <a:ext cx="8867682" cy="2840008"/>
          </a:xfrm>
          <a:prstGeom prst="rect">
            <a:avLst/>
          </a:prstGeom>
          <a:noFill/>
          <a:ln>
            <a:solidFill>
              <a:schemeClr val="tx2"/>
            </a:solidFill>
          </a:ln>
        </p:spPr>
        <p:txBody>
          <a:bodyPr wrap="square" lIns="91440" tIns="45720" rIns="91440" bIns="45720" rtlCol="0" anchor="t">
            <a:spAutoFit/>
          </a:bodyPr>
          <a:lstStyle>
            <a:defPPr>
              <a:defRPr lang="en-GB"/>
            </a:defPPr>
            <a:lvl1pPr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1pPr>
            <a:lvl2pPr marL="391686"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2pPr>
            <a:lvl3pPr marL="587529"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3pPr>
            <a:lvl4pPr marL="783372"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4pPr>
            <a:lvl5pPr marL="979214"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5pPr>
            <a:lvl6pPr marL="2073631" algn="l" defTabSz="829452" rtl="0" eaLnBrk="1" latinLnBrk="0" hangingPunct="1">
              <a:defRPr sz="2177" kern="1200">
                <a:solidFill>
                  <a:schemeClr val="tx1"/>
                </a:solidFill>
                <a:latin typeface="Times New Roman" pitchFamily="16" charset="0"/>
                <a:ea typeface="+mn-ea"/>
                <a:cs typeface="+mn-cs"/>
              </a:defRPr>
            </a:lvl6pPr>
            <a:lvl7pPr marL="2488357" algn="l" defTabSz="829452" rtl="0" eaLnBrk="1" latinLnBrk="0" hangingPunct="1">
              <a:defRPr sz="2177" kern="1200">
                <a:solidFill>
                  <a:schemeClr val="tx1"/>
                </a:solidFill>
                <a:latin typeface="Times New Roman" pitchFamily="16" charset="0"/>
                <a:ea typeface="+mn-ea"/>
                <a:cs typeface="+mn-cs"/>
              </a:defRPr>
            </a:lvl7pPr>
            <a:lvl8pPr marL="2903083" algn="l" defTabSz="829452" rtl="0" eaLnBrk="1" latinLnBrk="0" hangingPunct="1">
              <a:defRPr sz="2177" kern="1200">
                <a:solidFill>
                  <a:schemeClr val="tx1"/>
                </a:solidFill>
                <a:latin typeface="Times New Roman" pitchFamily="16" charset="0"/>
                <a:ea typeface="+mn-ea"/>
                <a:cs typeface="+mn-cs"/>
              </a:defRPr>
            </a:lvl8pPr>
            <a:lvl9pPr marL="3317809" algn="l" defTabSz="829452" rtl="0" eaLnBrk="1" latinLnBrk="0" hangingPunct="1">
              <a:defRPr sz="2177" kern="1200">
                <a:solidFill>
                  <a:schemeClr val="tx1"/>
                </a:solidFill>
                <a:latin typeface="Times New Roman" pitchFamily="16" charset="0"/>
                <a:ea typeface="+mn-ea"/>
                <a:cs typeface="+mn-cs"/>
              </a:defRPr>
            </a:lvl9pPr>
          </a:lstStyle>
          <a:p>
            <a:r>
              <a:rPr lang="en-US" sz="3200">
                <a:latin typeface="Calibri"/>
                <a:ea typeface="Calibri"/>
                <a:cs typeface="Calibri"/>
              </a:rPr>
              <a:t>Share by holding up the # of fingers that match:</a:t>
            </a:r>
          </a:p>
          <a:p>
            <a:pPr marL="457200" indent="-457200">
              <a:buFont typeface="Arial" charset="2"/>
              <a:buChar char="•"/>
            </a:pPr>
            <a:r>
              <a:rPr lang="en-US" sz="3200">
                <a:latin typeface="Calibri"/>
                <a:ea typeface="Calibri"/>
                <a:cs typeface="Calibri"/>
              </a:rPr>
              <a:t>#1: Africa</a:t>
            </a:r>
            <a:endParaRPr lang="en-US" sz="2150">
              <a:cs typeface="Times New Roman"/>
            </a:endParaRPr>
          </a:p>
          <a:p>
            <a:pPr marL="457200" indent="-457200">
              <a:buFont typeface="Arial" charset="2"/>
              <a:buChar char="•"/>
            </a:pPr>
            <a:r>
              <a:rPr lang="en-US" sz="3200">
                <a:latin typeface="Calibri"/>
                <a:ea typeface="Calibri"/>
                <a:cs typeface="Calibri"/>
              </a:rPr>
              <a:t>#2: Americas</a:t>
            </a:r>
          </a:p>
          <a:p>
            <a:pPr marL="457200" indent="-457200">
              <a:buFont typeface="Arial" charset="2"/>
              <a:buChar char="•"/>
            </a:pPr>
            <a:r>
              <a:rPr lang="en-US" sz="3200">
                <a:latin typeface="Calibri"/>
                <a:ea typeface="Calibri"/>
                <a:cs typeface="Calibri"/>
              </a:rPr>
              <a:t>#3: Asia</a:t>
            </a:r>
          </a:p>
          <a:p>
            <a:pPr marL="457200" indent="-457200">
              <a:buFont typeface="Arial" charset="2"/>
              <a:buChar char="•"/>
            </a:pPr>
            <a:r>
              <a:rPr lang="en-US" sz="3200">
                <a:latin typeface="Calibri"/>
                <a:ea typeface="Calibri"/>
                <a:cs typeface="Calibri"/>
              </a:rPr>
              <a:t>#4: Europe</a:t>
            </a:r>
          </a:p>
          <a:p>
            <a:pPr marL="457200" indent="-457200">
              <a:buFont typeface="Arial" charset="2"/>
              <a:buChar char="•"/>
            </a:pPr>
            <a:r>
              <a:rPr lang="en-US" sz="3200">
                <a:latin typeface="Calibri"/>
                <a:ea typeface="Calibri"/>
                <a:cs typeface="Calibri"/>
              </a:rPr>
              <a:t>#5: Oceania</a:t>
            </a:r>
          </a:p>
        </p:txBody>
      </p:sp>
    </p:spTree>
    <p:extLst>
      <p:ext uri="{BB962C8B-B14F-4D97-AF65-F5344CB8AC3E}">
        <p14:creationId xmlns:p14="http://schemas.microsoft.com/office/powerpoint/2010/main" val="443472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C9D5-91FC-9B54-ABC4-25DBCE218B5B}"/>
              </a:ext>
            </a:extLst>
          </p:cNvPr>
          <p:cNvSpPr>
            <a:spLocks noGrp="1"/>
          </p:cNvSpPr>
          <p:nvPr>
            <p:ph type="ctrTitle"/>
          </p:nvPr>
        </p:nvSpPr>
        <p:spPr>
          <a:xfrm>
            <a:off x="605317" y="754859"/>
            <a:ext cx="10972888" cy="947146"/>
          </a:xfrm>
        </p:spPr>
        <p:txBody>
          <a:bodyPr spcFirstLastPara="1" wrap="square" lIns="0" tIns="0" rIns="0" bIns="0" anchor="ctr" anchorCtr="0">
            <a:noAutofit/>
          </a:bodyPr>
          <a:lstStyle/>
          <a:p>
            <a:r>
              <a:rPr lang="en-US" sz="3200">
                <a:latin typeface="Source Sans Pro"/>
                <a:ea typeface="Source Sans Pro"/>
                <a:cs typeface="Arial"/>
              </a:rPr>
              <a:t>Who we are: a</a:t>
            </a:r>
            <a:r>
              <a:rPr lang="en-US" sz="3200">
                <a:latin typeface="Source Sans Pro"/>
                <a:ea typeface="Source Sans Pro Black"/>
                <a:cs typeface="Arial"/>
              </a:rPr>
              <a:t>s a student, which statement best describes you?</a:t>
            </a:r>
            <a:endParaRPr lang="en-US" sz="3200" b="0">
              <a:solidFill>
                <a:srgbClr val="000000"/>
              </a:solidFill>
              <a:latin typeface="Source Sans Pro"/>
              <a:ea typeface="Source Sans Pro Black"/>
              <a:cs typeface="Arial"/>
            </a:endParaRPr>
          </a:p>
        </p:txBody>
      </p:sp>
      <p:sp>
        <p:nvSpPr>
          <p:cNvPr id="9" name="TextBox 8">
            <a:extLst>
              <a:ext uri="{FF2B5EF4-FFF2-40B4-BE49-F238E27FC236}">
                <a16:creationId xmlns:a16="http://schemas.microsoft.com/office/drawing/2014/main" id="{4E882EA9-1768-52C6-CF58-2BDB42177F79}"/>
              </a:ext>
            </a:extLst>
          </p:cNvPr>
          <p:cNvSpPr txBox="1"/>
          <p:nvPr/>
        </p:nvSpPr>
        <p:spPr>
          <a:xfrm>
            <a:off x="842744" y="2325454"/>
            <a:ext cx="4689896" cy="2496837"/>
          </a:xfrm>
          <a:prstGeom prst="rect">
            <a:avLst/>
          </a:prstGeom>
          <a:noFill/>
          <a:ln>
            <a:solidFill>
              <a:schemeClr val="tx2"/>
            </a:solidFill>
          </a:ln>
        </p:spPr>
        <p:txBody>
          <a:bodyPr wrap="square" lIns="91440" tIns="45720" rIns="91440" bIns="45720" rtlCol="0" anchor="t">
            <a:spAutoFit/>
          </a:bodyPr>
          <a:lstStyle>
            <a:defPPr>
              <a:defRPr lang="en-GB"/>
            </a:defPPr>
            <a:lvl1pPr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1pPr>
            <a:lvl2pPr marL="391686"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2pPr>
            <a:lvl3pPr marL="587529"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3pPr>
            <a:lvl4pPr marL="783372"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4pPr>
            <a:lvl5pPr marL="979214"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5pPr>
            <a:lvl6pPr marL="2073631" algn="l" defTabSz="829452" rtl="0" eaLnBrk="1" latinLnBrk="0" hangingPunct="1">
              <a:defRPr sz="2177" kern="1200">
                <a:solidFill>
                  <a:schemeClr val="tx1"/>
                </a:solidFill>
                <a:latin typeface="Times New Roman" pitchFamily="16" charset="0"/>
                <a:ea typeface="+mn-ea"/>
                <a:cs typeface="+mn-cs"/>
              </a:defRPr>
            </a:lvl6pPr>
            <a:lvl7pPr marL="2488357" algn="l" defTabSz="829452" rtl="0" eaLnBrk="1" latinLnBrk="0" hangingPunct="1">
              <a:defRPr sz="2177" kern="1200">
                <a:solidFill>
                  <a:schemeClr val="tx1"/>
                </a:solidFill>
                <a:latin typeface="Times New Roman" pitchFamily="16" charset="0"/>
                <a:ea typeface="+mn-ea"/>
                <a:cs typeface="+mn-cs"/>
              </a:defRPr>
            </a:lvl7pPr>
            <a:lvl8pPr marL="2903083" algn="l" defTabSz="829452" rtl="0" eaLnBrk="1" latinLnBrk="0" hangingPunct="1">
              <a:defRPr sz="2177" kern="1200">
                <a:solidFill>
                  <a:schemeClr val="tx1"/>
                </a:solidFill>
                <a:latin typeface="Times New Roman" pitchFamily="16" charset="0"/>
                <a:ea typeface="+mn-ea"/>
                <a:cs typeface="+mn-cs"/>
              </a:defRPr>
            </a:lvl8pPr>
            <a:lvl9pPr marL="3317809" algn="l" defTabSz="829452" rtl="0" eaLnBrk="1" latinLnBrk="0" hangingPunct="1">
              <a:defRPr sz="2177" kern="1200">
                <a:solidFill>
                  <a:schemeClr val="tx1"/>
                </a:solidFill>
                <a:latin typeface="Times New Roman" pitchFamily="16" charset="0"/>
                <a:ea typeface="+mn-ea"/>
                <a:cs typeface="+mn-cs"/>
              </a:defRPr>
            </a:lvl9pPr>
          </a:lstStyle>
          <a:p>
            <a:pPr algn="ctr"/>
            <a:r>
              <a:rPr lang="en-US" sz="2800">
                <a:latin typeface="+mn-lt"/>
                <a:ea typeface="Calibri"/>
                <a:cs typeface="Calibri"/>
              </a:rPr>
              <a:t>1. </a:t>
            </a:r>
          </a:p>
          <a:p>
            <a:endParaRPr lang="en-US" sz="2800">
              <a:latin typeface="+mn-lt"/>
              <a:ea typeface="Calibri"/>
              <a:cs typeface="Calibri"/>
            </a:endParaRPr>
          </a:p>
          <a:p>
            <a:r>
              <a:rPr lang="en-US" sz="2800">
                <a:latin typeface="+mn-lt"/>
                <a:ea typeface="Calibri"/>
                <a:cs typeface="Calibri"/>
              </a:rPr>
              <a:t>I tend to participate actively during class activities and discussions. Participation comes easily to me.  </a:t>
            </a:r>
            <a:endParaRPr lang="en-US" sz="2800">
              <a:latin typeface="Calibri"/>
              <a:ea typeface="Calibri"/>
              <a:cs typeface="Calibri"/>
            </a:endParaRPr>
          </a:p>
        </p:txBody>
      </p:sp>
      <p:sp>
        <p:nvSpPr>
          <p:cNvPr id="10" name="TextBox 9">
            <a:extLst>
              <a:ext uri="{FF2B5EF4-FFF2-40B4-BE49-F238E27FC236}">
                <a16:creationId xmlns:a16="http://schemas.microsoft.com/office/drawing/2014/main" id="{7498887C-ABEB-E877-F49A-EBFBB6B3594F}"/>
              </a:ext>
            </a:extLst>
          </p:cNvPr>
          <p:cNvSpPr txBox="1"/>
          <p:nvPr/>
        </p:nvSpPr>
        <p:spPr>
          <a:xfrm>
            <a:off x="6094316" y="2325451"/>
            <a:ext cx="4691471" cy="2496837"/>
          </a:xfrm>
          <a:prstGeom prst="rect">
            <a:avLst/>
          </a:prstGeom>
          <a:noFill/>
          <a:ln>
            <a:solidFill>
              <a:schemeClr val="tx2"/>
            </a:solidFill>
          </a:ln>
        </p:spPr>
        <p:txBody>
          <a:bodyPr wrap="square" lIns="91440" tIns="45720" rIns="91440" bIns="45720" rtlCol="0" anchor="t">
            <a:spAutoFit/>
          </a:bodyPr>
          <a:lstStyle>
            <a:defPPr>
              <a:defRPr lang="en-GB"/>
            </a:defPPr>
            <a:lvl1pPr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1pPr>
            <a:lvl2pPr marL="391686"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2pPr>
            <a:lvl3pPr marL="587529"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3pPr>
            <a:lvl4pPr marL="783372"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4pPr>
            <a:lvl5pPr marL="979214"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5pPr>
            <a:lvl6pPr marL="2073631" algn="l" defTabSz="829452" rtl="0" eaLnBrk="1" latinLnBrk="0" hangingPunct="1">
              <a:defRPr sz="2177" kern="1200">
                <a:solidFill>
                  <a:schemeClr val="tx1"/>
                </a:solidFill>
                <a:latin typeface="Times New Roman" pitchFamily="16" charset="0"/>
                <a:ea typeface="+mn-ea"/>
                <a:cs typeface="+mn-cs"/>
              </a:defRPr>
            </a:lvl6pPr>
            <a:lvl7pPr marL="2488357" algn="l" defTabSz="829452" rtl="0" eaLnBrk="1" latinLnBrk="0" hangingPunct="1">
              <a:defRPr sz="2177" kern="1200">
                <a:solidFill>
                  <a:schemeClr val="tx1"/>
                </a:solidFill>
                <a:latin typeface="Times New Roman" pitchFamily="16" charset="0"/>
                <a:ea typeface="+mn-ea"/>
                <a:cs typeface="+mn-cs"/>
              </a:defRPr>
            </a:lvl7pPr>
            <a:lvl8pPr marL="2903083" algn="l" defTabSz="829452" rtl="0" eaLnBrk="1" latinLnBrk="0" hangingPunct="1">
              <a:defRPr sz="2177" kern="1200">
                <a:solidFill>
                  <a:schemeClr val="tx1"/>
                </a:solidFill>
                <a:latin typeface="Times New Roman" pitchFamily="16" charset="0"/>
                <a:ea typeface="+mn-ea"/>
                <a:cs typeface="+mn-cs"/>
              </a:defRPr>
            </a:lvl8pPr>
            <a:lvl9pPr marL="3317809" algn="l" defTabSz="829452" rtl="0" eaLnBrk="1" latinLnBrk="0" hangingPunct="1">
              <a:defRPr sz="2177" kern="1200">
                <a:solidFill>
                  <a:schemeClr val="tx1"/>
                </a:solidFill>
                <a:latin typeface="Times New Roman" pitchFamily="16" charset="0"/>
                <a:ea typeface="+mn-ea"/>
                <a:cs typeface="+mn-cs"/>
              </a:defRPr>
            </a:lvl9pPr>
          </a:lstStyle>
          <a:p>
            <a:pPr algn="ctr"/>
            <a:r>
              <a:rPr lang="en-US" sz="2800">
                <a:latin typeface="+mn-lt"/>
                <a:ea typeface="Calibri"/>
                <a:cs typeface="Calibri"/>
              </a:rPr>
              <a:t>2.</a:t>
            </a:r>
            <a:endParaRPr lang="en-US">
              <a:cs typeface="Times New Roman" pitchFamily="16" charset="0"/>
            </a:endParaRPr>
          </a:p>
          <a:p>
            <a:pPr algn="ctr"/>
            <a:endParaRPr lang="en-US" sz="2800">
              <a:latin typeface="+mn-lt"/>
              <a:ea typeface="Calibri"/>
              <a:cs typeface="Calibri"/>
            </a:endParaRPr>
          </a:p>
          <a:p>
            <a:r>
              <a:rPr lang="en-US" sz="2800">
                <a:latin typeface="+mn-lt"/>
                <a:ea typeface="Calibri"/>
                <a:cs typeface="Calibri"/>
              </a:rPr>
              <a:t>I tend to </a:t>
            </a:r>
            <a:r>
              <a:rPr lang="en-US" sz="2800" i="1">
                <a:latin typeface="+mn-lt"/>
                <a:ea typeface="Calibri"/>
                <a:cs typeface="Calibri"/>
              </a:rPr>
              <a:t>not</a:t>
            </a:r>
            <a:r>
              <a:rPr lang="en-US" sz="2800">
                <a:latin typeface="+mn-lt"/>
                <a:ea typeface="Calibri"/>
                <a:cs typeface="Calibri"/>
              </a:rPr>
              <a:t> participate actively during class activities and discussions. Participating does </a:t>
            </a:r>
            <a:r>
              <a:rPr lang="en-US" sz="2800" i="1">
                <a:latin typeface="+mn-lt"/>
                <a:ea typeface="Calibri"/>
                <a:cs typeface="Calibri"/>
              </a:rPr>
              <a:t>not </a:t>
            </a:r>
            <a:r>
              <a:rPr lang="en-US" sz="2800">
                <a:latin typeface="+mn-lt"/>
                <a:ea typeface="Calibri"/>
                <a:cs typeface="Calibri"/>
              </a:rPr>
              <a:t>come easily to me. </a:t>
            </a:r>
            <a:endParaRPr lang="en-US" sz="2800">
              <a:latin typeface="Calibri"/>
              <a:ea typeface="Calibri"/>
              <a:cs typeface="Calibri"/>
            </a:endParaRPr>
          </a:p>
        </p:txBody>
      </p:sp>
    </p:spTree>
    <p:extLst>
      <p:ext uri="{BB962C8B-B14F-4D97-AF65-F5344CB8AC3E}">
        <p14:creationId xmlns:p14="http://schemas.microsoft.com/office/powerpoint/2010/main" val="266667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C9D5-91FC-9B54-ABC4-25DBCE218B5B}"/>
              </a:ext>
            </a:extLst>
          </p:cNvPr>
          <p:cNvSpPr>
            <a:spLocks noGrp="1"/>
          </p:cNvSpPr>
          <p:nvPr>
            <p:ph type="ctrTitle"/>
          </p:nvPr>
        </p:nvSpPr>
        <p:spPr>
          <a:xfrm>
            <a:off x="731761" y="767774"/>
            <a:ext cx="10717291" cy="936106"/>
          </a:xfrm>
        </p:spPr>
        <p:txBody>
          <a:bodyPr spcFirstLastPara="1" wrap="square" lIns="0" tIns="0" rIns="0" bIns="0" anchor="ctr" anchorCtr="0">
            <a:noAutofit/>
          </a:bodyPr>
          <a:lstStyle/>
          <a:p>
            <a:r>
              <a:rPr lang="en-US" sz="3600">
                <a:latin typeface="Source Sans Pro"/>
                <a:ea typeface="Source Sans Pro"/>
                <a:cs typeface="Arial"/>
              </a:rPr>
              <a:t>Who we are: </a:t>
            </a:r>
            <a:r>
              <a:rPr lang="en-US" sz="3600">
                <a:latin typeface="Source Sans Pro"/>
                <a:ea typeface="Source Sans Pro Black"/>
                <a:cs typeface="Arial"/>
              </a:rPr>
              <a:t>How do you feel about teaching?</a:t>
            </a:r>
            <a:endParaRPr lang="en-US" sz="3600" b="0">
              <a:solidFill>
                <a:srgbClr val="000000"/>
              </a:solidFill>
              <a:latin typeface="Source Sans Pro"/>
              <a:ea typeface="Source Sans Pro Black"/>
              <a:cs typeface="Arial"/>
            </a:endParaRPr>
          </a:p>
        </p:txBody>
      </p:sp>
      <p:sp>
        <p:nvSpPr>
          <p:cNvPr id="9" name="TextBox 8">
            <a:extLst>
              <a:ext uri="{FF2B5EF4-FFF2-40B4-BE49-F238E27FC236}">
                <a16:creationId xmlns:a16="http://schemas.microsoft.com/office/drawing/2014/main" id="{4E882EA9-1768-52C6-CF58-2BDB42177F79}"/>
              </a:ext>
            </a:extLst>
          </p:cNvPr>
          <p:cNvSpPr txBox="1"/>
          <p:nvPr/>
        </p:nvSpPr>
        <p:spPr>
          <a:xfrm>
            <a:off x="1592882" y="2581928"/>
            <a:ext cx="3355773" cy="2382062"/>
          </a:xfrm>
          <a:prstGeom prst="rect">
            <a:avLst/>
          </a:prstGeom>
          <a:noFill/>
          <a:ln>
            <a:solidFill>
              <a:schemeClr val="tx2"/>
            </a:solidFill>
          </a:ln>
        </p:spPr>
        <p:txBody>
          <a:bodyPr wrap="square" lIns="91440" tIns="45720" rIns="91440" bIns="45720" rtlCol="0" anchor="t">
            <a:spAutoFit/>
          </a:bodyPr>
          <a:lstStyle>
            <a:defPPr>
              <a:defRPr lang="en-GB"/>
            </a:defPPr>
            <a:lvl1pPr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1pPr>
            <a:lvl2pPr marL="391686"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2pPr>
            <a:lvl3pPr marL="587529"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3pPr>
            <a:lvl4pPr marL="783372"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4pPr>
            <a:lvl5pPr marL="979214"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5pPr>
            <a:lvl6pPr marL="2073631" algn="l" defTabSz="829452" rtl="0" eaLnBrk="1" latinLnBrk="0" hangingPunct="1">
              <a:defRPr sz="2177" kern="1200">
                <a:solidFill>
                  <a:schemeClr val="tx1"/>
                </a:solidFill>
                <a:latin typeface="Times New Roman" pitchFamily="16" charset="0"/>
                <a:ea typeface="+mn-ea"/>
                <a:cs typeface="+mn-cs"/>
              </a:defRPr>
            </a:lvl6pPr>
            <a:lvl7pPr marL="2488357" algn="l" defTabSz="829452" rtl="0" eaLnBrk="1" latinLnBrk="0" hangingPunct="1">
              <a:defRPr sz="2177" kern="1200">
                <a:solidFill>
                  <a:schemeClr val="tx1"/>
                </a:solidFill>
                <a:latin typeface="Times New Roman" pitchFamily="16" charset="0"/>
                <a:ea typeface="+mn-ea"/>
                <a:cs typeface="+mn-cs"/>
              </a:defRPr>
            </a:lvl7pPr>
            <a:lvl8pPr marL="2903083" algn="l" defTabSz="829452" rtl="0" eaLnBrk="1" latinLnBrk="0" hangingPunct="1">
              <a:defRPr sz="2177" kern="1200">
                <a:solidFill>
                  <a:schemeClr val="tx1"/>
                </a:solidFill>
                <a:latin typeface="Times New Roman" pitchFamily="16" charset="0"/>
                <a:ea typeface="+mn-ea"/>
                <a:cs typeface="+mn-cs"/>
              </a:defRPr>
            </a:lvl8pPr>
            <a:lvl9pPr marL="3317809" algn="l" defTabSz="829452" rtl="0" eaLnBrk="1" latinLnBrk="0" hangingPunct="1">
              <a:defRPr sz="2177" kern="1200">
                <a:solidFill>
                  <a:schemeClr val="tx1"/>
                </a:solidFill>
                <a:latin typeface="Times New Roman" pitchFamily="16" charset="0"/>
                <a:ea typeface="+mn-ea"/>
                <a:cs typeface="+mn-cs"/>
              </a:defRPr>
            </a:lvl9pPr>
          </a:lstStyle>
          <a:p>
            <a:pPr algn="ctr"/>
            <a:r>
              <a:rPr lang="en-US" sz="3200">
                <a:latin typeface="+mn-lt"/>
                <a:ea typeface="Calibri"/>
                <a:cs typeface="Calibri"/>
              </a:rPr>
              <a:t>1</a:t>
            </a:r>
          </a:p>
          <a:p>
            <a:pPr algn="ctr"/>
            <a:endParaRPr lang="en-US" sz="3200">
              <a:latin typeface="+mn-lt"/>
              <a:ea typeface="Calibri"/>
              <a:cs typeface="Calibri"/>
            </a:endParaRPr>
          </a:p>
          <a:p>
            <a:r>
              <a:rPr lang="en-US" sz="3200">
                <a:latin typeface="+mn-lt"/>
                <a:ea typeface="Calibri"/>
                <a:cs typeface="Calibri"/>
              </a:rPr>
              <a:t>Feeling very nervous, worried, or overwhelmed!</a:t>
            </a:r>
            <a:endParaRPr lang="en-US" sz="2150">
              <a:cs typeface="Times New Roman" pitchFamily="16" charset="0"/>
            </a:endParaRPr>
          </a:p>
        </p:txBody>
      </p:sp>
      <p:sp>
        <p:nvSpPr>
          <p:cNvPr id="10" name="TextBox 9">
            <a:extLst>
              <a:ext uri="{FF2B5EF4-FFF2-40B4-BE49-F238E27FC236}">
                <a16:creationId xmlns:a16="http://schemas.microsoft.com/office/drawing/2014/main" id="{7498887C-ABEB-E877-F49A-EBFBB6B3594F}"/>
              </a:ext>
            </a:extLst>
          </p:cNvPr>
          <p:cNvSpPr txBox="1"/>
          <p:nvPr/>
        </p:nvSpPr>
        <p:spPr>
          <a:xfrm>
            <a:off x="6092496" y="2581927"/>
            <a:ext cx="3548106" cy="2382062"/>
          </a:xfrm>
          <a:prstGeom prst="rect">
            <a:avLst/>
          </a:prstGeom>
          <a:noFill/>
          <a:ln>
            <a:solidFill>
              <a:schemeClr val="tx2"/>
            </a:solidFill>
          </a:ln>
        </p:spPr>
        <p:txBody>
          <a:bodyPr wrap="square" lIns="91440" tIns="45720" rIns="91440" bIns="45720" rtlCol="0" anchor="t">
            <a:spAutoFit/>
          </a:bodyPr>
          <a:lstStyle>
            <a:defPPr>
              <a:defRPr lang="en-GB"/>
            </a:defPPr>
            <a:lvl1pPr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1pPr>
            <a:lvl2pPr marL="391686"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2pPr>
            <a:lvl3pPr marL="587529"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3pPr>
            <a:lvl4pPr marL="783372"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4pPr>
            <a:lvl5pPr marL="979214" indent="-195843" algn="l" defTabSz="414726" rtl="0" fontAlgn="base" hangingPunct="0">
              <a:lnSpc>
                <a:spcPct val="93000"/>
              </a:lnSpc>
              <a:spcBef>
                <a:spcPct val="0"/>
              </a:spcBef>
              <a:spcAft>
                <a:spcPct val="0"/>
              </a:spcAft>
              <a:buClr>
                <a:srgbClr val="000000"/>
              </a:buClr>
              <a:buSzPct val="45000"/>
              <a:buFont typeface="Wingdings" charset="2"/>
              <a:defRPr sz="2177" kern="1200">
                <a:solidFill>
                  <a:schemeClr val="tx1"/>
                </a:solidFill>
                <a:latin typeface="Times New Roman" pitchFamily="16" charset="0"/>
                <a:ea typeface="+mn-ea"/>
                <a:cs typeface="+mn-cs"/>
              </a:defRPr>
            </a:lvl5pPr>
            <a:lvl6pPr marL="2073631" algn="l" defTabSz="829452" rtl="0" eaLnBrk="1" latinLnBrk="0" hangingPunct="1">
              <a:defRPr sz="2177" kern="1200">
                <a:solidFill>
                  <a:schemeClr val="tx1"/>
                </a:solidFill>
                <a:latin typeface="Times New Roman" pitchFamily="16" charset="0"/>
                <a:ea typeface="+mn-ea"/>
                <a:cs typeface="+mn-cs"/>
              </a:defRPr>
            </a:lvl6pPr>
            <a:lvl7pPr marL="2488357" algn="l" defTabSz="829452" rtl="0" eaLnBrk="1" latinLnBrk="0" hangingPunct="1">
              <a:defRPr sz="2177" kern="1200">
                <a:solidFill>
                  <a:schemeClr val="tx1"/>
                </a:solidFill>
                <a:latin typeface="Times New Roman" pitchFamily="16" charset="0"/>
                <a:ea typeface="+mn-ea"/>
                <a:cs typeface="+mn-cs"/>
              </a:defRPr>
            </a:lvl7pPr>
            <a:lvl8pPr marL="2903083" algn="l" defTabSz="829452" rtl="0" eaLnBrk="1" latinLnBrk="0" hangingPunct="1">
              <a:defRPr sz="2177" kern="1200">
                <a:solidFill>
                  <a:schemeClr val="tx1"/>
                </a:solidFill>
                <a:latin typeface="Times New Roman" pitchFamily="16" charset="0"/>
                <a:ea typeface="+mn-ea"/>
                <a:cs typeface="+mn-cs"/>
              </a:defRPr>
            </a:lvl8pPr>
            <a:lvl9pPr marL="3317809" algn="l" defTabSz="829452" rtl="0" eaLnBrk="1" latinLnBrk="0" hangingPunct="1">
              <a:defRPr sz="2177" kern="1200">
                <a:solidFill>
                  <a:schemeClr val="tx1"/>
                </a:solidFill>
                <a:latin typeface="Times New Roman" pitchFamily="16" charset="0"/>
                <a:ea typeface="+mn-ea"/>
                <a:cs typeface="+mn-cs"/>
              </a:defRPr>
            </a:lvl9pPr>
          </a:lstStyle>
          <a:p>
            <a:pPr algn="ctr"/>
            <a:r>
              <a:rPr lang="en-US" sz="3200">
                <a:latin typeface="+mn-lt"/>
                <a:ea typeface="Calibri"/>
                <a:cs typeface="Calibri"/>
              </a:rPr>
              <a:t>2</a:t>
            </a:r>
          </a:p>
          <a:p>
            <a:pPr algn="ctr"/>
            <a:endParaRPr lang="en-US" sz="3200">
              <a:latin typeface="+mn-lt"/>
              <a:ea typeface="Calibri"/>
              <a:cs typeface="Calibri"/>
            </a:endParaRPr>
          </a:p>
          <a:p>
            <a:r>
              <a:rPr lang="en-US" sz="3200">
                <a:latin typeface="+mn-lt"/>
                <a:ea typeface="Calibri"/>
                <a:cs typeface="Calibri"/>
              </a:rPr>
              <a:t>Feeling confident, excited, and ready to go!</a:t>
            </a:r>
            <a:endParaRPr lang="en-US" sz="3200">
              <a:latin typeface="Calibri"/>
              <a:ea typeface="Calibri"/>
              <a:cs typeface="Calibri"/>
            </a:endParaRPr>
          </a:p>
        </p:txBody>
      </p:sp>
    </p:spTree>
    <p:extLst>
      <p:ext uri="{BB962C8B-B14F-4D97-AF65-F5344CB8AC3E}">
        <p14:creationId xmlns:p14="http://schemas.microsoft.com/office/powerpoint/2010/main" val="3556036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DE5615B-92BF-00DD-7E36-A0B98FBE9D0E}"/>
              </a:ext>
            </a:extLst>
          </p:cNvPr>
          <p:cNvSpPr>
            <a:spLocks noGrp="1"/>
          </p:cNvSpPr>
          <p:nvPr>
            <p:ph type="ctrTitle"/>
          </p:nvPr>
        </p:nvSpPr>
        <p:spPr/>
        <p:txBody>
          <a:bodyPr spcFirstLastPara="1" wrap="square" lIns="0" tIns="0" rIns="0" bIns="0" anchor="ctr" anchorCtr="0">
            <a:noAutofit/>
          </a:bodyPr>
          <a:lstStyle/>
          <a:p>
            <a:r>
              <a:rPr lang="en-US" sz="4400">
                <a:latin typeface="Source Sans Pro"/>
                <a:ea typeface="Source Serif Pro"/>
                <a:cs typeface="Arial"/>
              </a:rPr>
              <a:t>Who the Teaching Engagement Program is</a:t>
            </a:r>
            <a:endParaRPr lang="en-US" sz="4400">
              <a:latin typeface="Source Sans Pro"/>
            </a:endParaRPr>
          </a:p>
        </p:txBody>
      </p:sp>
      <p:sp>
        <p:nvSpPr>
          <p:cNvPr id="14" name="Text Placeholder 13">
            <a:extLst>
              <a:ext uri="{FF2B5EF4-FFF2-40B4-BE49-F238E27FC236}">
                <a16:creationId xmlns:a16="http://schemas.microsoft.com/office/drawing/2014/main" id="{65A6C021-FB37-7163-8921-682159A5849F}"/>
              </a:ext>
            </a:extLst>
          </p:cNvPr>
          <p:cNvSpPr>
            <a:spLocks noGrp="1"/>
          </p:cNvSpPr>
          <p:nvPr>
            <p:ph type="body" sz="quarter" idx="11"/>
          </p:nvPr>
        </p:nvSpPr>
        <p:spPr>
          <a:xfrm>
            <a:off x="742950" y="1759769"/>
            <a:ext cx="5863716" cy="873254"/>
          </a:xfrm>
        </p:spPr>
        <p:txBody>
          <a:bodyPr/>
          <a:lstStyle/>
          <a:p>
            <a:r>
              <a:rPr lang="en-US" sz="2800" b="0">
                <a:latin typeface="Source Sans Pro Black"/>
                <a:ea typeface="Source Sans Pro Black"/>
              </a:rPr>
              <a:t>We provide teaching support to GEs and faculty across campus through:</a:t>
            </a:r>
            <a:endParaRPr lang="en-US" sz="2800" b="0">
              <a:ea typeface="Source Sans Pro Black"/>
            </a:endParaRPr>
          </a:p>
        </p:txBody>
      </p:sp>
      <p:sp>
        <p:nvSpPr>
          <p:cNvPr id="9" name="Text Placeholder 8">
            <a:extLst>
              <a:ext uri="{FF2B5EF4-FFF2-40B4-BE49-F238E27FC236}">
                <a16:creationId xmlns:a16="http://schemas.microsoft.com/office/drawing/2014/main" id="{CDE5C5AF-638E-85D2-8976-60923B9F8F0D}"/>
              </a:ext>
            </a:extLst>
          </p:cNvPr>
          <p:cNvSpPr>
            <a:spLocks noGrp="1"/>
          </p:cNvSpPr>
          <p:nvPr>
            <p:ph type="body" sz="quarter" idx="10"/>
          </p:nvPr>
        </p:nvSpPr>
        <p:spPr>
          <a:xfrm>
            <a:off x="742950" y="2912170"/>
            <a:ext cx="5863715" cy="2850762"/>
          </a:xfrm>
        </p:spPr>
        <p:txBody>
          <a:bodyPr lIns="0" tIns="0" rIns="0" bIns="0" anchor="t">
            <a:noAutofit/>
          </a:bodyPr>
          <a:lstStyle/>
          <a:p>
            <a:pPr marL="285750" indent="-285750">
              <a:lnSpc>
                <a:spcPct val="150000"/>
              </a:lnSpc>
              <a:spcBef>
                <a:spcPts val="0"/>
              </a:spcBef>
              <a:spcAft>
                <a:spcPts val="0"/>
              </a:spcAft>
              <a:buFont typeface="Arial,Sans-Serif"/>
              <a:buChar char="•"/>
            </a:pPr>
            <a:r>
              <a:rPr lang="en-US">
                <a:latin typeface="Source Sans Pro"/>
                <a:ea typeface="Source Sans Pro"/>
                <a:hlinkClick r:id="rId3"/>
              </a:rPr>
              <a:t>Individual consultations</a:t>
            </a:r>
            <a:endParaRPr lang="en-US">
              <a:ea typeface="Source Sans Pro"/>
            </a:endParaRPr>
          </a:p>
          <a:p>
            <a:pPr marL="285750" indent="-285750">
              <a:lnSpc>
                <a:spcPct val="150000"/>
              </a:lnSpc>
              <a:spcBef>
                <a:spcPts val="0"/>
              </a:spcBef>
              <a:spcAft>
                <a:spcPts val="0"/>
              </a:spcAft>
              <a:buFont typeface="Arial,Sans-Serif"/>
              <a:buChar char="•"/>
            </a:pPr>
            <a:r>
              <a:rPr lang="en-US">
                <a:latin typeface="Source Sans Pro"/>
                <a:ea typeface="Source Sans Pro"/>
                <a:hlinkClick r:id="rId4"/>
              </a:rPr>
              <a:t>Teaching workshops</a:t>
            </a:r>
            <a:r>
              <a:rPr lang="en-US">
                <a:latin typeface="Source Sans Pro"/>
                <a:ea typeface="Source Sans Pro"/>
              </a:rPr>
              <a:t> </a:t>
            </a:r>
          </a:p>
          <a:p>
            <a:pPr marL="285750" indent="-285750">
              <a:lnSpc>
                <a:spcPct val="150000"/>
              </a:lnSpc>
              <a:spcBef>
                <a:spcPts val="0"/>
              </a:spcBef>
              <a:spcAft>
                <a:spcPts val="0"/>
              </a:spcAft>
              <a:buFont typeface="Arial,Sans-Serif"/>
              <a:buChar char="•"/>
            </a:pPr>
            <a:r>
              <a:rPr lang="en-US">
                <a:latin typeface="Source Sans Pro"/>
                <a:ea typeface="Source Sans Pro"/>
                <a:hlinkClick r:id="rId5"/>
              </a:rPr>
              <a:t>Graduate Teaching Initiative</a:t>
            </a:r>
            <a:r>
              <a:rPr lang="en-US">
                <a:latin typeface="Source Sans Pro"/>
                <a:ea typeface="Source Sans Pro"/>
              </a:rPr>
              <a:t> certificate</a:t>
            </a:r>
          </a:p>
          <a:p>
            <a:pPr marL="285750" indent="-285750">
              <a:lnSpc>
                <a:spcPct val="150000"/>
              </a:lnSpc>
              <a:spcBef>
                <a:spcPts val="0"/>
              </a:spcBef>
              <a:spcAft>
                <a:spcPts val="0"/>
              </a:spcAft>
              <a:buFont typeface="Arial,Sans-Serif"/>
              <a:buChar char="•"/>
            </a:pPr>
            <a:r>
              <a:rPr lang="en-US">
                <a:latin typeface="Source Sans Pro"/>
                <a:ea typeface="Source Sans Pro"/>
                <a:hlinkClick r:id="rId6"/>
              </a:rPr>
              <a:t>Teaching Support and Innovation</a:t>
            </a:r>
            <a:r>
              <a:rPr lang="en-US">
                <a:latin typeface="Source Sans Pro"/>
                <a:ea typeface="Source Sans Pro"/>
              </a:rPr>
              <a:t> website</a:t>
            </a:r>
          </a:p>
          <a:p>
            <a:pPr marL="285750" indent="-285750">
              <a:lnSpc>
                <a:spcPct val="150000"/>
              </a:lnSpc>
              <a:spcBef>
                <a:spcPts val="0"/>
              </a:spcBef>
              <a:spcAft>
                <a:spcPts val="0"/>
              </a:spcAft>
              <a:buFont typeface="Arial,Sans-Serif"/>
              <a:buChar char="•"/>
            </a:pPr>
            <a:r>
              <a:rPr lang="en-US">
                <a:latin typeface="Source Sans Pro"/>
                <a:ea typeface="Source Sans Pro"/>
              </a:rPr>
              <a:t>Teaching awards, like the </a:t>
            </a:r>
            <a:r>
              <a:rPr lang="en-US">
                <a:latin typeface="Source Sans Pro"/>
                <a:ea typeface="Source Sans Pro"/>
                <a:hlinkClick r:id="rId7"/>
              </a:rPr>
              <a:t>Kimble Award</a:t>
            </a:r>
            <a:r>
              <a:rPr lang="en-US">
                <a:latin typeface="Source Sans Pro"/>
                <a:ea typeface="Source Sans Pro"/>
              </a:rPr>
              <a:t> for GEs</a:t>
            </a:r>
            <a:endParaRPr lang="en-US"/>
          </a:p>
        </p:txBody>
      </p:sp>
      <p:sp>
        <p:nvSpPr>
          <p:cNvPr id="13" name="TextBox 12">
            <a:extLst>
              <a:ext uri="{FF2B5EF4-FFF2-40B4-BE49-F238E27FC236}">
                <a16:creationId xmlns:a16="http://schemas.microsoft.com/office/drawing/2014/main" id="{79601E4C-EE41-53C2-CC31-ABD00C612B4E}"/>
              </a:ext>
              <a:ext uri="{C183D7F6-B498-43B3-948B-1728B52AA6E4}">
                <adec:decorative xmlns:adec="http://schemas.microsoft.com/office/drawing/2017/decorative" val="1"/>
              </a:ext>
            </a:extLst>
          </p:cNvPr>
          <p:cNvSpPr txBox="1"/>
          <p:nvPr/>
        </p:nvSpPr>
        <p:spPr>
          <a:xfrm>
            <a:off x="6961359" y="5758554"/>
            <a:ext cx="4488536" cy="369332"/>
          </a:xfrm>
          <a:prstGeom prst="rect">
            <a:avLst/>
          </a:prstGeom>
          <a:noFill/>
        </p:spPr>
        <p:txBody>
          <a:bodyPr wrap="none" rtlCol="0">
            <a:spAutoFit/>
          </a:bodyPr>
          <a:lstStyle/>
          <a:p>
            <a:r>
              <a:rPr lang="en-US">
                <a:latin typeface="Source Sans Pro" panose="020B0503030403020204" pitchFamily="34" charset="0"/>
              </a:rPr>
              <a:t>TEP offices located in Straub Hall—4</a:t>
            </a:r>
            <a:r>
              <a:rPr lang="en-US" baseline="30000">
                <a:latin typeface="Source Sans Pro" panose="020B0503030403020204" pitchFamily="34" charset="0"/>
              </a:rPr>
              <a:t>th</a:t>
            </a:r>
            <a:r>
              <a:rPr lang="en-US">
                <a:latin typeface="Source Sans Pro" panose="020B0503030403020204" pitchFamily="34" charset="0"/>
              </a:rPr>
              <a:t> Floor</a:t>
            </a:r>
          </a:p>
        </p:txBody>
      </p:sp>
      <p:pic>
        <p:nvPicPr>
          <p:cNvPr id="12" name="Picture 11" descr="Straub Hall from the front with trees on either side">
            <a:extLst>
              <a:ext uri="{FF2B5EF4-FFF2-40B4-BE49-F238E27FC236}">
                <a16:creationId xmlns:a16="http://schemas.microsoft.com/office/drawing/2014/main" id="{D042A94A-80D9-4B50-71CA-8E288E2A8542}"/>
              </a:ext>
            </a:extLst>
          </p:cNvPr>
          <p:cNvPicPr>
            <a:picLocks noChangeAspect="1"/>
          </p:cNvPicPr>
          <p:nvPr/>
        </p:nvPicPr>
        <p:blipFill>
          <a:blip r:embed="rId8" cstate="screen">
            <a:extLst>
              <a:ext uri="{28A0092B-C50C-407E-A947-70E740481C1C}">
                <a14:useLocalDpi xmlns:a14="http://schemas.microsoft.com/office/drawing/2010/main"/>
              </a:ext>
            </a:extLst>
          </a:blip>
          <a:srcRect t="-348" b="-348"/>
          <a:stretch/>
        </p:blipFill>
        <p:spPr>
          <a:xfrm>
            <a:off x="6974276" y="1994837"/>
            <a:ext cx="4493621" cy="3556823"/>
          </a:xfrm>
          <a:prstGeom prst="rect">
            <a:avLst/>
          </a:prstGeom>
          <a:ln w="12700">
            <a:solidFill>
              <a:srgbClr val="00703C"/>
            </a:solidFill>
          </a:ln>
        </p:spPr>
      </p:pic>
    </p:spTree>
    <p:extLst>
      <p:ext uri="{BB962C8B-B14F-4D97-AF65-F5344CB8AC3E}">
        <p14:creationId xmlns:p14="http://schemas.microsoft.com/office/powerpoint/2010/main" val="2451442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EBAD-12E8-2EE9-C625-A423E7EE4913}"/>
              </a:ext>
            </a:extLst>
          </p:cNvPr>
          <p:cNvSpPr>
            <a:spLocks noGrp="1"/>
          </p:cNvSpPr>
          <p:nvPr>
            <p:ph type="title"/>
          </p:nvPr>
        </p:nvSpPr>
        <p:spPr>
          <a:xfrm>
            <a:off x="723900" y="2038432"/>
            <a:ext cx="9086264" cy="2281187"/>
          </a:xfrm>
        </p:spPr>
        <p:txBody>
          <a:bodyPr/>
          <a:lstStyle/>
          <a:p>
            <a:r>
              <a:rPr lang="en-US">
                <a:latin typeface="Source Sans Pro Black"/>
                <a:ea typeface="Source Sans Pro Black"/>
              </a:rPr>
              <a:t>Teaching &amp; Leading Discussion Sections at UO</a:t>
            </a:r>
            <a:endParaRPr lang="en-US">
              <a:ea typeface="Source Sans Pro Black"/>
            </a:endParaRPr>
          </a:p>
        </p:txBody>
      </p:sp>
    </p:spTree>
    <p:extLst>
      <p:ext uri="{BB962C8B-B14F-4D97-AF65-F5344CB8AC3E}">
        <p14:creationId xmlns:p14="http://schemas.microsoft.com/office/powerpoint/2010/main" val="43375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15B8F-FC64-867E-E6BF-D7FE0CC379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F6339B-9DDB-51EF-96C4-58E6E5D1C546}"/>
              </a:ext>
            </a:extLst>
          </p:cNvPr>
          <p:cNvSpPr>
            <a:spLocks noGrp="1"/>
          </p:cNvSpPr>
          <p:nvPr>
            <p:ph type="ctrTitle"/>
          </p:nvPr>
        </p:nvSpPr>
        <p:spPr/>
        <p:txBody>
          <a:bodyPr spcFirstLastPara="1" wrap="square" lIns="0" tIns="0" rIns="0" bIns="0" anchor="t" anchorCtr="0">
            <a:noAutofit/>
          </a:bodyPr>
          <a:lstStyle/>
          <a:p>
            <a:r>
              <a:rPr lang="en-US">
                <a:solidFill>
                  <a:srgbClr val="007030"/>
                </a:solidFill>
                <a:latin typeface="Source Sans Pro"/>
                <a:ea typeface="Source Sans Pro"/>
                <a:cs typeface="Arial"/>
              </a:rPr>
              <a:t>What do effective teachers </a:t>
            </a:r>
            <a:r>
              <a:rPr lang="en-US" i="1">
                <a:solidFill>
                  <a:srgbClr val="007030"/>
                </a:solidFill>
                <a:latin typeface="Source Sans Pro"/>
                <a:ea typeface="Source Sans Pro"/>
                <a:cs typeface="Arial"/>
              </a:rPr>
              <a:t>do</a:t>
            </a:r>
            <a:r>
              <a:rPr lang="en-US">
                <a:solidFill>
                  <a:srgbClr val="007030"/>
                </a:solidFill>
                <a:latin typeface="Source Sans Pro"/>
                <a:ea typeface="Source Sans Pro"/>
                <a:cs typeface="Arial"/>
              </a:rPr>
              <a:t>?</a:t>
            </a:r>
            <a:endParaRPr lang="en-US">
              <a:solidFill>
                <a:srgbClr val="007030"/>
              </a:solidFill>
              <a:latin typeface="Source Sans Pro"/>
              <a:cs typeface="Arial"/>
            </a:endParaRPr>
          </a:p>
        </p:txBody>
      </p:sp>
      <p:sp>
        <p:nvSpPr>
          <p:cNvPr id="3" name="Content Placeholder 2">
            <a:extLst>
              <a:ext uri="{FF2B5EF4-FFF2-40B4-BE49-F238E27FC236}">
                <a16:creationId xmlns:a16="http://schemas.microsoft.com/office/drawing/2014/main" id="{1D854BB3-25FA-A5B9-D827-AF5E3E43F81D}"/>
              </a:ext>
            </a:extLst>
          </p:cNvPr>
          <p:cNvSpPr>
            <a:spLocks noGrp="1"/>
          </p:cNvSpPr>
          <p:nvPr>
            <p:ph sz="quarter" idx="10"/>
          </p:nvPr>
        </p:nvSpPr>
        <p:spPr>
          <a:xfrm>
            <a:off x="936293" y="1711637"/>
            <a:ext cx="10923064" cy="4383433"/>
          </a:xfrm>
        </p:spPr>
        <p:txBody>
          <a:bodyPr lIns="0" tIns="0" rIns="0" bIns="0" anchor="t"/>
          <a:lstStyle/>
          <a:p>
            <a:pPr marL="457200" indent="-457200">
              <a:buAutoNum type="arabicPeriod"/>
            </a:pPr>
            <a:r>
              <a:rPr lang="en-US" sz="2400" dirty="0">
                <a:latin typeface="Source Sans Pro"/>
                <a:ea typeface="Source Sans Pro"/>
              </a:rPr>
              <a:t>Think of a time you learned something new from someone else (understanding or applying a new concept, playing an instrument, conversing in a new language, etc.). </a:t>
            </a:r>
            <a:endParaRPr lang="en-US" sz="2400" dirty="0">
              <a:ea typeface="Source Sans Pro"/>
            </a:endParaRPr>
          </a:p>
          <a:p>
            <a:pPr marL="457200" indent="-457200">
              <a:buAutoNum type="arabicPeriod"/>
            </a:pPr>
            <a:r>
              <a:rPr lang="en-US" sz="2400" dirty="0">
                <a:latin typeface="Source Sans Pro"/>
                <a:ea typeface="Source Sans Pro"/>
              </a:rPr>
              <a:t>With one or two people next to you, come up with a short list of things effective teachers do, in your experience. </a:t>
            </a:r>
            <a:endParaRPr lang="en-US" sz="2400" dirty="0">
              <a:ea typeface="Source Sans Pro"/>
            </a:endParaRPr>
          </a:p>
          <a:p>
            <a:pPr marL="457200" indent="-457200">
              <a:buAutoNum type="arabicPeriod"/>
            </a:pPr>
            <a:r>
              <a:rPr lang="en-US" sz="2400" dirty="0">
                <a:latin typeface="Source Sans Pro"/>
                <a:ea typeface="Source Sans Pro"/>
              </a:rPr>
              <a:t>Have one volunteer from your group come up to the board and write up your group's responses (please write big enough that people sitting could read).</a:t>
            </a:r>
          </a:p>
          <a:p>
            <a:pPr marL="457200" indent="-457200">
              <a:buAutoNum type="arabicPeriod"/>
            </a:pPr>
            <a:r>
              <a:rPr lang="en-US" sz="2400" dirty="0">
                <a:latin typeface="Source Sans Pro"/>
                <a:ea typeface="Source Sans Pro"/>
              </a:rPr>
              <a:t>Looking together at what groups wrote:</a:t>
            </a:r>
          </a:p>
          <a:p>
            <a:pPr marL="1257300" lvl="1" indent="-457200">
              <a:buClr>
                <a:srgbClr val="007030"/>
              </a:buClr>
              <a:buAutoNum type="arabicPeriod"/>
            </a:pPr>
            <a:r>
              <a:rPr lang="en-US" sz="2400" dirty="0">
                <a:latin typeface="Source Sans Pro"/>
                <a:ea typeface="Source Sans Pro"/>
              </a:rPr>
              <a:t>What patterns do you see?</a:t>
            </a:r>
          </a:p>
          <a:p>
            <a:pPr marL="1257300" lvl="1" indent="-457200">
              <a:buClr>
                <a:srgbClr val="007030"/>
              </a:buClr>
              <a:buAutoNum type="arabicPeriod"/>
            </a:pPr>
            <a:r>
              <a:rPr lang="en-US" sz="2400" dirty="0">
                <a:latin typeface="Source Sans Pro"/>
                <a:ea typeface="Source Sans Pro"/>
              </a:rPr>
              <a:t>What's missing?</a:t>
            </a:r>
            <a:endParaRPr lang="en-US" sz="2400" dirty="0">
              <a:ea typeface="Source Sans Pro"/>
            </a:endParaRPr>
          </a:p>
        </p:txBody>
      </p:sp>
    </p:spTree>
    <p:extLst>
      <p:ext uri="{BB962C8B-B14F-4D97-AF65-F5344CB8AC3E}">
        <p14:creationId xmlns:p14="http://schemas.microsoft.com/office/powerpoint/2010/main" val="275401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FBDD-3505-50A1-D303-F01B37572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ABDFA-E65D-FEDF-3911-3041A914B2B3}"/>
              </a:ext>
            </a:extLst>
          </p:cNvPr>
          <p:cNvSpPr>
            <a:spLocks noGrp="1"/>
          </p:cNvSpPr>
          <p:nvPr>
            <p:ph type="ctrTitle"/>
          </p:nvPr>
        </p:nvSpPr>
        <p:spPr>
          <a:xfrm>
            <a:off x="497144" y="694032"/>
            <a:ext cx="11283747" cy="783118"/>
          </a:xfrm>
        </p:spPr>
        <p:txBody>
          <a:bodyPr spcFirstLastPara="1" wrap="square" lIns="0" tIns="0" rIns="0" bIns="0" anchor="ctr" anchorCtr="0">
            <a:noAutofit/>
          </a:bodyPr>
          <a:lstStyle/>
          <a:p>
            <a:r>
              <a:rPr lang="en-US">
                <a:latin typeface="Source Sans Pro"/>
                <a:ea typeface="Source Serif Pro"/>
                <a:cs typeface="Arial"/>
              </a:rPr>
              <a:t>How does UO define "good teaching"?</a:t>
            </a:r>
            <a:endParaRPr lang="en-US" b="0">
              <a:latin typeface="Source Sans Pro"/>
            </a:endParaRPr>
          </a:p>
        </p:txBody>
      </p:sp>
      <p:sp>
        <p:nvSpPr>
          <p:cNvPr id="3" name="TextBox 2">
            <a:extLst>
              <a:ext uri="{FF2B5EF4-FFF2-40B4-BE49-F238E27FC236}">
                <a16:creationId xmlns:a16="http://schemas.microsoft.com/office/drawing/2014/main" id="{ABDC13E3-3AFB-C719-AB87-06008DFF1565}"/>
              </a:ext>
            </a:extLst>
          </p:cNvPr>
          <p:cNvSpPr txBox="1"/>
          <p:nvPr/>
        </p:nvSpPr>
        <p:spPr>
          <a:xfrm>
            <a:off x="497693" y="1596473"/>
            <a:ext cx="1120402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1">
                <a:ea typeface="Calibri"/>
                <a:cs typeface="Calibri"/>
              </a:rPr>
              <a:t>At UO, good teaching is professional, inclusive, engaged, and research informed</a:t>
            </a:r>
          </a:p>
        </p:txBody>
      </p:sp>
      <p:pic>
        <p:nvPicPr>
          <p:cNvPr id="4" name="Picture 3" descr="Professional">
            <a:extLst>
              <a:ext uri="{FF2B5EF4-FFF2-40B4-BE49-F238E27FC236}">
                <a16:creationId xmlns:a16="http://schemas.microsoft.com/office/drawing/2014/main" id="{9B36DB53-A9DF-8DCB-458D-C3C02328AD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8640" y="2235904"/>
            <a:ext cx="2695433" cy="2638567"/>
          </a:xfrm>
          <a:prstGeom prst="rect">
            <a:avLst/>
          </a:prstGeom>
        </p:spPr>
      </p:pic>
      <p:sp>
        <p:nvSpPr>
          <p:cNvPr id="13" name="TextBox 12" descr="Course is organized.​&#10;&#10;Communication is timely and clear.">
            <a:extLst>
              <a:ext uri="{FF2B5EF4-FFF2-40B4-BE49-F238E27FC236}">
                <a16:creationId xmlns:a16="http://schemas.microsoft.com/office/drawing/2014/main" id="{4653164E-03FB-409C-290F-7A2E7658F492}"/>
              </a:ext>
            </a:extLst>
          </p:cNvPr>
          <p:cNvSpPr txBox="1"/>
          <p:nvPr/>
        </p:nvSpPr>
        <p:spPr>
          <a:xfrm>
            <a:off x="350859" y="5066120"/>
            <a:ext cx="2550634" cy="1579920"/>
          </a:xfrm>
          <a:prstGeom prst="rect">
            <a:avLst/>
          </a:prstGeom>
          <a:noFill/>
          <a:ln>
            <a:noFill/>
          </a:ln>
        </p:spPr>
        <p:txBody>
          <a:bodyPr wrap="square" lIns="91440" tIns="45720" rIns="91440" bIns="45720" rtlCol="0" anchor="t">
            <a:spAutoFit/>
          </a:bodyPr>
          <a:lstStyle/>
          <a:p>
            <a:pPr>
              <a:spcAft>
                <a:spcPts val="1000"/>
              </a:spcAft>
            </a:pPr>
            <a:r>
              <a:rPr lang="en-US" sz="2000">
                <a:latin typeface="Source Sans Pro"/>
                <a:ea typeface="Source Sans Pro"/>
              </a:rPr>
              <a:t>Course is organized.</a:t>
            </a:r>
            <a:endParaRPr lang="en-US">
              <a:ea typeface="Calibri" panose="020F0502020204030204"/>
              <a:cs typeface="Calibri" panose="020F0502020204030204"/>
            </a:endParaRPr>
          </a:p>
          <a:p>
            <a:pPr>
              <a:spcAft>
                <a:spcPts val="1000"/>
              </a:spcAft>
            </a:pPr>
            <a:r>
              <a:rPr lang="en-US" sz="2000">
                <a:latin typeface="Source Sans Pro"/>
                <a:ea typeface="Source Sans Pro"/>
              </a:rPr>
              <a:t>Communication is timely and clear.</a:t>
            </a:r>
          </a:p>
          <a:p>
            <a:pPr>
              <a:spcAft>
                <a:spcPts val="1000"/>
              </a:spcAft>
            </a:pPr>
            <a:endParaRPr lang="en-US" sz="2000">
              <a:latin typeface="Source Sans Pro" panose="020B0503030403020204" pitchFamily="34" charset="0"/>
              <a:ea typeface="Source Sans Pro"/>
            </a:endParaRPr>
          </a:p>
        </p:txBody>
      </p:sp>
      <p:pic>
        <p:nvPicPr>
          <p:cNvPr id="7" name="Picture 6" descr="Inclusive">
            <a:extLst>
              <a:ext uri="{FF2B5EF4-FFF2-40B4-BE49-F238E27FC236}">
                <a16:creationId xmlns:a16="http://schemas.microsoft.com/office/drawing/2014/main" id="{E7A2093E-C713-D69D-B7CA-4DCA1B3913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73104" y="2232519"/>
            <a:ext cx="2797791" cy="2638568"/>
          </a:xfrm>
          <a:prstGeom prst="rect">
            <a:avLst/>
          </a:prstGeom>
        </p:spPr>
      </p:pic>
      <p:sp>
        <p:nvSpPr>
          <p:cNvPr id="14" name="TextBox 13" descr="Everyone can participate.​&#10;&#10;Lived experience matters.​&#10;&#10;Materials reflects diversity of practitioners.">
            <a:extLst>
              <a:ext uri="{FF2B5EF4-FFF2-40B4-BE49-F238E27FC236}">
                <a16:creationId xmlns:a16="http://schemas.microsoft.com/office/drawing/2014/main" id="{BF20420E-93F7-0D7B-04BC-4A54C31BABA3}"/>
              </a:ext>
            </a:extLst>
          </p:cNvPr>
          <p:cNvSpPr txBox="1"/>
          <p:nvPr/>
        </p:nvSpPr>
        <p:spPr>
          <a:xfrm>
            <a:off x="3107113" y="5063770"/>
            <a:ext cx="2927661" cy="1579920"/>
          </a:xfrm>
          <a:prstGeom prst="rect">
            <a:avLst/>
          </a:prstGeom>
          <a:noFill/>
          <a:ln>
            <a:noFill/>
          </a:ln>
        </p:spPr>
        <p:txBody>
          <a:bodyPr wrap="square" lIns="91440" tIns="45720" rIns="91440" bIns="45720" rtlCol="0" anchor="t">
            <a:spAutoFit/>
          </a:bodyPr>
          <a:lstStyle/>
          <a:p>
            <a:pPr>
              <a:spcAft>
                <a:spcPts val="1000"/>
              </a:spcAft>
            </a:pPr>
            <a:r>
              <a:rPr lang="en-US" sz="2000">
                <a:latin typeface="Source Sans Pro"/>
                <a:ea typeface="Source Sans Pro"/>
              </a:rPr>
              <a:t>Everyone can participate.</a:t>
            </a:r>
            <a:endParaRPr lang="en-US">
              <a:ea typeface="Calibri" panose="020F0502020204030204"/>
              <a:cs typeface="Calibri" panose="020F0502020204030204"/>
            </a:endParaRPr>
          </a:p>
          <a:p>
            <a:pPr>
              <a:spcAft>
                <a:spcPts val="1000"/>
              </a:spcAft>
            </a:pPr>
            <a:r>
              <a:rPr lang="en-US" sz="2000">
                <a:latin typeface="Source Sans Pro"/>
                <a:ea typeface="Source Sans Pro"/>
              </a:rPr>
              <a:t>Lived experience matters.</a:t>
            </a:r>
          </a:p>
          <a:p>
            <a:pPr>
              <a:spcAft>
                <a:spcPts val="1000"/>
              </a:spcAft>
            </a:pPr>
            <a:r>
              <a:rPr lang="en-US" sz="2000">
                <a:latin typeface="Source Sans Pro"/>
                <a:ea typeface="Source Sans Pro"/>
              </a:rPr>
              <a:t>Materials reflects diversity of practitioners. </a:t>
            </a:r>
          </a:p>
        </p:txBody>
      </p:sp>
      <p:pic>
        <p:nvPicPr>
          <p:cNvPr id="5" name="Picture 4" descr="Engaged">
            <a:extLst>
              <a:ext uri="{FF2B5EF4-FFF2-40B4-BE49-F238E27FC236}">
                <a16:creationId xmlns:a16="http://schemas.microsoft.com/office/drawing/2014/main" id="{93B474C6-863D-A9AE-4EA0-F06D40E36D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38244" y="2229133"/>
            <a:ext cx="2684059" cy="2638566"/>
          </a:xfrm>
          <a:prstGeom prst="rect">
            <a:avLst/>
          </a:prstGeom>
        </p:spPr>
      </p:pic>
      <p:sp>
        <p:nvSpPr>
          <p:cNvPr id="15" name="TextBox 14" descr="Instructors reflect on and revise their course and teaching strategies.">
            <a:extLst>
              <a:ext uri="{FF2B5EF4-FFF2-40B4-BE49-F238E27FC236}">
                <a16:creationId xmlns:a16="http://schemas.microsoft.com/office/drawing/2014/main" id="{F398CBB8-647A-EF17-96F6-CC9F8EA1C7C2}"/>
              </a:ext>
            </a:extLst>
          </p:cNvPr>
          <p:cNvSpPr txBox="1"/>
          <p:nvPr/>
        </p:nvSpPr>
        <p:spPr>
          <a:xfrm>
            <a:off x="6192729" y="5064549"/>
            <a:ext cx="2686059" cy="1323439"/>
          </a:xfrm>
          <a:prstGeom prst="rect">
            <a:avLst/>
          </a:prstGeom>
          <a:noFill/>
          <a:ln>
            <a:noFill/>
          </a:ln>
        </p:spPr>
        <p:txBody>
          <a:bodyPr wrap="square" lIns="91440" tIns="45720" rIns="91440" bIns="45720" rtlCol="0" anchor="t">
            <a:spAutoFit/>
          </a:bodyPr>
          <a:lstStyle/>
          <a:p>
            <a:pPr>
              <a:spcAft>
                <a:spcPts val="1000"/>
              </a:spcAft>
            </a:pPr>
            <a:r>
              <a:rPr lang="en-US" sz="2000">
                <a:latin typeface="Source Sans Pro"/>
                <a:ea typeface="Source Sans Pro"/>
              </a:rPr>
              <a:t>Instructors reflect on and revise their course and teaching strategies.</a:t>
            </a:r>
          </a:p>
        </p:txBody>
      </p:sp>
      <p:pic>
        <p:nvPicPr>
          <p:cNvPr id="6" name="Picture 5" descr="Research-informed">
            <a:extLst>
              <a:ext uri="{FF2B5EF4-FFF2-40B4-BE49-F238E27FC236}">
                <a16:creationId xmlns:a16="http://schemas.microsoft.com/office/drawing/2014/main" id="{6ECF75E6-336E-36CF-90DC-BD831578E70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81041" y="2226290"/>
            <a:ext cx="2786417" cy="2638567"/>
          </a:xfrm>
          <a:prstGeom prst="rect">
            <a:avLst/>
          </a:prstGeom>
        </p:spPr>
      </p:pic>
      <p:sp>
        <p:nvSpPr>
          <p:cNvPr id="16" name="TextBox 15" descr="Evidence-based teaching strategies.​&#10;&#10;Models a process or culture of inquiry.">
            <a:extLst>
              <a:ext uri="{FF2B5EF4-FFF2-40B4-BE49-F238E27FC236}">
                <a16:creationId xmlns:a16="http://schemas.microsoft.com/office/drawing/2014/main" id="{92249146-4B97-A5E1-CFAC-92B9480A3EBD}"/>
              </a:ext>
            </a:extLst>
          </p:cNvPr>
          <p:cNvSpPr txBox="1"/>
          <p:nvPr/>
        </p:nvSpPr>
        <p:spPr>
          <a:xfrm>
            <a:off x="9087348" y="5060662"/>
            <a:ext cx="2786554" cy="1451679"/>
          </a:xfrm>
          <a:prstGeom prst="rect">
            <a:avLst/>
          </a:prstGeom>
          <a:solidFill>
            <a:schemeClr val="bg1"/>
          </a:solidFill>
          <a:ln>
            <a:noFill/>
          </a:ln>
        </p:spPr>
        <p:txBody>
          <a:bodyPr wrap="square" lIns="91440" tIns="45720" rIns="91440" bIns="45720" rtlCol="0" anchor="t">
            <a:spAutoFit/>
          </a:bodyPr>
          <a:lstStyle/>
          <a:p>
            <a:pPr>
              <a:spcAft>
                <a:spcPts val="1000"/>
              </a:spcAft>
            </a:pPr>
            <a:r>
              <a:rPr lang="en-US" sz="2000">
                <a:latin typeface="Source Sans Pro"/>
                <a:ea typeface="Source Sans Pro"/>
              </a:rPr>
              <a:t>Evidence-based teaching strategies.</a:t>
            </a:r>
            <a:endParaRPr lang="en-US"/>
          </a:p>
          <a:p>
            <a:pPr>
              <a:spcAft>
                <a:spcPts val="1000"/>
              </a:spcAft>
            </a:pPr>
            <a:r>
              <a:rPr lang="en-US" sz="2000">
                <a:ea typeface="+mn-lt"/>
                <a:cs typeface="+mn-lt"/>
              </a:rPr>
              <a:t>Models a process or culture of inquiry.</a:t>
            </a:r>
          </a:p>
        </p:txBody>
      </p:sp>
      <p:sp>
        <p:nvSpPr>
          <p:cNvPr id="8" name="TextBox 7">
            <a:extLst>
              <a:ext uri="{FF2B5EF4-FFF2-40B4-BE49-F238E27FC236}">
                <a16:creationId xmlns:a16="http://schemas.microsoft.com/office/drawing/2014/main" id="{76F5081D-2456-CA93-3149-ABF27DAC34A9}"/>
              </a:ext>
              <a:ext uri="{C183D7F6-B498-43B3-948B-1728B52AA6E4}">
                <adec:decorative xmlns:adec="http://schemas.microsoft.com/office/drawing/2017/decorative" val="1"/>
              </a:ext>
            </a:extLst>
          </p:cNvPr>
          <p:cNvSpPr txBox="1"/>
          <p:nvPr/>
        </p:nvSpPr>
        <p:spPr>
          <a:xfrm>
            <a:off x="8627533" y="6322483"/>
            <a:ext cx="499534"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1229058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417-8B6E-9208-D34E-FF7F9C4C0F84}"/>
              </a:ext>
            </a:extLst>
          </p:cNvPr>
          <p:cNvSpPr>
            <a:spLocks noGrp="1"/>
          </p:cNvSpPr>
          <p:nvPr>
            <p:ph type="ctrTitle"/>
          </p:nvPr>
        </p:nvSpPr>
        <p:spPr/>
        <p:txBody>
          <a:bodyPr spcFirstLastPara="1" wrap="square" lIns="0" tIns="0" rIns="0" bIns="0" anchor="t" anchorCtr="0">
            <a:noAutofit/>
          </a:bodyPr>
          <a:lstStyle/>
          <a:p>
            <a:r>
              <a:rPr lang="en-US">
                <a:solidFill>
                  <a:srgbClr val="007030"/>
                </a:solidFill>
                <a:latin typeface="Source Sans Pro"/>
                <a:ea typeface="Source Sans Pro"/>
                <a:cs typeface="Arial"/>
              </a:rPr>
              <a:t>What is a discussion section at UO?</a:t>
            </a:r>
            <a:endParaRPr lang="en-US">
              <a:cs typeface="Arial"/>
            </a:endParaRPr>
          </a:p>
        </p:txBody>
      </p:sp>
      <p:sp>
        <p:nvSpPr>
          <p:cNvPr id="3" name="Content Placeholder 2">
            <a:extLst>
              <a:ext uri="{FF2B5EF4-FFF2-40B4-BE49-F238E27FC236}">
                <a16:creationId xmlns:a16="http://schemas.microsoft.com/office/drawing/2014/main" id="{526ACDAC-7DF8-3549-98A7-1DA6503EDD08}"/>
              </a:ext>
            </a:extLst>
          </p:cNvPr>
          <p:cNvSpPr>
            <a:spLocks noGrp="1"/>
          </p:cNvSpPr>
          <p:nvPr>
            <p:ph sz="quarter" idx="10"/>
          </p:nvPr>
        </p:nvSpPr>
        <p:spPr>
          <a:xfrm>
            <a:off x="936293" y="1701868"/>
            <a:ext cx="10512757" cy="4393202"/>
          </a:xfrm>
        </p:spPr>
        <p:txBody>
          <a:bodyPr lIns="0" tIns="0" rIns="0" bIns="0" anchor="t"/>
          <a:lstStyle/>
          <a:p>
            <a:pPr marL="342900" indent="-342900">
              <a:buChar char="•"/>
            </a:pPr>
            <a:r>
              <a:rPr lang="en-US" sz="2400" b="1">
                <a:latin typeface="Source Sans Pro"/>
                <a:ea typeface="Source Sans Pro"/>
              </a:rPr>
              <a:t>Purpose</a:t>
            </a:r>
            <a:r>
              <a:rPr lang="en-US" sz="2400">
                <a:latin typeface="Source Sans Pro"/>
                <a:ea typeface="Source Sans Pro"/>
              </a:rPr>
              <a:t>: provide opportunities for interactive review, discussion, application of knowledge and skills brought up in lecture or course readings. </a:t>
            </a:r>
            <a:endParaRPr lang="en-US" sz="2400">
              <a:ea typeface="Source Sans Pro"/>
            </a:endParaRPr>
          </a:p>
          <a:p>
            <a:pPr marL="342900" indent="-342900">
              <a:buChar char="•"/>
            </a:pPr>
            <a:r>
              <a:rPr lang="en-US" sz="2400" b="1">
                <a:latin typeface="Source Sans Pro"/>
                <a:ea typeface="Source Sans Pro"/>
              </a:rPr>
              <a:t>Typical section characteristics:</a:t>
            </a:r>
          </a:p>
          <a:p>
            <a:pPr marL="1143000" lvl="1" indent="-342900">
              <a:buClr>
                <a:srgbClr val="007030"/>
              </a:buClr>
              <a:buFont typeface="Courier New" panose="020B0604020202020204" pitchFamily="34" charset="0"/>
              <a:buChar char="o"/>
            </a:pPr>
            <a:r>
              <a:rPr lang="en-US" sz="2400">
                <a:latin typeface="Source Sans Pro"/>
                <a:ea typeface="Source Sans Pro"/>
              </a:rPr>
              <a:t>Smaller class, usually less than 25 students</a:t>
            </a:r>
            <a:endParaRPr lang="en-US">
              <a:ea typeface="Source Sans Pro" panose="020B0503030403020204" pitchFamily="34" charset="0"/>
            </a:endParaRPr>
          </a:p>
          <a:p>
            <a:pPr marL="1143000" lvl="1" indent="-342900">
              <a:buClr>
                <a:srgbClr val="007030"/>
              </a:buClr>
              <a:buFont typeface="Courier New" panose="020B0604020202020204" pitchFamily="34" charset="0"/>
              <a:buChar char="o"/>
            </a:pPr>
            <a:r>
              <a:rPr lang="en-US" sz="2400">
                <a:latin typeface="Source Sans Pro"/>
                <a:ea typeface="Source Sans Pro"/>
              </a:rPr>
              <a:t>Meets separately from lecture, usually once a week for fifty (50) minutes</a:t>
            </a:r>
          </a:p>
          <a:p>
            <a:pPr marL="1143000" lvl="1" indent="-342900">
              <a:buClr>
                <a:srgbClr val="007030"/>
              </a:buClr>
              <a:buFont typeface="Courier New" panose="020B0604020202020204" pitchFamily="34" charset="0"/>
              <a:buChar char="o"/>
            </a:pPr>
            <a:r>
              <a:rPr lang="en-US" sz="2400">
                <a:latin typeface="Source Sans Pro"/>
                <a:ea typeface="Source Sans Pro"/>
              </a:rPr>
              <a:t>Forms a percentage of the final course grade (often between 10-20%)</a:t>
            </a:r>
          </a:p>
          <a:p>
            <a:pPr marL="342900" indent="-342900">
              <a:buFont typeface="Arial" panose="020B0604020202020204" pitchFamily="34" charset="0"/>
              <a:buChar char="•"/>
            </a:pPr>
            <a:r>
              <a:rPr lang="en-US" sz="2400" b="1">
                <a:latin typeface="Source Sans Pro"/>
                <a:ea typeface="Source Sans Pro"/>
              </a:rPr>
              <a:t>There is variety  in section structure and teaching methods</a:t>
            </a:r>
            <a:r>
              <a:rPr lang="en-US" sz="2400">
                <a:latin typeface="Source Sans Pro"/>
                <a:ea typeface="Source Sans Pro"/>
              </a:rPr>
              <a:t>. </a:t>
            </a:r>
          </a:p>
          <a:p>
            <a:pPr marL="1143000" lvl="1">
              <a:buClr>
                <a:srgbClr val="007030"/>
              </a:buClr>
              <a:buFont typeface="Courier New" panose="020B0604020202020204" pitchFamily="34" charset="0"/>
              <a:buChar char="o"/>
            </a:pPr>
            <a:r>
              <a:rPr lang="en-US" sz="2400">
                <a:latin typeface="Source Sans Pro"/>
                <a:ea typeface="Source Sans Pro"/>
              </a:rPr>
              <a:t>Some sections engage students mainly through (structured) discussion</a:t>
            </a:r>
          </a:p>
          <a:p>
            <a:pPr marL="1143000" lvl="1">
              <a:buClr>
                <a:srgbClr val="007030"/>
              </a:buClr>
              <a:buFont typeface="Courier New" panose="020B0604020202020204" pitchFamily="34" charset="0"/>
              <a:buChar char="o"/>
            </a:pPr>
            <a:r>
              <a:rPr lang="en-US" sz="2400">
                <a:latin typeface="Source Sans Pro"/>
                <a:ea typeface="Source Sans Pro"/>
              </a:rPr>
              <a:t>Some discussion sections don't do discussions much or at all, but instead use other types of student engagement techniques for active learning.</a:t>
            </a:r>
          </a:p>
          <a:p>
            <a:pPr marL="1143000" lvl="1">
              <a:buClr>
                <a:srgbClr val="007030"/>
              </a:buClr>
              <a:buFont typeface="Courier New" panose="020B0604020202020204" pitchFamily="34" charset="0"/>
              <a:buChar char="o"/>
            </a:pPr>
            <a:endParaRPr lang="en-US" sz="2400">
              <a:latin typeface="Source Sans Pro"/>
              <a:ea typeface="Source Sans Pro"/>
            </a:endParaRPr>
          </a:p>
        </p:txBody>
      </p:sp>
    </p:spTree>
    <p:extLst>
      <p:ext uri="{BB962C8B-B14F-4D97-AF65-F5344CB8AC3E}">
        <p14:creationId xmlns:p14="http://schemas.microsoft.com/office/powerpoint/2010/main" val="375795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D6996-4530-FC84-D1C5-51476AD9F6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08ACB-1C92-3ECA-A649-72957F7ACCBC}"/>
              </a:ext>
            </a:extLst>
          </p:cNvPr>
          <p:cNvSpPr>
            <a:spLocks noGrp="1"/>
          </p:cNvSpPr>
          <p:nvPr>
            <p:ph type="ctrTitle"/>
          </p:nvPr>
        </p:nvSpPr>
        <p:spPr/>
        <p:txBody>
          <a:bodyPr spcFirstLastPara="1" wrap="square" lIns="0" tIns="0" rIns="0" bIns="0" anchor="t" anchorCtr="0">
            <a:noAutofit/>
          </a:bodyPr>
          <a:lstStyle/>
          <a:p>
            <a:r>
              <a:rPr lang="en-US">
                <a:solidFill>
                  <a:srgbClr val="007030"/>
                </a:solidFill>
                <a:latin typeface="Source Sans Pro"/>
                <a:ea typeface="Source Sans Pro"/>
                <a:cs typeface="Arial"/>
              </a:rPr>
              <a:t>What does a </a:t>
            </a:r>
            <a:r>
              <a:rPr lang="en-US" i="1">
                <a:solidFill>
                  <a:srgbClr val="007030"/>
                </a:solidFill>
                <a:latin typeface="Source Sans Pro"/>
                <a:ea typeface="Source Sans Pro"/>
                <a:cs typeface="Arial"/>
              </a:rPr>
              <a:t>discussion leader </a:t>
            </a:r>
            <a:r>
              <a:rPr lang="en-US">
                <a:solidFill>
                  <a:srgbClr val="007030"/>
                </a:solidFill>
                <a:latin typeface="Source Sans Pro"/>
                <a:ea typeface="Source Sans Pro"/>
                <a:cs typeface="Arial"/>
              </a:rPr>
              <a:t>typically do? </a:t>
            </a:r>
            <a:endParaRPr lang="en-US">
              <a:cs typeface="Arial"/>
            </a:endParaRPr>
          </a:p>
        </p:txBody>
      </p:sp>
      <p:sp>
        <p:nvSpPr>
          <p:cNvPr id="3" name="Content Placeholder 2">
            <a:extLst>
              <a:ext uri="{FF2B5EF4-FFF2-40B4-BE49-F238E27FC236}">
                <a16:creationId xmlns:a16="http://schemas.microsoft.com/office/drawing/2014/main" id="{B7B02B7C-E774-B9C6-C227-F2C0026BCAC6}"/>
              </a:ext>
            </a:extLst>
          </p:cNvPr>
          <p:cNvSpPr>
            <a:spLocks noGrp="1"/>
          </p:cNvSpPr>
          <p:nvPr>
            <p:ph sz="quarter" idx="10"/>
          </p:nvPr>
        </p:nvSpPr>
        <p:spPr>
          <a:xfrm>
            <a:off x="1289050" y="1794496"/>
            <a:ext cx="10172700" cy="4300574"/>
          </a:xfrm>
        </p:spPr>
        <p:txBody>
          <a:bodyPr lIns="0" tIns="0" rIns="0" bIns="0" anchor="t"/>
          <a:lstStyle/>
          <a:p>
            <a:pPr marL="342900" indent="-342900">
              <a:buChar char="•"/>
            </a:pPr>
            <a:r>
              <a:rPr lang="en-US" sz="2400">
                <a:latin typeface="Source Sans Pro"/>
                <a:ea typeface="Source Sans Pro"/>
              </a:rPr>
              <a:t>Attends lectures</a:t>
            </a:r>
            <a:endParaRPr lang="en-US" sz="2400">
              <a:ea typeface="Source Sans Pro" panose="020B0503030403020204" pitchFamily="34" charset="0"/>
            </a:endParaRPr>
          </a:p>
          <a:p>
            <a:pPr marL="342900" indent="-342900">
              <a:buFont typeface="Arial"/>
              <a:buChar char="•"/>
            </a:pPr>
            <a:r>
              <a:rPr lang="en-US" sz="2400">
                <a:latin typeface="Source Sans Pro"/>
                <a:ea typeface="Source Sans Pro"/>
              </a:rPr>
              <a:t>Plans and prepares for discussion sections</a:t>
            </a:r>
          </a:p>
          <a:p>
            <a:pPr marL="342900" indent="-342900">
              <a:buFont typeface="Arial"/>
              <a:buChar char="•"/>
            </a:pPr>
            <a:r>
              <a:rPr lang="en-US" sz="2400">
                <a:latin typeface="Source Sans Pro"/>
                <a:ea typeface="Source Sans Pro"/>
              </a:rPr>
              <a:t>Holds weekly office hours</a:t>
            </a:r>
          </a:p>
          <a:p>
            <a:pPr marL="342900" indent="-342900">
              <a:buFont typeface="Arial"/>
              <a:buChar char="•"/>
            </a:pPr>
            <a:r>
              <a:rPr lang="en-US" sz="2400">
                <a:latin typeface="Source Sans Pro"/>
                <a:ea typeface="Source Sans Pro"/>
              </a:rPr>
              <a:t>Provides grading and feedback for coursework (section, midterms, finals)</a:t>
            </a:r>
          </a:p>
          <a:p>
            <a:pPr marL="342900" indent="-342900">
              <a:buFont typeface="Arial"/>
              <a:buChar char="•"/>
            </a:pPr>
            <a:r>
              <a:rPr lang="en-US" sz="2400">
                <a:latin typeface="Source Sans Pro"/>
                <a:ea typeface="Source Sans Pro"/>
              </a:rPr>
              <a:t>Communicates with students regularly</a:t>
            </a:r>
          </a:p>
          <a:p>
            <a:pPr marL="342900" indent="-342900">
              <a:buFont typeface="Arial"/>
              <a:buChar char="•"/>
            </a:pPr>
            <a:r>
              <a:rPr lang="en-US" sz="2400">
                <a:latin typeface="Source Sans Pro"/>
                <a:ea typeface="Source Sans Pro"/>
              </a:rPr>
              <a:t>Meets with professor and other GEs to calibrate teaching and grading</a:t>
            </a:r>
          </a:p>
        </p:txBody>
      </p:sp>
    </p:spTree>
    <p:extLst>
      <p:ext uri="{BB962C8B-B14F-4D97-AF65-F5344CB8AC3E}">
        <p14:creationId xmlns:p14="http://schemas.microsoft.com/office/powerpoint/2010/main" val="2174219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417-8B6E-9208-D34E-FF7F9C4C0F84}"/>
              </a:ext>
            </a:extLst>
          </p:cNvPr>
          <p:cNvSpPr>
            <a:spLocks noGrp="1"/>
          </p:cNvSpPr>
          <p:nvPr>
            <p:ph type="ctrTitle"/>
          </p:nvPr>
        </p:nvSpPr>
        <p:spPr/>
        <p:txBody>
          <a:bodyPr spcFirstLastPara="1" wrap="square" lIns="0" tIns="0" rIns="0" bIns="0" anchor="t" anchorCtr="0">
            <a:noAutofit/>
          </a:bodyPr>
          <a:lstStyle/>
          <a:p>
            <a:r>
              <a:rPr lang="en-US">
                <a:solidFill>
                  <a:srgbClr val="007030"/>
                </a:solidFill>
                <a:latin typeface="Source Sans Pro"/>
                <a:ea typeface="Source Sans Pro"/>
                <a:cs typeface="Arial"/>
              </a:rPr>
              <a:t>What might I proactively ask faculty?</a:t>
            </a:r>
            <a:endParaRPr lang="en-US">
              <a:cs typeface="Arial"/>
            </a:endParaRPr>
          </a:p>
        </p:txBody>
      </p:sp>
      <p:pic>
        <p:nvPicPr>
          <p:cNvPr id="6" name="Content Placeholder 5">
            <a:extLst>
              <a:ext uri="{FF2B5EF4-FFF2-40B4-BE49-F238E27FC236}">
                <a16:creationId xmlns:a16="http://schemas.microsoft.com/office/drawing/2014/main" id="{22CF0197-CF61-E866-5689-9E01099F936A}"/>
              </a:ext>
              <a:ext uri="{C183D7F6-B498-43B3-948B-1728B52AA6E4}">
                <adec:decorative xmlns:adec="http://schemas.microsoft.com/office/drawing/2017/decorative" val="1"/>
              </a:ext>
            </a:extLst>
          </p:cNvPr>
          <p:cNvPicPr>
            <a:picLocks noGrp="1" noChangeAspect="1"/>
          </p:cNvPicPr>
          <p:nvPr>
            <p:ph sz="quarter" idx="10"/>
          </p:nvPr>
        </p:nvPicPr>
        <p:blipFill>
          <a:blip r:embed="rId2" cstate="screen">
            <a:extLst>
              <a:ext uri="{28A0092B-C50C-407E-A947-70E740481C1C}">
                <a14:useLocalDpi xmlns:a14="http://schemas.microsoft.com/office/drawing/2010/main"/>
              </a:ext>
            </a:extLst>
          </a:blip>
          <a:srcRect t="1610"/>
          <a:stretch>
            <a:fillRect/>
          </a:stretch>
        </p:blipFill>
        <p:spPr>
          <a:xfrm>
            <a:off x="1510869" y="2040863"/>
            <a:ext cx="9177930" cy="5035421"/>
          </a:xfrm>
          <a:prstGeom prst="rect">
            <a:avLst/>
          </a:prstGeom>
        </p:spPr>
      </p:pic>
      <p:sp>
        <p:nvSpPr>
          <p:cNvPr id="3" name="TextBox 2">
            <a:extLst>
              <a:ext uri="{FF2B5EF4-FFF2-40B4-BE49-F238E27FC236}">
                <a16:creationId xmlns:a16="http://schemas.microsoft.com/office/drawing/2014/main" id="{E7E69E72-E77F-4190-F872-658B31958A45}"/>
              </a:ext>
            </a:extLst>
          </p:cNvPr>
          <p:cNvSpPr txBox="1"/>
          <p:nvPr/>
        </p:nvSpPr>
        <p:spPr>
          <a:xfrm>
            <a:off x="1398739" y="1482246"/>
            <a:ext cx="856780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Calibri"/>
                <a:cs typeface="Calibri"/>
              </a:rPr>
              <a:t>From </a:t>
            </a:r>
            <a:r>
              <a:rPr lang="en-US" sz="2400" dirty="0">
                <a:ea typeface="Calibri"/>
                <a:cs typeface="Calibri"/>
                <a:hlinkClick r:id="rId3"/>
              </a:rPr>
              <a:t>Coordinating Teaching Teams</a:t>
            </a:r>
            <a:endParaRPr lang="en-US" sz="2400" dirty="0"/>
          </a:p>
        </p:txBody>
      </p:sp>
    </p:spTree>
    <p:extLst>
      <p:ext uri="{BB962C8B-B14F-4D97-AF65-F5344CB8AC3E}">
        <p14:creationId xmlns:p14="http://schemas.microsoft.com/office/powerpoint/2010/main" val="971086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8949247" cy="2281187"/>
          </a:xfrm>
        </p:spPr>
        <p:txBody>
          <a:bodyPr/>
          <a:lstStyle/>
          <a:p>
            <a:r>
              <a:rPr lang="en-US">
                <a:solidFill>
                  <a:srgbClr val="FEE11A"/>
                </a:solidFill>
                <a:latin typeface="Source Sans Pro Black"/>
                <a:ea typeface="Source Sans Pro Black"/>
              </a:rPr>
              <a:t>Providing feedback and grading</a:t>
            </a:r>
            <a:endParaRPr lang="en-US"/>
          </a:p>
        </p:txBody>
      </p:sp>
    </p:spTree>
    <p:extLst>
      <p:ext uri="{BB962C8B-B14F-4D97-AF65-F5344CB8AC3E}">
        <p14:creationId xmlns:p14="http://schemas.microsoft.com/office/powerpoint/2010/main" val="616772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66414-F6E7-A5A0-AA28-DB059AAD3A4D}"/>
              </a:ext>
            </a:extLst>
          </p:cNvPr>
          <p:cNvSpPr>
            <a:spLocks noGrp="1"/>
          </p:cNvSpPr>
          <p:nvPr>
            <p:ph type="ctrTitle"/>
          </p:nvPr>
        </p:nvSpPr>
        <p:spPr/>
        <p:txBody>
          <a:bodyPr/>
          <a:lstStyle/>
          <a:p>
            <a:r>
              <a:rPr lang="en-US">
                <a:latin typeface="Source Sans Pro"/>
                <a:ea typeface="Source Sans Pro"/>
                <a:cs typeface="Arial"/>
              </a:rPr>
              <a:t>Two actions we'd encourage</a:t>
            </a:r>
            <a:endParaRPr lang="en-US"/>
          </a:p>
        </p:txBody>
      </p:sp>
      <p:sp>
        <p:nvSpPr>
          <p:cNvPr id="3" name="Text Placeholder 2">
            <a:extLst>
              <a:ext uri="{FF2B5EF4-FFF2-40B4-BE49-F238E27FC236}">
                <a16:creationId xmlns:a16="http://schemas.microsoft.com/office/drawing/2014/main" id="{F2CF8B19-389D-2006-3939-F2E7CBC0B03B}"/>
              </a:ext>
            </a:extLst>
          </p:cNvPr>
          <p:cNvSpPr>
            <a:spLocks noGrp="1"/>
          </p:cNvSpPr>
          <p:nvPr>
            <p:ph type="body" sz="quarter" idx="11"/>
          </p:nvPr>
        </p:nvSpPr>
        <p:spPr>
          <a:xfrm>
            <a:off x="742950" y="1974081"/>
            <a:ext cx="5026914" cy="672077"/>
          </a:xfrm>
        </p:spPr>
        <p:txBody>
          <a:bodyPr/>
          <a:lstStyle/>
          <a:p>
            <a:r>
              <a:rPr lang="en-US">
                <a:latin typeface="Source Sans Pro Black"/>
                <a:ea typeface="Source Sans Pro Black"/>
              </a:rPr>
              <a:t>Ask faculty proactive questions about grading and feedback norms</a:t>
            </a:r>
            <a:endParaRPr lang="en-US"/>
          </a:p>
        </p:txBody>
      </p:sp>
      <p:sp>
        <p:nvSpPr>
          <p:cNvPr id="10" name="Text Placeholder 9">
            <a:extLst>
              <a:ext uri="{FF2B5EF4-FFF2-40B4-BE49-F238E27FC236}">
                <a16:creationId xmlns:a16="http://schemas.microsoft.com/office/drawing/2014/main" id="{5F63ADF0-A575-7E75-F02D-AD1B0A9C96DD}"/>
              </a:ext>
            </a:extLst>
          </p:cNvPr>
          <p:cNvSpPr>
            <a:spLocks noGrp="1"/>
          </p:cNvSpPr>
          <p:nvPr>
            <p:ph type="body" sz="quarter" idx="13"/>
          </p:nvPr>
        </p:nvSpPr>
        <p:spPr>
          <a:xfrm>
            <a:off x="6422136" y="1918663"/>
            <a:ext cx="5026914" cy="727494"/>
          </a:xfrm>
        </p:spPr>
        <p:txBody>
          <a:bodyPr/>
          <a:lstStyle/>
          <a:p>
            <a:r>
              <a:rPr lang="en-US">
                <a:latin typeface="Source Sans Pro Black"/>
                <a:ea typeface="Source Sans Pro Black"/>
              </a:rPr>
              <a:t>Attend a grading workshop this Fall</a:t>
            </a:r>
            <a:endParaRPr lang="en-US"/>
          </a:p>
        </p:txBody>
      </p:sp>
      <p:sp>
        <p:nvSpPr>
          <p:cNvPr id="5" name="Freeform 4">
            <a:extLst>
              <a:ext uri="{FF2B5EF4-FFF2-40B4-BE49-F238E27FC236}">
                <a16:creationId xmlns:a16="http://schemas.microsoft.com/office/drawing/2014/main" id="{5D60C758-2B1D-6032-FD84-C5BA6C1FB01B}"/>
              </a:ext>
            </a:extLst>
          </p:cNvPr>
          <p:cNvSpPr/>
          <p:nvPr/>
        </p:nvSpPr>
        <p:spPr>
          <a:xfrm>
            <a:off x="8935181" y="3585575"/>
            <a:ext cx="3214540" cy="1857080"/>
          </a:xfrm>
          <a:custGeom>
            <a:avLst/>
            <a:gdLst>
              <a:gd name="connsiteX0" fmla="*/ 1607270 w 3214540"/>
              <a:gd name="connsiteY0" fmla="*/ 0 h 1857080"/>
              <a:gd name="connsiteX1" fmla="*/ 2031524 w 3214540"/>
              <a:gd name="connsiteY1" fmla="*/ 245097 h 1857080"/>
              <a:gd name="connsiteX2" fmla="*/ 2790334 w 3214540"/>
              <a:gd name="connsiteY2" fmla="*/ 245097 h 1857080"/>
              <a:gd name="connsiteX3" fmla="*/ 2790334 w 3214540"/>
              <a:gd name="connsiteY3" fmla="*/ 683471 h 1857080"/>
              <a:gd name="connsiteX4" fmla="*/ 3214540 w 3214540"/>
              <a:gd name="connsiteY4" fmla="*/ 928540 h 1857080"/>
              <a:gd name="connsiteX5" fmla="*/ 2790334 w 3214540"/>
              <a:gd name="connsiteY5" fmla="*/ 1173609 h 1857080"/>
              <a:gd name="connsiteX6" fmla="*/ 2790334 w 3214540"/>
              <a:gd name="connsiteY6" fmla="*/ 1611983 h 1857080"/>
              <a:gd name="connsiteX7" fmla="*/ 2031524 w 3214540"/>
              <a:gd name="connsiteY7" fmla="*/ 1611983 h 1857080"/>
              <a:gd name="connsiteX8" fmla="*/ 1607270 w 3214540"/>
              <a:gd name="connsiteY8" fmla="*/ 1857080 h 1857080"/>
              <a:gd name="connsiteX9" fmla="*/ 1183016 w 3214540"/>
              <a:gd name="connsiteY9" fmla="*/ 1611983 h 1857080"/>
              <a:gd name="connsiteX10" fmla="*/ 424206 w 3214540"/>
              <a:gd name="connsiteY10" fmla="*/ 1611983 h 1857080"/>
              <a:gd name="connsiteX11" fmla="*/ 424206 w 3214540"/>
              <a:gd name="connsiteY11" fmla="*/ 1173609 h 1857080"/>
              <a:gd name="connsiteX12" fmla="*/ 0 w 3214540"/>
              <a:gd name="connsiteY12" fmla="*/ 928540 h 1857080"/>
              <a:gd name="connsiteX13" fmla="*/ 424206 w 3214540"/>
              <a:gd name="connsiteY13" fmla="*/ 683471 h 1857080"/>
              <a:gd name="connsiteX14" fmla="*/ 424206 w 3214540"/>
              <a:gd name="connsiteY14" fmla="*/ 245097 h 1857080"/>
              <a:gd name="connsiteX15" fmla="*/ 1183016 w 3214540"/>
              <a:gd name="connsiteY15" fmla="*/ 245097 h 185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14540" h="1857080">
                <a:moveTo>
                  <a:pt x="1607270" y="0"/>
                </a:moveTo>
                <a:lnTo>
                  <a:pt x="2031524" y="245097"/>
                </a:lnTo>
                <a:lnTo>
                  <a:pt x="2790334" y="245097"/>
                </a:lnTo>
                <a:lnTo>
                  <a:pt x="2790334" y="683471"/>
                </a:lnTo>
                <a:lnTo>
                  <a:pt x="3214540" y="928540"/>
                </a:lnTo>
                <a:lnTo>
                  <a:pt x="2790334" y="1173609"/>
                </a:lnTo>
                <a:lnTo>
                  <a:pt x="2790334" y="1611983"/>
                </a:lnTo>
                <a:lnTo>
                  <a:pt x="2031524" y="1611983"/>
                </a:lnTo>
                <a:lnTo>
                  <a:pt x="1607270" y="1857080"/>
                </a:lnTo>
                <a:lnTo>
                  <a:pt x="1183016" y="1611983"/>
                </a:lnTo>
                <a:lnTo>
                  <a:pt x="424206" y="1611983"/>
                </a:lnTo>
                <a:lnTo>
                  <a:pt x="424206" y="1173609"/>
                </a:lnTo>
                <a:lnTo>
                  <a:pt x="0" y="928540"/>
                </a:lnTo>
                <a:lnTo>
                  <a:pt x="424206" y="683471"/>
                </a:lnTo>
                <a:lnTo>
                  <a:pt x="424206" y="245097"/>
                </a:lnTo>
                <a:lnTo>
                  <a:pt x="1183016" y="245097"/>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a:solidFill>
                  <a:schemeClr val="tx1"/>
                </a:solidFill>
                <a:latin typeface="Source Sans Pro" panose="020B0503030403020204" pitchFamily="34" charset="0"/>
              </a:rPr>
              <a:t>Grading 601: </a:t>
            </a:r>
            <a:br>
              <a:rPr lang="en-US" sz="2000" b="1">
                <a:solidFill>
                  <a:schemeClr val="tx1"/>
                </a:solidFill>
                <a:latin typeface="Source Sans Pro" panose="020B0503030403020204" pitchFamily="34" charset="0"/>
              </a:rPr>
            </a:br>
            <a:r>
              <a:rPr lang="en-US" sz="2000" b="1">
                <a:solidFill>
                  <a:schemeClr val="tx1"/>
                </a:solidFill>
                <a:latin typeface="Source Sans Pro" panose="020B0503030403020204" pitchFamily="34" charset="0"/>
              </a:rPr>
              <a:t>Efficient Grading</a:t>
            </a:r>
          </a:p>
          <a:p>
            <a:pPr algn="ctr"/>
            <a:r>
              <a:rPr lang="en-US" sz="2000">
                <a:solidFill>
                  <a:schemeClr val="tx1"/>
                </a:solidFill>
                <a:latin typeface="Source Sans Pro" panose="020B0503030403020204" pitchFamily="34" charset="0"/>
              </a:rPr>
              <a:t>Wed, Oct 15</a:t>
            </a:r>
          </a:p>
          <a:p>
            <a:pPr algn="ctr"/>
            <a:r>
              <a:rPr lang="en-US" sz="2000">
                <a:solidFill>
                  <a:schemeClr val="tx1"/>
                </a:solidFill>
                <a:latin typeface="Source Sans Pro" panose="020B0503030403020204" pitchFamily="34" charset="0"/>
              </a:rPr>
              <a:t>10am </a:t>
            </a:r>
            <a:r>
              <a:rPr lang="en-US" sz="2000" i="1">
                <a:solidFill>
                  <a:schemeClr val="tx1"/>
                </a:solidFill>
                <a:latin typeface="Source Sans Pro" panose="020B0503030403020204" pitchFamily="34" charset="0"/>
              </a:rPr>
              <a:t>on Zoom</a:t>
            </a:r>
          </a:p>
        </p:txBody>
      </p:sp>
      <p:sp>
        <p:nvSpPr>
          <p:cNvPr id="6" name="Freeform 5">
            <a:extLst>
              <a:ext uri="{FF2B5EF4-FFF2-40B4-BE49-F238E27FC236}">
                <a16:creationId xmlns:a16="http://schemas.microsoft.com/office/drawing/2014/main" id="{04BAB584-6099-A86A-A455-A630A8EE737E}"/>
              </a:ext>
            </a:extLst>
          </p:cNvPr>
          <p:cNvSpPr/>
          <p:nvPr/>
        </p:nvSpPr>
        <p:spPr>
          <a:xfrm>
            <a:off x="6094999" y="2655363"/>
            <a:ext cx="3214540" cy="1857080"/>
          </a:xfrm>
          <a:custGeom>
            <a:avLst/>
            <a:gdLst>
              <a:gd name="connsiteX0" fmla="*/ 1607270 w 3214540"/>
              <a:gd name="connsiteY0" fmla="*/ 0 h 1857080"/>
              <a:gd name="connsiteX1" fmla="*/ 2031524 w 3214540"/>
              <a:gd name="connsiteY1" fmla="*/ 245097 h 1857080"/>
              <a:gd name="connsiteX2" fmla="*/ 2790334 w 3214540"/>
              <a:gd name="connsiteY2" fmla="*/ 245097 h 1857080"/>
              <a:gd name="connsiteX3" fmla="*/ 2790334 w 3214540"/>
              <a:gd name="connsiteY3" fmla="*/ 683471 h 1857080"/>
              <a:gd name="connsiteX4" fmla="*/ 3214540 w 3214540"/>
              <a:gd name="connsiteY4" fmla="*/ 928540 h 1857080"/>
              <a:gd name="connsiteX5" fmla="*/ 2790334 w 3214540"/>
              <a:gd name="connsiteY5" fmla="*/ 1173609 h 1857080"/>
              <a:gd name="connsiteX6" fmla="*/ 2790334 w 3214540"/>
              <a:gd name="connsiteY6" fmla="*/ 1611983 h 1857080"/>
              <a:gd name="connsiteX7" fmla="*/ 2031524 w 3214540"/>
              <a:gd name="connsiteY7" fmla="*/ 1611983 h 1857080"/>
              <a:gd name="connsiteX8" fmla="*/ 1607270 w 3214540"/>
              <a:gd name="connsiteY8" fmla="*/ 1857080 h 1857080"/>
              <a:gd name="connsiteX9" fmla="*/ 1183016 w 3214540"/>
              <a:gd name="connsiteY9" fmla="*/ 1611983 h 1857080"/>
              <a:gd name="connsiteX10" fmla="*/ 424206 w 3214540"/>
              <a:gd name="connsiteY10" fmla="*/ 1611983 h 1857080"/>
              <a:gd name="connsiteX11" fmla="*/ 424206 w 3214540"/>
              <a:gd name="connsiteY11" fmla="*/ 1173609 h 1857080"/>
              <a:gd name="connsiteX12" fmla="*/ 0 w 3214540"/>
              <a:gd name="connsiteY12" fmla="*/ 928540 h 1857080"/>
              <a:gd name="connsiteX13" fmla="*/ 424206 w 3214540"/>
              <a:gd name="connsiteY13" fmla="*/ 683471 h 1857080"/>
              <a:gd name="connsiteX14" fmla="*/ 424206 w 3214540"/>
              <a:gd name="connsiteY14" fmla="*/ 245097 h 1857080"/>
              <a:gd name="connsiteX15" fmla="*/ 1183016 w 3214540"/>
              <a:gd name="connsiteY15" fmla="*/ 245097 h 185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14540" h="1857080">
                <a:moveTo>
                  <a:pt x="1607270" y="0"/>
                </a:moveTo>
                <a:lnTo>
                  <a:pt x="2031524" y="245097"/>
                </a:lnTo>
                <a:lnTo>
                  <a:pt x="2790334" y="245097"/>
                </a:lnTo>
                <a:lnTo>
                  <a:pt x="2790334" y="683471"/>
                </a:lnTo>
                <a:lnTo>
                  <a:pt x="3214540" y="928540"/>
                </a:lnTo>
                <a:lnTo>
                  <a:pt x="2790334" y="1173609"/>
                </a:lnTo>
                <a:lnTo>
                  <a:pt x="2790334" y="1611983"/>
                </a:lnTo>
                <a:lnTo>
                  <a:pt x="2031524" y="1611983"/>
                </a:lnTo>
                <a:lnTo>
                  <a:pt x="1607270" y="1857080"/>
                </a:lnTo>
                <a:lnTo>
                  <a:pt x="1183016" y="1611983"/>
                </a:lnTo>
                <a:lnTo>
                  <a:pt x="424206" y="1611983"/>
                </a:lnTo>
                <a:lnTo>
                  <a:pt x="424206" y="1173609"/>
                </a:lnTo>
                <a:lnTo>
                  <a:pt x="0" y="928540"/>
                </a:lnTo>
                <a:lnTo>
                  <a:pt x="424206" y="683471"/>
                </a:lnTo>
                <a:lnTo>
                  <a:pt x="424206" y="245097"/>
                </a:lnTo>
                <a:lnTo>
                  <a:pt x="1183016" y="245097"/>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900" b="1">
                <a:solidFill>
                  <a:schemeClr val="tx1"/>
                </a:solidFill>
                <a:latin typeface="Source Sans Pro" panose="020B0503030403020204" pitchFamily="34" charset="0"/>
              </a:rPr>
              <a:t>Grading with Canvas</a:t>
            </a:r>
          </a:p>
          <a:p>
            <a:pPr algn="ctr"/>
            <a:r>
              <a:rPr lang="en-US" sz="1900">
                <a:solidFill>
                  <a:schemeClr val="tx1"/>
                </a:solidFill>
                <a:latin typeface="Source Sans Pro" panose="020B0503030403020204" pitchFamily="34" charset="0"/>
              </a:rPr>
              <a:t>Wednesday, Oct 8</a:t>
            </a:r>
          </a:p>
          <a:p>
            <a:pPr algn="ctr"/>
            <a:r>
              <a:rPr lang="en-US" sz="1900">
                <a:solidFill>
                  <a:schemeClr val="tx1"/>
                </a:solidFill>
                <a:latin typeface="Source Sans Pro" panose="020B0503030403020204" pitchFamily="34" charset="0"/>
              </a:rPr>
              <a:t>11am</a:t>
            </a:r>
          </a:p>
          <a:p>
            <a:pPr algn="ctr"/>
            <a:r>
              <a:rPr lang="en-US" sz="1900">
                <a:solidFill>
                  <a:schemeClr val="tx1"/>
                </a:solidFill>
                <a:latin typeface="Source Sans Pro" panose="020B0503030403020204" pitchFamily="34" charset="0"/>
              </a:rPr>
              <a:t>LOCATION</a:t>
            </a:r>
          </a:p>
        </p:txBody>
      </p:sp>
      <p:pic>
        <p:nvPicPr>
          <p:cNvPr id="11" name="Picture 10">
            <a:extLst>
              <a:ext uri="{FF2B5EF4-FFF2-40B4-BE49-F238E27FC236}">
                <a16:creationId xmlns:a16="http://schemas.microsoft.com/office/drawing/2014/main" id="{5C62A192-A63C-6106-DF8D-F362464BC23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34614" y="2850664"/>
            <a:ext cx="5242214" cy="3324225"/>
          </a:xfrm>
          <a:prstGeom prst="rect">
            <a:avLst/>
          </a:prstGeom>
        </p:spPr>
      </p:pic>
    </p:spTree>
    <p:extLst>
      <p:ext uri="{BB962C8B-B14F-4D97-AF65-F5344CB8AC3E}">
        <p14:creationId xmlns:p14="http://schemas.microsoft.com/office/powerpoint/2010/main" val="426738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0521-F6AD-07F4-7266-F2CD246A3180}"/>
              </a:ext>
            </a:extLst>
          </p:cNvPr>
          <p:cNvSpPr>
            <a:spLocks noGrp="1"/>
          </p:cNvSpPr>
          <p:nvPr>
            <p:ph type="ctrTitle"/>
          </p:nvPr>
        </p:nvSpPr>
        <p:spPr>
          <a:xfrm>
            <a:off x="732653" y="767774"/>
            <a:ext cx="10706102" cy="824971"/>
          </a:xfrm>
          <a:solidFill>
            <a:schemeClr val="bg1"/>
          </a:solidFill>
        </p:spPr>
        <p:txBody>
          <a:bodyPr spcFirstLastPara="1" wrap="square" lIns="0" tIns="0" rIns="0" bIns="0" anchor="t" anchorCtr="0">
            <a:noAutofit/>
          </a:bodyPr>
          <a:lstStyle/>
          <a:p>
            <a:r>
              <a:rPr lang="en-US">
                <a:solidFill>
                  <a:srgbClr val="003300"/>
                </a:solidFill>
                <a:latin typeface="Source Sans Pro"/>
                <a:ea typeface="Source Sans Pro"/>
                <a:cs typeface="Arial"/>
              </a:rPr>
              <a:t>Effective feedback and grading:</a:t>
            </a:r>
          </a:p>
        </p:txBody>
      </p:sp>
      <p:sp>
        <p:nvSpPr>
          <p:cNvPr id="9" name="Text Placeholder 8">
            <a:extLst>
              <a:ext uri="{FF2B5EF4-FFF2-40B4-BE49-F238E27FC236}">
                <a16:creationId xmlns:a16="http://schemas.microsoft.com/office/drawing/2014/main" id="{AECF87AE-D128-462A-1DF2-D958B3B2C79E}"/>
              </a:ext>
            </a:extLst>
          </p:cNvPr>
          <p:cNvSpPr>
            <a:spLocks noGrp="1"/>
          </p:cNvSpPr>
          <p:nvPr>
            <p:ph type="body" sz="quarter" idx="10"/>
          </p:nvPr>
        </p:nvSpPr>
        <p:spPr>
          <a:xfrm>
            <a:off x="732653" y="1904249"/>
            <a:ext cx="6865315" cy="4359597"/>
          </a:xfrm>
        </p:spPr>
        <p:txBody>
          <a:bodyPr lIns="0" tIns="0" rIns="0" bIns="0" anchor="t">
            <a:noAutofit/>
          </a:bodyPr>
          <a:lstStyle/>
          <a:p>
            <a:pPr marL="342900" indent="-342900">
              <a:lnSpc>
                <a:spcPct val="90000"/>
              </a:lnSpc>
              <a:spcAft>
                <a:spcPts val="600"/>
              </a:spcAft>
              <a:buChar char="•"/>
            </a:pPr>
            <a:r>
              <a:rPr lang="en-US" sz="2400">
                <a:latin typeface="Source Sans Pro"/>
                <a:ea typeface="Source Sans Pro"/>
                <a:cs typeface="Calibri"/>
              </a:rPr>
              <a:t>Focuses on the learning objectives—what do we want students to know/know how to do?</a:t>
            </a:r>
            <a:endParaRPr lang="en-US" sz="2400">
              <a:ea typeface="Source Sans Pro"/>
              <a:cs typeface="Calibri"/>
            </a:endParaRPr>
          </a:p>
          <a:p>
            <a:pPr marL="342900" indent="-342900">
              <a:lnSpc>
                <a:spcPct val="90000"/>
              </a:lnSpc>
              <a:spcAft>
                <a:spcPts val="600"/>
              </a:spcAft>
              <a:buChar char="•"/>
            </a:pPr>
            <a:r>
              <a:rPr lang="en-US" sz="2400">
                <a:latin typeface="Source Sans Pro"/>
                <a:ea typeface="Source Sans Pro"/>
                <a:cs typeface="Calibri"/>
              </a:rPr>
              <a:t>Has clear (for us and them) criteria for success—how would we know if they were meeting the objectives? What would we notice?</a:t>
            </a:r>
          </a:p>
          <a:p>
            <a:pPr marL="342900" indent="-342900">
              <a:lnSpc>
                <a:spcPct val="90000"/>
              </a:lnSpc>
              <a:spcAft>
                <a:spcPts val="600"/>
              </a:spcAft>
              <a:buChar char="•"/>
            </a:pPr>
            <a:r>
              <a:rPr lang="en-US" sz="2400">
                <a:latin typeface="Source Sans Pro"/>
                <a:ea typeface="Source Sans Pro"/>
                <a:cs typeface="Calibri"/>
              </a:rPr>
              <a:t>Grades or provides feedback focused on that criteria to help them along </a:t>
            </a:r>
            <a:endParaRPr lang="en-US" sz="2400">
              <a:ea typeface="Source Sans Pro"/>
              <a:cs typeface="Calibri"/>
            </a:endParaRPr>
          </a:p>
        </p:txBody>
      </p:sp>
      <p:pic>
        <p:nvPicPr>
          <p:cNvPr id="6" name="Graphic 5" descr="Bullseye outline">
            <a:extLst>
              <a:ext uri="{FF2B5EF4-FFF2-40B4-BE49-F238E27FC236}">
                <a16:creationId xmlns:a16="http://schemas.microsoft.com/office/drawing/2014/main" id="{D97C6C49-6706-CE70-E9E4-469FC47328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41478" y="1714995"/>
            <a:ext cx="2576944" cy="2576945"/>
          </a:xfrm>
          <a:prstGeom prst="rect">
            <a:avLst/>
          </a:prstGeom>
        </p:spPr>
      </p:pic>
    </p:spTree>
    <p:extLst>
      <p:ext uri="{BB962C8B-B14F-4D97-AF65-F5344CB8AC3E}">
        <p14:creationId xmlns:p14="http://schemas.microsoft.com/office/powerpoint/2010/main" val="3900492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D057B-3575-B086-8500-E7C0993CF9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36226-E89E-B6AF-811F-234D0404B672}"/>
              </a:ext>
            </a:extLst>
          </p:cNvPr>
          <p:cNvSpPr>
            <a:spLocks noGrp="1"/>
          </p:cNvSpPr>
          <p:nvPr>
            <p:ph type="ctrTitle"/>
          </p:nvPr>
        </p:nvSpPr>
        <p:spPr>
          <a:solidFill>
            <a:schemeClr val="bg1"/>
          </a:solidFill>
        </p:spPr>
        <p:txBody>
          <a:bodyPr spcFirstLastPara="1" wrap="square" lIns="0" tIns="0" rIns="0" bIns="0" anchor="t" anchorCtr="0">
            <a:noAutofit/>
          </a:bodyPr>
          <a:lstStyle/>
          <a:p>
            <a:r>
              <a:rPr lang="en-US">
                <a:solidFill>
                  <a:srgbClr val="003300"/>
                </a:solidFill>
                <a:latin typeface="Source Sans Pro"/>
                <a:ea typeface="Source Sans Pro"/>
                <a:cs typeface="Arial"/>
              </a:rPr>
              <a:t>General grading and feedback guidance:</a:t>
            </a:r>
          </a:p>
        </p:txBody>
      </p:sp>
      <p:sp>
        <p:nvSpPr>
          <p:cNvPr id="9" name="Text Placeholder 8">
            <a:extLst>
              <a:ext uri="{FF2B5EF4-FFF2-40B4-BE49-F238E27FC236}">
                <a16:creationId xmlns:a16="http://schemas.microsoft.com/office/drawing/2014/main" id="{1E2F7769-0B57-2274-9351-3CDBB8E8171A}"/>
              </a:ext>
            </a:extLst>
          </p:cNvPr>
          <p:cNvSpPr>
            <a:spLocks noGrp="1"/>
          </p:cNvSpPr>
          <p:nvPr>
            <p:ph type="body" sz="quarter" idx="10"/>
          </p:nvPr>
        </p:nvSpPr>
        <p:spPr>
          <a:xfrm>
            <a:off x="1005277" y="1535126"/>
            <a:ext cx="10443775" cy="4237024"/>
          </a:xfrm>
        </p:spPr>
        <p:txBody>
          <a:bodyPr lIns="0" tIns="0" rIns="0" bIns="0" anchor="t">
            <a:noAutofit/>
          </a:bodyPr>
          <a:lstStyle/>
          <a:p>
            <a:pPr marL="342900" indent="-342900">
              <a:lnSpc>
                <a:spcPct val="150000"/>
              </a:lnSpc>
              <a:spcBef>
                <a:spcPts val="0"/>
              </a:spcBef>
              <a:spcAft>
                <a:spcPts val="0"/>
              </a:spcAft>
              <a:buAutoNum type="arabicPeriod"/>
            </a:pPr>
            <a:r>
              <a:rPr lang="en-US">
                <a:latin typeface="Source Sans Pro"/>
                <a:ea typeface="Calibri"/>
                <a:cs typeface="Calibri"/>
              </a:rPr>
              <a:t>Use rubrics that are clear (to you and students) and focused on learning objectives.</a:t>
            </a:r>
          </a:p>
          <a:p>
            <a:pPr marL="342900" indent="-342900">
              <a:lnSpc>
                <a:spcPct val="150000"/>
              </a:lnSpc>
              <a:spcBef>
                <a:spcPts val="0"/>
              </a:spcBef>
              <a:spcAft>
                <a:spcPts val="0"/>
              </a:spcAft>
              <a:buAutoNum type="arabicPeriod"/>
            </a:pPr>
            <a:r>
              <a:rPr lang="en-US">
                <a:latin typeface="Source Sans Pro"/>
                <a:ea typeface="Source Sans Pro"/>
                <a:cs typeface="Calibri"/>
              </a:rPr>
              <a:t>Norm feedback and grading with others (faculty or other section leaders)</a:t>
            </a:r>
            <a:endParaRPr lang="en-US">
              <a:latin typeface="Calibri"/>
              <a:ea typeface="Calibri"/>
              <a:cs typeface="Calibri"/>
            </a:endParaRPr>
          </a:p>
          <a:p>
            <a:pPr marL="342900" indent="-342900">
              <a:lnSpc>
                <a:spcPct val="150000"/>
              </a:lnSpc>
              <a:spcBef>
                <a:spcPts val="0"/>
              </a:spcBef>
              <a:spcAft>
                <a:spcPts val="0"/>
              </a:spcAft>
              <a:buAutoNum type="arabicPeriod"/>
            </a:pPr>
            <a:r>
              <a:rPr lang="en-US">
                <a:latin typeface="Source Sans Pro"/>
                <a:ea typeface="Source Sans Pro"/>
                <a:cs typeface="Calibri"/>
              </a:rPr>
              <a:t>Consider allowing students choose areas for feedback or pose questions for feedback.</a:t>
            </a:r>
          </a:p>
          <a:p>
            <a:pPr marL="342900" indent="-342900">
              <a:lnSpc>
                <a:spcPct val="150000"/>
              </a:lnSpc>
              <a:spcBef>
                <a:spcPts val="0"/>
              </a:spcBef>
              <a:spcAft>
                <a:spcPts val="0"/>
              </a:spcAft>
              <a:buAutoNum type="arabicPeriod"/>
            </a:pPr>
            <a:r>
              <a:rPr lang="en-US">
                <a:latin typeface="Source Sans Pro"/>
                <a:ea typeface="Source Sans Pro"/>
                <a:cs typeface="Calibri"/>
              </a:rPr>
              <a:t>Give feedback reasonably close to submission date, so it can be applied</a:t>
            </a:r>
          </a:p>
          <a:p>
            <a:pPr marL="342900" indent="-342900">
              <a:lnSpc>
                <a:spcPct val="150000"/>
              </a:lnSpc>
              <a:spcBef>
                <a:spcPts val="0"/>
              </a:spcBef>
              <a:spcAft>
                <a:spcPts val="0"/>
              </a:spcAft>
              <a:buAutoNum type="arabicPeriod"/>
            </a:pPr>
            <a:r>
              <a:rPr lang="en-US">
                <a:latin typeface="Source Sans Pro"/>
                <a:ea typeface="Source Sans Pro"/>
                <a:cs typeface="Calibri"/>
              </a:rPr>
              <a:t>Choose several areas for targeted feedback and set yourself a timer for each student</a:t>
            </a:r>
          </a:p>
          <a:p>
            <a:pPr marL="342900" indent="-342900">
              <a:lnSpc>
                <a:spcPct val="150000"/>
              </a:lnSpc>
              <a:spcBef>
                <a:spcPts val="0"/>
              </a:spcBef>
              <a:spcAft>
                <a:spcPts val="0"/>
              </a:spcAft>
              <a:buAutoNum type="arabicPeriod"/>
            </a:pPr>
            <a:r>
              <a:rPr lang="en-US">
                <a:latin typeface="Source Sans Pro"/>
                <a:ea typeface="Calibri"/>
                <a:cs typeface="Calibri"/>
              </a:rPr>
              <a:t>If assessments are question-based, grade one question at a time instead of one student at a time.</a:t>
            </a:r>
          </a:p>
          <a:p>
            <a:pPr marL="342900" indent="-342900">
              <a:lnSpc>
                <a:spcPct val="150000"/>
              </a:lnSpc>
              <a:spcBef>
                <a:spcPts val="0"/>
              </a:spcBef>
              <a:spcAft>
                <a:spcPts val="0"/>
              </a:spcAft>
              <a:buAutoNum type="arabicPeriod"/>
            </a:pPr>
            <a:r>
              <a:rPr lang="en-US">
                <a:latin typeface="Source Sans Pro"/>
                <a:ea typeface="Source Sans Pro"/>
                <a:cs typeface="Calibri"/>
              </a:rPr>
              <a:t>Use </a:t>
            </a:r>
            <a:r>
              <a:rPr lang="en-US" err="1">
                <a:latin typeface="Source Sans Pro"/>
                <a:ea typeface="Source Sans Pro"/>
                <a:cs typeface="Calibri"/>
              </a:rPr>
              <a:t>Speedgrader</a:t>
            </a:r>
            <a:r>
              <a:rPr lang="en-US">
                <a:latin typeface="Source Sans Pro"/>
                <a:ea typeface="Source Sans Pro"/>
                <a:cs typeface="Calibri"/>
              </a:rPr>
              <a:t> in Canvas</a:t>
            </a:r>
            <a:endParaRPr lang="en-US">
              <a:latin typeface="Calibri"/>
              <a:ea typeface="Calibri"/>
              <a:cs typeface="Calibri"/>
            </a:endParaRPr>
          </a:p>
          <a:p>
            <a:pPr marL="342900" indent="-342900">
              <a:lnSpc>
                <a:spcPct val="150000"/>
              </a:lnSpc>
              <a:spcBef>
                <a:spcPts val="0"/>
              </a:spcBef>
              <a:spcAft>
                <a:spcPts val="0"/>
              </a:spcAft>
              <a:buAutoNum type="arabicPeriod"/>
            </a:pPr>
            <a:r>
              <a:rPr lang="en-US">
                <a:latin typeface="Source Sans Pro"/>
                <a:ea typeface="Source Sans Pro"/>
                <a:cs typeface="Calibri"/>
              </a:rPr>
              <a:t>Teach students where to find feedback and how to use it to further their learning.</a:t>
            </a:r>
          </a:p>
        </p:txBody>
      </p:sp>
    </p:spTree>
    <p:extLst>
      <p:ext uri="{BB962C8B-B14F-4D97-AF65-F5344CB8AC3E}">
        <p14:creationId xmlns:p14="http://schemas.microsoft.com/office/powerpoint/2010/main" val="63479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8949247" cy="2281187"/>
          </a:xfrm>
        </p:spPr>
        <p:txBody>
          <a:bodyPr/>
          <a:lstStyle/>
          <a:p>
            <a:r>
              <a:rPr lang="en-US">
                <a:solidFill>
                  <a:srgbClr val="FEE11A"/>
                </a:solidFill>
                <a:latin typeface="Source Sans Pro Black"/>
                <a:ea typeface="Source Sans Pro Black"/>
              </a:rPr>
              <a:t>Supporting belonging and building community</a:t>
            </a:r>
            <a:endParaRPr lang="en-US"/>
          </a:p>
        </p:txBody>
      </p:sp>
    </p:spTree>
    <p:extLst>
      <p:ext uri="{BB962C8B-B14F-4D97-AF65-F5344CB8AC3E}">
        <p14:creationId xmlns:p14="http://schemas.microsoft.com/office/powerpoint/2010/main" val="447075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9C15C-0514-8CF7-7424-9C4076C4F17F}"/>
              </a:ext>
            </a:extLst>
          </p:cNvPr>
          <p:cNvSpPr>
            <a:spLocks noGrp="1"/>
          </p:cNvSpPr>
          <p:nvPr>
            <p:ph type="ctrTitle"/>
          </p:nvPr>
        </p:nvSpPr>
        <p:spPr>
          <a:xfrm>
            <a:off x="742950" y="391583"/>
            <a:ext cx="10706102" cy="1057656"/>
          </a:xfrm>
        </p:spPr>
        <p:txBody>
          <a:bodyPr/>
          <a:lstStyle/>
          <a:p>
            <a:r>
              <a:rPr lang="en-US">
                <a:latin typeface="Source Sans Pro"/>
                <a:ea typeface="Source Sans Pro"/>
                <a:cs typeface="Arial"/>
              </a:rPr>
              <a:t>Inclusive teaching and belonging at UO means</a:t>
            </a:r>
            <a:endParaRPr lang="en-US"/>
          </a:p>
        </p:txBody>
      </p:sp>
      <p:sp>
        <p:nvSpPr>
          <p:cNvPr id="3" name="TextBox 2">
            <a:extLst>
              <a:ext uri="{FF2B5EF4-FFF2-40B4-BE49-F238E27FC236}">
                <a16:creationId xmlns:a16="http://schemas.microsoft.com/office/drawing/2014/main" id="{DC38FBAA-9DA3-8486-587C-47D147CB13AD}"/>
              </a:ext>
            </a:extLst>
          </p:cNvPr>
          <p:cNvSpPr txBox="1"/>
          <p:nvPr/>
        </p:nvSpPr>
        <p:spPr>
          <a:xfrm>
            <a:off x="586317" y="1464733"/>
            <a:ext cx="7886699" cy="3506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Aft>
                <a:spcPts val="700"/>
              </a:spcAft>
              <a:buFont typeface="Arial"/>
              <a:buChar char="•"/>
            </a:pPr>
            <a:r>
              <a:rPr lang="en-US" sz="2400">
                <a:latin typeface="Source Sans Pro"/>
                <a:ea typeface="Source Sans Pro"/>
              </a:rPr>
              <a:t>Instruction designed to ensure </a:t>
            </a:r>
            <a:r>
              <a:rPr lang="en-US" sz="2400" b="1">
                <a:latin typeface="Source Sans Pro"/>
                <a:ea typeface="Source Sans Pro"/>
              </a:rPr>
              <a:t>every student can participate fully and that their presence and participation is valued.</a:t>
            </a:r>
            <a:endParaRPr lang="en-US" sz="2400" b="1">
              <a:latin typeface="Source Sans Pro"/>
              <a:ea typeface="Source Sans Pro"/>
              <a:cs typeface="Calibri"/>
            </a:endParaRPr>
          </a:p>
          <a:p>
            <a:pPr marL="342900">
              <a:spcAft>
                <a:spcPts val="700"/>
              </a:spcAft>
              <a:buFont typeface="Arial"/>
              <a:buChar char="•"/>
            </a:pPr>
            <a:r>
              <a:rPr lang="en-US" sz="2400">
                <a:latin typeface="Source Sans Pro"/>
                <a:ea typeface="Source Sans Pro"/>
              </a:rPr>
              <a:t>The content of the course reflects the diversity of the field's practitioners,  the contested and evolving status of knowledge, the value of academic questions beyond the academy and of lived experience as evidence, and/or other efforts to </a:t>
            </a:r>
            <a:r>
              <a:rPr lang="en-US" sz="2400" b="1">
                <a:latin typeface="Source Sans Pro"/>
                <a:ea typeface="Source Sans Pro"/>
              </a:rPr>
              <a:t>help students see themselves in the work of the course</a:t>
            </a:r>
            <a:r>
              <a:rPr lang="en-US" sz="2400">
                <a:latin typeface="Source Sans Pro"/>
                <a:ea typeface="Source Sans Pro"/>
              </a:rPr>
              <a:t>.</a:t>
            </a:r>
            <a:endParaRPr lang="en-US" sz="2400">
              <a:latin typeface="Source Sans Pro"/>
              <a:ea typeface="Source Sans Pro"/>
              <a:cs typeface="Calibri"/>
            </a:endParaRPr>
          </a:p>
        </p:txBody>
      </p:sp>
      <p:pic>
        <p:nvPicPr>
          <p:cNvPr id="7" name="Picture 6" descr="Inclusive">
            <a:extLst>
              <a:ext uri="{FF2B5EF4-FFF2-40B4-BE49-F238E27FC236}">
                <a16:creationId xmlns:a16="http://schemas.microsoft.com/office/drawing/2014/main" id="{C21BB976-7395-2295-C083-6D352C50CB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71688" y="1459936"/>
            <a:ext cx="2797791" cy="2638568"/>
          </a:xfrm>
          <a:prstGeom prst="rect">
            <a:avLst/>
          </a:prstGeom>
        </p:spPr>
      </p:pic>
      <p:sp>
        <p:nvSpPr>
          <p:cNvPr id="8" name="TextBox 7">
            <a:extLst>
              <a:ext uri="{FF2B5EF4-FFF2-40B4-BE49-F238E27FC236}">
                <a16:creationId xmlns:a16="http://schemas.microsoft.com/office/drawing/2014/main" id="{13D8BB25-1CF7-F56A-DB66-D0E5044F9DAD}"/>
              </a:ext>
            </a:extLst>
          </p:cNvPr>
          <p:cNvSpPr txBox="1"/>
          <p:nvPr/>
        </p:nvSpPr>
        <p:spPr>
          <a:xfrm>
            <a:off x="588433" y="5554133"/>
            <a:ext cx="1146386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
              <a:spcAft>
                <a:spcPts val="700"/>
              </a:spcAft>
            </a:pPr>
            <a:r>
              <a:rPr lang="en-US" sz="3200" b="1" i="1">
                <a:solidFill>
                  <a:schemeClr val="tx2"/>
                </a:solidFill>
                <a:latin typeface="Source Sans Pro"/>
                <a:ea typeface="Source Sans Pro"/>
              </a:rPr>
              <a:t>All </a:t>
            </a:r>
            <a:r>
              <a:rPr lang="en-US" sz="3200" b="1">
                <a:solidFill>
                  <a:schemeClr val="tx2"/>
                </a:solidFill>
                <a:latin typeface="Source Sans Pro"/>
                <a:ea typeface="Source Sans Pro"/>
              </a:rPr>
              <a:t>our students have earned a place at UO and can succeed.</a:t>
            </a:r>
            <a:endParaRPr lang="en-US" sz="3200" b="1">
              <a:solidFill>
                <a:schemeClr val="tx2"/>
              </a:solidFill>
              <a:ea typeface="Calibri"/>
              <a:cs typeface="Calibri"/>
            </a:endParaRPr>
          </a:p>
        </p:txBody>
      </p:sp>
    </p:spTree>
    <p:extLst>
      <p:ext uri="{BB962C8B-B14F-4D97-AF65-F5344CB8AC3E}">
        <p14:creationId xmlns:p14="http://schemas.microsoft.com/office/powerpoint/2010/main" val="75288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68FC0-CE44-358E-D12D-71A53EC1F2AF}"/>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D87D6C1E-859E-93F8-1F0F-2C98502D010C}"/>
              </a:ext>
              <a:ext uri="{C183D7F6-B498-43B3-948B-1728B52AA6E4}">
                <adec:decorative xmlns:adec="http://schemas.microsoft.com/office/drawing/2017/decorative" val="1"/>
              </a:ext>
            </a:extLst>
          </p:cNvPr>
          <p:cNvSpPr/>
          <p:nvPr/>
        </p:nvSpPr>
        <p:spPr>
          <a:xfrm>
            <a:off x="5828015" y="1844176"/>
            <a:ext cx="6081983" cy="4885155"/>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D4400B-F016-A3D1-57F8-8A08A2BB8670}"/>
              </a:ext>
            </a:extLst>
          </p:cNvPr>
          <p:cNvSpPr>
            <a:spLocks noGrp="1"/>
          </p:cNvSpPr>
          <p:nvPr>
            <p:ph type="ctrTitle"/>
          </p:nvPr>
        </p:nvSpPr>
        <p:spPr>
          <a:xfrm>
            <a:off x="6101351" y="738164"/>
            <a:ext cx="5671549" cy="971058"/>
          </a:xfrm>
        </p:spPr>
        <p:txBody>
          <a:bodyPr/>
          <a:lstStyle/>
          <a:p>
            <a:r>
              <a:rPr lang="en-US" sz="3600">
                <a:latin typeface="Source Sans Pro"/>
                <a:ea typeface="Source Sans Pro"/>
                <a:cs typeface="Arial"/>
              </a:rPr>
              <a:t>Teaching practices that support belonging</a:t>
            </a:r>
            <a:endParaRPr lang="en-US" sz="3600">
              <a:cs typeface="Arial"/>
            </a:endParaRPr>
          </a:p>
        </p:txBody>
      </p:sp>
      <p:sp>
        <p:nvSpPr>
          <p:cNvPr id="8" name="Text Placeholder 7">
            <a:extLst>
              <a:ext uri="{FF2B5EF4-FFF2-40B4-BE49-F238E27FC236}">
                <a16:creationId xmlns:a16="http://schemas.microsoft.com/office/drawing/2014/main" id="{2034153C-AD29-6FBA-00E0-B8EEA514C228}"/>
              </a:ext>
            </a:extLst>
          </p:cNvPr>
          <p:cNvSpPr>
            <a:spLocks noGrp="1"/>
          </p:cNvSpPr>
          <p:nvPr>
            <p:ph type="body" sz="quarter" idx="10"/>
          </p:nvPr>
        </p:nvSpPr>
        <p:spPr>
          <a:xfrm>
            <a:off x="6201161" y="2315762"/>
            <a:ext cx="5581577" cy="4118390"/>
          </a:xfrm>
        </p:spPr>
        <p:txBody>
          <a:bodyPr lIns="0" tIns="0" rIns="0" bIns="0" anchor="t">
            <a:normAutofit lnSpcReduction="10000"/>
          </a:bodyPr>
          <a:lstStyle/>
          <a:p>
            <a:r>
              <a:rPr lang="en-US" sz="2400">
                <a:latin typeface="Source Sans Pro"/>
                <a:ea typeface="Source Sans Pro"/>
              </a:rPr>
              <a:t>Get into groups of 4-5. </a:t>
            </a:r>
            <a:endParaRPr lang="en-US" sz="2400" b="1">
              <a:ea typeface="Source Sans Pro"/>
            </a:endParaRPr>
          </a:p>
          <a:p>
            <a:r>
              <a:rPr lang="en-US" sz="2400" b="1">
                <a:latin typeface="Source Sans Pro"/>
                <a:ea typeface="Source Sans Pro"/>
              </a:rPr>
              <a:t>One by one, going in a circle, share your name and one teaching practice you've experienced or used that helped to build community and increase belonging. </a:t>
            </a:r>
            <a:endParaRPr lang="en-US" sz="2400">
              <a:ea typeface="Source Sans Pro"/>
            </a:endParaRPr>
          </a:p>
          <a:p>
            <a:r>
              <a:rPr lang="en-US" sz="2400">
                <a:latin typeface="Source Sans Pro"/>
                <a:ea typeface="Source Sans Pro"/>
              </a:rPr>
              <a:t>It's ok to pass, though anything you share will add for your group.</a:t>
            </a:r>
            <a:endParaRPr lang="en-US" sz="2400">
              <a:ea typeface="Source Sans Pro"/>
            </a:endParaRPr>
          </a:p>
          <a:p>
            <a:r>
              <a:rPr lang="en-US" sz="2400">
                <a:latin typeface="Source Sans Pro"/>
                <a:ea typeface="Source Sans Pro"/>
              </a:rPr>
              <a:t>Listen for an idea from someone else that interests or resonates with you and try to remember their name.</a:t>
            </a:r>
            <a:endParaRPr lang="en-US" sz="2400">
              <a:ea typeface="Source Sans Pro"/>
            </a:endParaRPr>
          </a:p>
        </p:txBody>
      </p:sp>
      <p:pic>
        <p:nvPicPr>
          <p:cNvPr id="7" name="Picture Placeholder 6">
            <a:extLst>
              <a:ext uri="{FF2B5EF4-FFF2-40B4-BE49-F238E27FC236}">
                <a16:creationId xmlns:a16="http://schemas.microsoft.com/office/drawing/2014/main" id="{0482B6A6-D74E-D174-40EE-6DB730CFE06F}"/>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p:pic>
      <p:sp>
        <p:nvSpPr>
          <p:cNvPr id="11" name="Oval 10">
            <a:extLst>
              <a:ext uri="{FF2B5EF4-FFF2-40B4-BE49-F238E27FC236}">
                <a16:creationId xmlns:a16="http://schemas.microsoft.com/office/drawing/2014/main" id="{D9A75729-F9A1-8C21-16FE-D3BDEC58F522}"/>
              </a:ext>
              <a:ext uri="{C183D7F6-B498-43B3-948B-1728B52AA6E4}">
                <adec:decorative xmlns:adec="http://schemas.microsoft.com/office/drawing/2017/decorative" val="1"/>
              </a:ext>
            </a:extLst>
          </p:cNvPr>
          <p:cNvSpPr/>
          <p:nvPr/>
        </p:nvSpPr>
        <p:spPr>
          <a:xfrm>
            <a:off x="4967241" y="5713165"/>
            <a:ext cx="1045277" cy="1021026"/>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tx1"/>
                </a:solidFill>
                <a:ea typeface="Calibri"/>
                <a:cs typeface="Calibri"/>
              </a:rPr>
              <a:t>5 min</a:t>
            </a:r>
            <a:endParaRPr lang="en-US">
              <a:solidFill>
                <a:schemeClr val="tx1"/>
              </a:solidFill>
            </a:endParaRPr>
          </a:p>
        </p:txBody>
      </p:sp>
    </p:spTree>
    <p:extLst>
      <p:ext uri="{BB962C8B-B14F-4D97-AF65-F5344CB8AC3E}">
        <p14:creationId xmlns:p14="http://schemas.microsoft.com/office/powerpoint/2010/main" val="516790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00A2-8CC5-1897-5034-9381B49CB0CA}"/>
              </a:ext>
            </a:extLst>
          </p:cNvPr>
          <p:cNvSpPr>
            <a:spLocks noGrp="1"/>
          </p:cNvSpPr>
          <p:nvPr>
            <p:ph type="ctrTitle"/>
          </p:nvPr>
        </p:nvSpPr>
        <p:spPr>
          <a:xfrm>
            <a:off x="742950" y="507489"/>
            <a:ext cx="10706102" cy="1057656"/>
          </a:xfrm>
        </p:spPr>
        <p:txBody>
          <a:bodyPr/>
          <a:lstStyle/>
          <a:p>
            <a:r>
              <a:rPr lang="en-US" sz="3600" dirty="0">
                <a:latin typeface="Source Sans Pro"/>
                <a:ea typeface="Source Sans Pro"/>
                <a:cs typeface="Arial"/>
              </a:rPr>
              <a:t>Building knowledge together</a:t>
            </a:r>
            <a:endParaRPr lang="en-US" sz="3600" dirty="0"/>
          </a:p>
        </p:txBody>
      </p:sp>
      <p:sp>
        <p:nvSpPr>
          <p:cNvPr id="5" name="Rectangle: Rounded Corners 4">
            <a:extLst>
              <a:ext uri="{FF2B5EF4-FFF2-40B4-BE49-F238E27FC236}">
                <a16:creationId xmlns:a16="http://schemas.microsoft.com/office/drawing/2014/main" id="{CB51EF2B-3F5D-0E9D-F03A-77966376F377}"/>
              </a:ext>
              <a:ext uri="{C183D7F6-B498-43B3-948B-1728B52AA6E4}">
                <adec:decorative xmlns:adec="http://schemas.microsoft.com/office/drawing/2017/decorative" val="1"/>
              </a:ext>
            </a:extLst>
          </p:cNvPr>
          <p:cNvSpPr/>
          <p:nvPr/>
        </p:nvSpPr>
        <p:spPr>
          <a:xfrm>
            <a:off x="1122150" y="2317851"/>
            <a:ext cx="9706632" cy="2382912"/>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457200" indent="-457200">
              <a:buAutoNum type="arabicPeriod"/>
            </a:pPr>
            <a:r>
              <a:rPr lang="en-US" sz="2400" dirty="0">
                <a:solidFill>
                  <a:srgbClr val="000000"/>
                </a:solidFill>
                <a:latin typeface="Source Sans Pro"/>
                <a:ea typeface="Source Sans Pro"/>
              </a:rPr>
              <a:t>What's one practice someone heard that sparked your interest or felt resonant to you (and would you cite who shared it?)</a:t>
            </a:r>
          </a:p>
          <a:p>
            <a:pPr marL="457200" indent="-457200">
              <a:buAutoNum type="arabicPeriod"/>
            </a:pPr>
            <a:r>
              <a:rPr lang="en-US" sz="2400">
                <a:solidFill>
                  <a:srgbClr val="000000"/>
                </a:solidFill>
                <a:latin typeface="Source Sans Pro"/>
                <a:ea typeface="Source Sans Pro"/>
                <a:cs typeface="Calibri" panose="020F0502020204030204"/>
              </a:rPr>
              <a:t>Listening to this practice, </a:t>
            </a:r>
            <a:endParaRPr lang="en-US" sz="2400" dirty="0">
              <a:solidFill>
                <a:srgbClr val="000000"/>
              </a:solidFill>
              <a:latin typeface="Source Sans Pro"/>
              <a:ea typeface="Source Sans Pro"/>
              <a:cs typeface="Calibri" panose="020F0502020204030204"/>
            </a:endParaRPr>
          </a:p>
        </p:txBody>
      </p:sp>
    </p:spTree>
    <p:extLst>
      <p:ext uri="{BB962C8B-B14F-4D97-AF65-F5344CB8AC3E}">
        <p14:creationId xmlns:p14="http://schemas.microsoft.com/office/powerpoint/2010/main" val="4164137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937EF-E29D-E4C1-885B-ACABC4CC255C}"/>
              </a:ext>
            </a:extLst>
          </p:cNvPr>
          <p:cNvSpPr>
            <a:spLocks noGrp="1"/>
          </p:cNvSpPr>
          <p:nvPr>
            <p:ph type="ctrTitle"/>
          </p:nvPr>
        </p:nvSpPr>
        <p:spPr/>
        <p:txBody>
          <a:bodyPr spcFirstLastPara="1" wrap="square" lIns="0" tIns="0" rIns="0" bIns="0" anchor="t" anchorCtr="0">
            <a:noAutofit/>
          </a:bodyPr>
          <a:lstStyle/>
          <a:p>
            <a:r>
              <a:rPr lang="en-US">
                <a:latin typeface="Source Sans Pro"/>
                <a:ea typeface="Source Sans Pro"/>
                <a:cs typeface="Arial"/>
              </a:rPr>
              <a:t>Highlighted belonging &amp; community practices</a:t>
            </a:r>
            <a:endParaRPr lang="en-US"/>
          </a:p>
        </p:txBody>
      </p:sp>
      <p:sp>
        <p:nvSpPr>
          <p:cNvPr id="3" name="Content Placeholder 2">
            <a:extLst>
              <a:ext uri="{FF2B5EF4-FFF2-40B4-BE49-F238E27FC236}">
                <a16:creationId xmlns:a16="http://schemas.microsoft.com/office/drawing/2014/main" id="{E6830A8C-02D1-DADF-F214-CEF84F978913}"/>
              </a:ext>
            </a:extLst>
          </p:cNvPr>
          <p:cNvSpPr>
            <a:spLocks noGrp="1"/>
          </p:cNvSpPr>
          <p:nvPr>
            <p:ph sz="quarter" idx="10"/>
          </p:nvPr>
        </p:nvSpPr>
        <p:spPr>
          <a:xfrm>
            <a:off x="644316" y="1584535"/>
            <a:ext cx="11205460" cy="4737997"/>
          </a:xfrm>
        </p:spPr>
        <p:txBody>
          <a:bodyPr lIns="0" tIns="0" rIns="0" bIns="0" anchor="t"/>
          <a:lstStyle/>
          <a:p>
            <a:endParaRPr lang="en-US" sz="2400">
              <a:latin typeface="Source Sans Pro"/>
              <a:ea typeface="Source Sans Pro"/>
            </a:endParaRPr>
          </a:p>
          <a:p>
            <a:pPr marL="342900" indent="-342900">
              <a:buChar char="•"/>
            </a:pPr>
            <a:r>
              <a:rPr lang="en-US" sz="2400" b="1">
                <a:latin typeface="Source Sans Pro"/>
                <a:ea typeface="Source Sans Pro"/>
              </a:rPr>
              <a:t>Know that</a:t>
            </a:r>
            <a:r>
              <a:rPr lang="en-US" sz="2400">
                <a:latin typeface="Source Sans Pro"/>
                <a:ea typeface="Source Sans Pro"/>
              </a:rPr>
              <a:t> every one of your students earned their place and can succeed with hard work and support.</a:t>
            </a:r>
            <a:endParaRPr lang="en-US" sz="2400">
              <a:ea typeface="Source Sans Pro"/>
            </a:endParaRPr>
          </a:p>
          <a:p>
            <a:pPr marL="342900" indent="-342900">
              <a:buChar char="•"/>
            </a:pPr>
            <a:r>
              <a:rPr lang="en-US" sz="2400" b="1">
                <a:latin typeface="Source Sans Pro"/>
                <a:ea typeface="Source Sans Pro"/>
              </a:rPr>
              <a:t>Learn and use names</a:t>
            </a:r>
            <a:r>
              <a:rPr lang="en-US" sz="2400">
                <a:latin typeface="Source Sans Pro"/>
                <a:ea typeface="Source Sans Pro"/>
              </a:rPr>
              <a:t>, and encourage students to use each other's names. </a:t>
            </a:r>
          </a:p>
          <a:p>
            <a:pPr marL="342900" indent="-342900">
              <a:buChar char="•"/>
            </a:pPr>
            <a:r>
              <a:rPr lang="en-US" sz="2400" b="1">
                <a:latin typeface="Source Sans Pro"/>
                <a:ea typeface="Source Sans Pro"/>
              </a:rPr>
              <a:t>Learn about your students</a:t>
            </a:r>
            <a:r>
              <a:rPr lang="en-US" sz="2400">
                <a:latin typeface="Source Sans Pro"/>
                <a:ea typeface="Source Sans Pro"/>
              </a:rPr>
              <a:t>, and offer opportunities to learn about each other.</a:t>
            </a:r>
            <a:endParaRPr lang="en-US" sz="2400">
              <a:ea typeface="Source Sans Pro" panose="020B0503030403020204" pitchFamily="34" charset="0"/>
            </a:endParaRPr>
          </a:p>
          <a:p>
            <a:pPr marL="342900" indent="-342900">
              <a:buChar char="•"/>
            </a:pPr>
            <a:r>
              <a:rPr lang="en-US" sz="2400" b="1">
                <a:latin typeface="Source Sans Pro"/>
                <a:ea typeface="Source Sans Pro"/>
              </a:rPr>
              <a:t>Consider using small groups </a:t>
            </a:r>
            <a:r>
              <a:rPr lang="en-US" sz="2400">
                <a:latin typeface="Source Sans Pro"/>
                <a:ea typeface="Source Sans Pro"/>
              </a:rPr>
              <a:t>students consistently work together in.</a:t>
            </a:r>
          </a:p>
          <a:p>
            <a:pPr marL="342900" indent="-342900">
              <a:buChar char="•"/>
            </a:pPr>
            <a:r>
              <a:rPr lang="en-US" sz="2400" b="1">
                <a:latin typeface="Source Sans Pro"/>
                <a:ea typeface="Source Sans Pro"/>
              </a:rPr>
              <a:t>Co-create class agreements</a:t>
            </a:r>
            <a:r>
              <a:rPr lang="en-US" sz="2400">
                <a:latin typeface="Source Sans Pro"/>
                <a:ea typeface="Source Sans Pro"/>
              </a:rPr>
              <a:t>.</a:t>
            </a:r>
            <a:endParaRPr lang="en-US" sz="2400">
              <a:ea typeface="Source Sans Pro" panose="020B0503030403020204" pitchFamily="34" charset="0"/>
            </a:endParaRPr>
          </a:p>
        </p:txBody>
      </p:sp>
      <p:sp>
        <p:nvSpPr>
          <p:cNvPr id="5" name="TextBox 4">
            <a:extLst>
              <a:ext uri="{FF2B5EF4-FFF2-40B4-BE49-F238E27FC236}">
                <a16:creationId xmlns:a16="http://schemas.microsoft.com/office/drawing/2014/main" id="{4D9FC894-36D3-D77C-AE5E-AFA8F3491DD1}"/>
              </a:ext>
            </a:extLst>
          </p:cNvPr>
          <p:cNvSpPr txBox="1"/>
          <p:nvPr/>
        </p:nvSpPr>
        <p:spPr>
          <a:xfrm>
            <a:off x="5737959" y="4705839"/>
            <a:ext cx="5819221" cy="954107"/>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Check out our </a:t>
            </a:r>
            <a:r>
              <a:rPr lang="en-US" sz="2800">
                <a:ea typeface="+mn-lt"/>
                <a:cs typeface="+mn-lt"/>
                <a:hlinkClick r:id="rId2"/>
              </a:rPr>
              <a:t>Building Community in Your Class</a:t>
            </a:r>
            <a:r>
              <a:rPr lang="en-US" sz="2800">
                <a:ea typeface="+mn-lt"/>
                <a:cs typeface="+mn-lt"/>
              </a:rPr>
              <a:t> page for more ideas!</a:t>
            </a:r>
            <a:endParaRPr lang="en-US" sz="2800">
              <a:ea typeface="Calibri" panose="020F0502020204030204"/>
              <a:cs typeface="Calibri"/>
            </a:endParaRPr>
          </a:p>
        </p:txBody>
      </p:sp>
    </p:spTree>
    <p:extLst>
      <p:ext uri="{BB962C8B-B14F-4D97-AF65-F5344CB8AC3E}">
        <p14:creationId xmlns:p14="http://schemas.microsoft.com/office/powerpoint/2010/main" val="152923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survey in Canvas Commons">
            <a:extLst>
              <a:ext uri="{FF2B5EF4-FFF2-40B4-BE49-F238E27FC236}">
                <a16:creationId xmlns:a16="http://schemas.microsoft.com/office/drawing/2014/main" id="{5D8CB8E7-1A88-5C6F-3017-6A864A06BB2A}"/>
              </a:ext>
            </a:extLst>
          </p:cNvPr>
          <p:cNvPicPr>
            <a:picLocks noChangeAspect="1"/>
          </p:cNvPicPr>
          <p:nvPr/>
        </p:nvPicPr>
        <p:blipFill>
          <a:blip r:embed="rId3"/>
          <a:stretch>
            <a:fillRect/>
          </a:stretch>
        </p:blipFill>
        <p:spPr>
          <a:xfrm>
            <a:off x="5872554" y="2225325"/>
            <a:ext cx="6320986" cy="2413108"/>
          </a:xfrm>
          <a:prstGeom prst="rect">
            <a:avLst/>
          </a:prstGeom>
        </p:spPr>
      </p:pic>
      <p:pic>
        <p:nvPicPr>
          <p:cNvPr id="6" name="Picture 5">
            <a:extLst>
              <a:ext uri="{FF2B5EF4-FFF2-40B4-BE49-F238E27FC236}">
                <a16:creationId xmlns:a16="http://schemas.microsoft.com/office/drawing/2014/main" id="{924EB3E4-48CE-F1F0-49B3-759FF507F630}"/>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rcRect t="-123"/>
          <a:stretch/>
        </p:blipFill>
        <p:spPr>
          <a:xfrm>
            <a:off x="942332" y="2080808"/>
            <a:ext cx="5494601" cy="3622076"/>
          </a:xfrm>
          <a:prstGeom prst="rect">
            <a:avLst/>
          </a:prstGeom>
        </p:spPr>
      </p:pic>
      <p:sp>
        <p:nvSpPr>
          <p:cNvPr id="2" name="Title 1">
            <a:extLst>
              <a:ext uri="{FF2B5EF4-FFF2-40B4-BE49-F238E27FC236}">
                <a16:creationId xmlns:a16="http://schemas.microsoft.com/office/drawing/2014/main" id="{55C69E71-BEA7-6245-2BB4-F7D45D46381C}"/>
              </a:ext>
            </a:extLst>
          </p:cNvPr>
          <p:cNvSpPr>
            <a:spLocks noGrp="1"/>
          </p:cNvSpPr>
          <p:nvPr>
            <p:ph type="ctrTitle"/>
          </p:nvPr>
        </p:nvSpPr>
        <p:spPr>
          <a:xfrm>
            <a:off x="940018" y="525517"/>
            <a:ext cx="10311965" cy="1057656"/>
          </a:xfrm>
        </p:spPr>
        <p:txBody>
          <a:bodyPr/>
          <a:lstStyle/>
          <a:p>
            <a:r>
              <a:rPr lang="en-US">
                <a:latin typeface="Source Sans Pro"/>
                <a:ea typeface="Source Sans Pro"/>
                <a:cs typeface="Arial"/>
              </a:rPr>
              <a:t>Learning about your students</a:t>
            </a:r>
            <a:endParaRPr lang="en-US"/>
          </a:p>
        </p:txBody>
      </p:sp>
      <p:sp>
        <p:nvSpPr>
          <p:cNvPr id="4" name="Text Placeholder 3">
            <a:extLst>
              <a:ext uri="{FF2B5EF4-FFF2-40B4-BE49-F238E27FC236}">
                <a16:creationId xmlns:a16="http://schemas.microsoft.com/office/drawing/2014/main" id="{5C847DAB-C3A3-272B-983F-8A09287F1CA0}"/>
              </a:ext>
            </a:extLst>
          </p:cNvPr>
          <p:cNvSpPr>
            <a:spLocks noGrp="1"/>
          </p:cNvSpPr>
          <p:nvPr>
            <p:ph type="body" sz="quarter" idx="10"/>
          </p:nvPr>
        </p:nvSpPr>
        <p:spPr>
          <a:xfrm>
            <a:off x="1085619" y="2215553"/>
            <a:ext cx="5205086" cy="3495361"/>
          </a:xfrm>
        </p:spPr>
        <p:txBody>
          <a:bodyPr lIns="0" tIns="0" rIns="0" bIns="0" anchor="t">
            <a:normAutofit/>
          </a:bodyPr>
          <a:lstStyle/>
          <a:p>
            <a:r>
              <a:rPr lang="en-US" sz="2000" b="1">
                <a:latin typeface="Source Sans Pro"/>
                <a:ea typeface="Source Sans Pro"/>
              </a:rPr>
              <a:t>Name:</a:t>
            </a:r>
            <a:endParaRPr lang="en-US" sz="2000" b="1">
              <a:ea typeface="Source Sans Pro"/>
            </a:endParaRPr>
          </a:p>
          <a:p>
            <a:r>
              <a:rPr lang="en-US" sz="2000">
                <a:latin typeface="Source Sans Pro"/>
                <a:ea typeface="Source Sans Pro"/>
              </a:rPr>
              <a:t>Pronouns (optional):</a:t>
            </a:r>
            <a:endParaRPr lang="en-US" sz="2000">
              <a:ea typeface="Source Sans Pro"/>
            </a:endParaRPr>
          </a:p>
          <a:p>
            <a:r>
              <a:rPr lang="en-US" sz="2000" b="1">
                <a:latin typeface="Source Sans Pro"/>
                <a:ea typeface="Source Sans Pro"/>
              </a:rPr>
              <a:t>Respond to two</a:t>
            </a:r>
            <a:r>
              <a:rPr lang="en-US" sz="2000">
                <a:latin typeface="Source Sans Pro"/>
                <a:ea typeface="Source Sans Pro"/>
              </a:rPr>
              <a:t> of the questions below:</a:t>
            </a:r>
          </a:p>
          <a:p>
            <a:pPr marL="342900" indent="-342900">
              <a:buChar char="•"/>
            </a:pPr>
            <a:r>
              <a:rPr lang="en-US" sz="2000">
                <a:latin typeface="Source Sans Pro"/>
                <a:ea typeface="Source Sans Pro"/>
              </a:rPr>
              <a:t>What's a strength you bring with you?</a:t>
            </a:r>
            <a:endParaRPr lang="en-US" sz="2000">
              <a:ea typeface="Source Sans Pro"/>
            </a:endParaRPr>
          </a:p>
          <a:p>
            <a:pPr marL="342900" indent="-342900">
              <a:buChar char="•"/>
            </a:pPr>
            <a:r>
              <a:rPr lang="en-US" sz="2000">
                <a:latin typeface="Source Sans Pro"/>
                <a:ea typeface="Source Sans Pro"/>
              </a:rPr>
              <a:t>What's a skill you hope to work on?</a:t>
            </a:r>
          </a:p>
          <a:p>
            <a:pPr marL="342900" indent="-342900">
              <a:buChar char="•"/>
            </a:pPr>
            <a:r>
              <a:rPr lang="en-US" sz="2000">
                <a:latin typeface="Source Sans Pro"/>
                <a:ea typeface="Source Sans Pro"/>
              </a:rPr>
              <a:t>Describe a class you loved</a:t>
            </a:r>
          </a:p>
          <a:p>
            <a:pPr marL="342900" indent="-342900">
              <a:buChar char="•"/>
            </a:pPr>
            <a:r>
              <a:rPr lang="en-US" sz="2000">
                <a:latin typeface="Source Sans Pro"/>
                <a:ea typeface="Source Sans Pro"/>
              </a:rPr>
              <a:t>If your life was made into a movie, what’s one song/artist that would be on the soundtrack?</a:t>
            </a:r>
          </a:p>
        </p:txBody>
      </p:sp>
    </p:spTree>
    <p:extLst>
      <p:ext uri="{BB962C8B-B14F-4D97-AF65-F5344CB8AC3E}">
        <p14:creationId xmlns:p14="http://schemas.microsoft.com/office/powerpoint/2010/main" val="26431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9E71-BEA7-6245-2BB4-F7D45D46381C}"/>
              </a:ext>
            </a:extLst>
          </p:cNvPr>
          <p:cNvSpPr>
            <a:spLocks noGrp="1"/>
          </p:cNvSpPr>
          <p:nvPr>
            <p:ph type="ctrTitle"/>
          </p:nvPr>
        </p:nvSpPr>
        <p:spPr>
          <a:xfrm>
            <a:off x="735302" y="525517"/>
            <a:ext cx="10516681" cy="1057656"/>
          </a:xfrm>
        </p:spPr>
        <p:txBody>
          <a:bodyPr/>
          <a:lstStyle/>
          <a:p>
            <a:r>
              <a:rPr lang="en-US" sz="3600">
                <a:latin typeface="Source Sans Pro"/>
                <a:ea typeface="Source Sans Pro"/>
                <a:cs typeface="Arial"/>
              </a:rPr>
              <a:t>Use small groups to support peer connections</a:t>
            </a:r>
            <a:endParaRPr lang="en-US" sz="3600"/>
          </a:p>
        </p:txBody>
      </p:sp>
      <p:sp>
        <p:nvSpPr>
          <p:cNvPr id="5" name="Text Placeholder 4">
            <a:extLst>
              <a:ext uri="{FF2B5EF4-FFF2-40B4-BE49-F238E27FC236}">
                <a16:creationId xmlns:a16="http://schemas.microsoft.com/office/drawing/2014/main" id="{6571C250-F078-2088-A0E5-9B1408F79EDE}"/>
              </a:ext>
            </a:extLst>
          </p:cNvPr>
          <p:cNvSpPr>
            <a:spLocks noGrp="1"/>
          </p:cNvSpPr>
          <p:nvPr>
            <p:ph type="body" sz="quarter" idx="10"/>
          </p:nvPr>
        </p:nvSpPr>
        <p:spPr>
          <a:xfrm>
            <a:off x="738140" y="1588076"/>
            <a:ext cx="10710912" cy="4374573"/>
          </a:xfrm>
        </p:spPr>
        <p:txBody>
          <a:bodyPr lIns="0" tIns="0" rIns="0" bIns="0" anchor="t">
            <a:normAutofit fontScale="92500" lnSpcReduction="20000"/>
          </a:bodyPr>
          <a:lstStyle/>
          <a:p>
            <a:r>
              <a:rPr lang="en-US" sz="2800" b="1">
                <a:latin typeface="Calibri"/>
                <a:ea typeface="Source Sans Pro"/>
                <a:cs typeface="Calibri"/>
              </a:rPr>
              <a:t>Help students build connections in small, recurrent groups by</a:t>
            </a:r>
            <a:r>
              <a:rPr lang="en-US" sz="2800">
                <a:latin typeface="Calibri"/>
                <a:ea typeface="Source Sans Pro"/>
                <a:cs typeface="Calibri"/>
              </a:rPr>
              <a:t>:</a:t>
            </a:r>
            <a:endParaRPr lang="en-US">
              <a:ea typeface="Source Sans Pro" panose="020B0503030403020204" pitchFamily="34" charset="0"/>
              <a:cs typeface="Calibri"/>
            </a:endParaRPr>
          </a:p>
          <a:p>
            <a:pPr marL="457200" indent="-342900">
              <a:buFont typeface="Arial" panose="020B0604020202020204" pitchFamily="34" charset="0"/>
              <a:buChar char="•"/>
            </a:pPr>
            <a:r>
              <a:rPr lang="en-US" sz="2800">
                <a:latin typeface="Calibri"/>
                <a:ea typeface="Source Sans Pro"/>
                <a:cs typeface="Calibri"/>
              </a:rPr>
              <a:t>Assigning the groups randomly, so they meet new people</a:t>
            </a:r>
            <a:endParaRPr lang="en-US">
              <a:ea typeface="Source Sans Pro" panose="020B0503030403020204" pitchFamily="34" charset="0"/>
              <a:cs typeface="Calibri"/>
            </a:endParaRPr>
          </a:p>
          <a:p>
            <a:pPr marL="457200" indent="-342900">
              <a:buFont typeface="Arial" panose="020B0604020202020204" pitchFamily="34" charset="0"/>
              <a:buChar char="•"/>
            </a:pPr>
            <a:r>
              <a:rPr lang="en-US" sz="2800">
                <a:latin typeface="Calibri"/>
                <a:ea typeface="Source Sans Pro"/>
                <a:cs typeface="Calibri"/>
              </a:rPr>
              <a:t>Taking 2-3 minutes at the beginning of some classes for them to choose a question and answer together. </a:t>
            </a:r>
            <a:endParaRPr lang="en-US">
              <a:ea typeface="Source Sans Pro" panose="020B0503030403020204" pitchFamily="34" charset="0"/>
              <a:cs typeface="Calibri"/>
            </a:endParaRPr>
          </a:p>
          <a:p>
            <a:pPr marL="1257300" lvl="1" indent="-457200">
              <a:buFont typeface="Courier New" panose="020B0604020202020204" pitchFamily="34" charset="0"/>
              <a:buChar char="o"/>
            </a:pPr>
            <a:r>
              <a:rPr lang="en-US" sz="2600">
                <a:latin typeface="Calibri"/>
                <a:ea typeface="Source Sans Pro"/>
                <a:cs typeface="Calibri"/>
              </a:rPr>
              <a:t>Early in the term this might be an icebreaker question to help the group members get to know each other. Ex: What is the most useful app on your phone? What's your go-to winter drink? What is one of your favorite places to spend time on campus?</a:t>
            </a:r>
          </a:p>
          <a:p>
            <a:pPr marL="457200" indent="-342900">
              <a:buFont typeface="Arial" panose="020B0604020202020204" pitchFamily="34" charset="0"/>
              <a:buChar char="•"/>
            </a:pPr>
            <a:r>
              <a:rPr lang="en-US" sz="2800">
                <a:latin typeface="Calibri"/>
                <a:ea typeface="Source Sans Pro"/>
                <a:cs typeface="Calibri"/>
              </a:rPr>
              <a:t>If working on some activities as a team is useful, consider whether you want to invite groups to name themselves, choose a theme song, self-assign roles for the day, or other actions that might build group cohesion.</a:t>
            </a:r>
            <a:endParaRPr lang="en-US" sz="2800">
              <a:latin typeface="Calibri"/>
              <a:ea typeface="Source Sans Pro" panose="020B0503030403020204" pitchFamily="34" charset="0"/>
              <a:cs typeface="Calibri"/>
            </a:endParaRPr>
          </a:p>
        </p:txBody>
      </p:sp>
    </p:spTree>
    <p:extLst>
      <p:ext uri="{BB962C8B-B14F-4D97-AF65-F5344CB8AC3E}">
        <p14:creationId xmlns:p14="http://schemas.microsoft.com/office/powerpoint/2010/main" val="1318136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007804E-6710-C721-0849-5F1F8BADDD3B}"/>
              </a:ext>
            </a:extLst>
          </p:cNvPr>
          <p:cNvSpPr txBox="1">
            <a:spLocks noGrp="1"/>
          </p:cNvSpPr>
          <p:nvPr>
            <p:ph type="title" idx="4294967295"/>
          </p:nvPr>
        </p:nvSpPr>
        <p:spPr>
          <a:xfrm>
            <a:off x="730004" y="468229"/>
            <a:ext cx="880769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US" sz="4000">
                <a:solidFill>
                  <a:srgbClr val="00703C"/>
                </a:solidFill>
                <a:latin typeface="Source Sans Pro"/>
                <a:ea typeface="Source Sans Pro"/>
                <a:cs typeface="+mn-cs"/>
              </a:rPr>
              <a:t>Creating class agreements</a:t>
            </a:r>
            <a:endParaRPr kumimoji="0" lang="en-US" sz="4000" b="0" i="0" u="none" strike="noStrike" kern="1200" cap="none" spc="0" normalizeH="0" baseline="0" noProof="0">
              <a:ln>
                <a:noFill/>
              </a:ln>
              <a:solidFill>
                <a:srgbClr val="00703C"/>
              </a:solidFill>
              <a:effectLst/>
              <a:uLnTx/>
              <a:uFillTx/>
              <a:latin typeface="Source Sans Pro"/>
              <a:ea typeface="Source Sans Pro"/>
              <a:cs typeface="+mn-cs"/>
            </a:endParaRPr>
          </a:p>
        </p:txBody>
      </p:sp>
      <p:sp>
        <p:nvSpPr>
          <p:cNvPr id="4" name="TextBox 3">
            <a:extLst>
              <a:ext uri="{FF2B5EF4-FFF2-40B4-BE49-F238E27FC236}">
                <a16:creationId xmlns:a16="http://schemas.microsoft.com/office/drawing/2014/main" id="{C3CD05BD-5ABA-F2EE-E045-AB312BC81567}"/>
              </a:ext>
            </a:extLst>
          </p:cNvPr>
          <p:cNvSpPr txBox="1"/>
          <p:nvPr/>
        </p:nvSpPr>
        <p:spPr>
          <a:xfrm>
            <a:off x="724994" y="1591174"/>
            <a:ext cx="4756884" cy="5047536"/>
          </a:xfrm>
          <a:prstGeom prst="rect">
            <a:avLst/>
          </a:prstGeom>
          <a:noFill/>
          <a:ln>
            <a:solidFill>
              <a:schemeClr val="tx2"/>
            </a:solidFill>
          </a:ln>
        </p:spPr>
        <p:txBody>
          <a:bodyPr wrap="square" lIns="91440" tIns="45720" rIns="91440" bIns="45720" rtlCol="0" anchor="t">
            <a:spAutoFit/>
          </a:bodyPr>
          <a:lstStyle/>
          <a:p>
            <a:pPr>
              <a:spcAft>
                <a:spcPts val="600"/>
              </a:spcAft>
            </a:pPr>
            <a:r>
              <a:rPr lang="en-US" sz="2800">
                <a:latin typeface="Calibri"/>
                <a:ea typeface="Source Sans Pro"/>
                <a:cs typeface="Calibri"/>
              </a:rPr>
              <a:t>Purpose:</a:t>
            </a:r>
            <a:endParaRPr lang="en-US" sz="2800">
              <a:latin typeface="Source Sans Pro"/>
              <a:ea typeface="Source Sans Pro"/>
              <a:cs typeface="Calibri"/>
            </a:endParaRPr>
          </a:p>
          <a:p>
            <a:pPr>
              <a:spcAft>
                <a:spcPts val="600"/>
              </a:spcAft>
            </a:pPr>
            <a:r>
              <a:rPr lang="en-US" sz="2400">
                <a:latin typeface="Calibri"/>
                <a:ea typeface="Source Sans Pro"/>
                <a:cs typeface="Calibri"/>
              </a:rPr>
              <a:t>Transparently decide how the class will engage in ways that support participation and learning and invite student responsibility for how they engage with each other. </a:t>
            </a:r>
          </a:p>
          <a:p>
            <a:pPr>
              <a:spcAft>
                <a:spcPts val="600"/>
              </a:spcAft>
            </a:pPr>
            <a:endParaRPr lang="en-US" sz="2400">
              <a:latin typeface="Calibri"/>
              <a:ea typeface="Source Sans Pro"/>
              <a:cs typeface="Calibri"/>
            </a:endParaRPr>
          </a:p>
          <a:p>
            <a:pPr>
              <a:spcAft>
                <a:spcPts val="600"/>
              </a:spcAft>
            </a:pPr>
            <a:endParaRPr lang="en-US" sz="2400">
              <a:latin typeface="Calibri"/>
              <a:ea typeface="Source Sans Pro"/>
              <a:cs typeface="Calibri"/>
            </a:endParaRPr>
          </a:p>
          <a:p>
            <a:pPr>
              <a:spcAft>
                <a:spcPts val="600"/>
              </a:spcAft>
            </a:pPr>
            <a:endParaRPr lang="en-US" sz="2400">
              <a:latin typeface="Calibri"/>
              <a:ea typeface="Source Sans Pro"/>
              <a:cs typeface="Calibri"/>
            </a:endParaRPr>
          </a:p>
          <a:p>
            <a:pPr>
              <a:spcAft>
                <a:spcPts val="600"/>
              </a:spcAft>
            </a:pPr>
            <a:endParaRPr lang="en-US" sz="2400">
              <a:latin typeface="Calibri"/>
              <a:ea typeface="Source Sans Pro"/>
              <a:cs typeface="Calibri"/>
            </a:endParaRPr>
          </a:p>
          <a:p>
            <a:pPr>
              <a:spcAft>
                <a:spcPts val="600"/>
              </a:spcAft>
            </a:pPr>
            <a:r>
              <a:rPr lang="en-US" sz="2400">
                <a:latin typeface="Calibri"/>
                <a:ea typeface="Source Sans Pro"/>
                <a:cs typeface="Calibri"/>
              </a:rPr>
              <a:t>Examples of how to create them with students from </a:t>
            </a:r>
            <a:r>
              <a:rPr lang="en-US" sz="2400">
                <a:latin typeface="Calibri"/>
                <a:ea typeface="Source Sans Pro"/>
                <a:cs typeface="Calibri"/>
                <a:hlinkClick r:id="rId3"/>
              </a:rPr>
              <a:t>Berkley's CTL</a:t>
            </a:r>
          </a:p>
        </p:txBody>
      </p:sp>
      <p:sp>
        <p:nvSpPr>
          <p:cNvPr id="2" name="TextBox 1">
            <a:extLst>
              <a:ext uri="{FF2B5EF4-FFF2-40B4-BE49-F238E27FC236}">
                <a16:creationId xmlns:a16="http://schemas.microsoft.com/office/drawing/2014/main" id="{FBDA70A5-FB68-9CEE-2A3D-E07E3E9DB941}"/>
              </a:ext>
            </a:extLst>
          </p:cNvPr>
          <p:cNvSpPr txBox="1"/>
          <p:nvPr/>
        </p:nvSpPr>
        <p:spPr>
          <a:xfrm>
            <a:off x="5760822" y="1591174"/>
            <a:ext cx="5806012" cy="5093702"/>
          </a:xfrm>
          <a:prstGeom prst="rect">
            <a:avLst/>
          </a:prstGeom>
          <a:noFill/>
          <a:ln>
            <a:solidFill>
              <a:schemeClr val="tx2"/>
            </a:solidFill>
          </a:ln>
        </p:spPr>
        <p:txBody>
          <a:bodyPr wrap="square" lIns="91440" tIns="45720" rIns="91440" bIns="45720" rtlCol="0" anchor="t">
            <a:spAutoFit/>
          </a:bodyPr>
          <a:lstStyle/>
          <a:p>
            <a:pPr>
              <a:spcAft>
                <a:spcPts val="600"/>
              </a:spcAft>
            </a:pPr>
            <a:r>
              <a:rPr lang="en-US" sz="2800">
                <a:latin typeface="Calibri"/>
                <a:ea typeface="Source Sans Pro"/>
                <a:cs typeface="Calibri"/>
              </a:rPr>
              <a:t>Examples: </a:t>
            </a:r>
            <a:endParaRPr lang="en-US" sz="2800">
              <a:latin typeface="Source Sans Pro"/>
              <a:ea typeface="Source Sans Pro"/>
              <a:cs typeface="Calibri"/>
            </a:endParaRPr>
          </a:p>
          <a:p>
            <a:pPr marL="342900" indent="-342900">
              <a:buFont typeface="Arial"/>
              <a:buChar char="•"/>
            </a:pPr>
            <a:r>
              <a:rPr lang="en-US" sz="2200">
                <a:solidFill>
                  <a:srgbClr val="434343"/>
                </a:solidFill>
                <a:ea typeface="+mn-lt"/>
                <a:cs typeface="+mn-lt"/>
              </a:rPr>
              <a:t>Assume peers hold a wide range of different experiences and beliefs</a:t>
            </a:r>
          </a:p>
          <a:p>
            <a:pPr marL="342900" indent="-342900">
              <a:buFont typeface="Arial"/>
              <a:buChar char="•"/>
            </a:pPr>
            <a:r>
              <a:rPr lang="en-US" sz="2200">
                <a:solidFill>
                  <a:srgbClr val="434343"/>
                </a:solidFill>
                <a:ea typeface="+mn-lt"/>
                <a:cs typeface="+mn-lt"/>
              </a:rPr>
              <a:t>Challenge ideas, not people</a:t>
            </a:r>
            <a:endParaRPr lang="en-US" sz="2200">
              <a:solidFill>
                <a:srgbClr val="434343"/>
              </a:solidFill>
              <a:ea typeface="Calibri"/>
              <a:cs typeface="Calibri"/>
            </a:endParaRPr>
          </a:p>
          <a:p>
            <a:pPr marL="342900" indent="-342900">
              <a:buFont typeface="Arial"/>
              <a:buChar char="•"/>
            </a:pPr>
            <a:r>
              <a:rPr lang="en-US" sz="2200">
                <a:solidFill>
                  <a:srgbClr val="434343"/>
                </a:solidFill>
                <a:ea typeface="+mn-lt"/>
                <a:cs typeface="+mn-lt"/>
              </a:rPr>
              <a:t>Seek to understand. Ask a question to prompt the other person to clarify.</a:t>
            </a:r>
          </a:p>
          <a:p>
            <a:pPr marL="342900" indent="-342900">
              <a:buFont typeface="Arial"/>
              <a:buChar char="•"/>
            </a:pPr>
            <a:r>
              <a:rPr lang="en-US" sz="2200">
                <a:solidFill>
                  <a:srgbClr val="434343"/>
                </a:solidFill>
                <a:ea typeface="+mn-lt"/>
                <a:cs typeface="+mn-lt"/>
              </a:rPr>
              <a:t>Question your assumptions. How can other points of view help inform your own stance?</a:t>
            </a:r>
          </a:p>
          <a:p>
            <a:pPr marL="342900" indent="-342900">
              <a:buFont typeface="Arial"/>
              <a:buChar char="•"/>
            </a:pPr>
            <a:r>
              <a:rPr lang="en-US" sz="2200">
                <a:solidFill>
                  <a:srgbClr val="434343"/>
                </a:solidFill>
                <a:ea typeface="+mn-lt"/>
                <a:cs typeface="+mn-lt"/>
              </a:rPr>
              <a:t>Demonstrate your reasoning. How are you building connections between evidence?</a:t>
            </a:r>
            <a:endParaRPr lang="en-US" sz="2200">
              <a:solidFill>
                <a:srgbClr val="000000"/>
              </a:solidFill>
              <a:ea typeface="+mn-lt"/>
              <a:cs typeface="+mn-lt"/>
            </a:endParaRPr>
          </a:p>
          <a:p>
            <a:pPr marL="342900" indent="-342900">
              <a:buFont typeface="Arial"/>
              <a:buChar char="•"/>
            </a:pPr>
            <a:r>
              <a:rPr lang="en-US" sz="2200">
                <a:solidFill>
                  <a:srgbClr val="434343"/>
                </a:solidFill>
                <a:ea typeface="+mn-lt"/>
                <a:cs typeface="+mn-lt"/>
              </a:rPr>
              <a:t>Connect the discussion to prior course material and discussions.</a:t>
            </a:r>
            <a:r>
              <a:rPr lang="en-US" sz="2400">
                <a:solidFill>
                  <a:srgbClr val="434343"/>
                </a:solidFill>
                <a:ea typeface="+mn-lt"/>
                <a:cs typeface="+mn-lt"/>
              </a:rPr>
              <a:t> </a:t>
            </a:r>
          </a:p>
          <a:p>
            <a:pPr>
              <a:buFont typeface="Arial"/>
            </a:pPr>
            <a:endParaRPr lang="en-US" sz="2400">
              <a:solidFill>
                <a:srgbClr val="434343"/>
              </a:solidFill>
              <a:latin typeface="Calibri"/>
              <a:ea typeface="Calibri"/>
              <a:cs typeface="Calibri"/>
            </a:endParaRPr>
          </a:p>
          <a:p>
            <a:pPr>
              <a:buFont typeface="Arial"/>
            </a:pPr>
            <a:r>
              <a:rPr lang="en-US" sz="2400">
                <a:solidFill>
                  <a:srgbClr val="434343"/>
                </a:solidFill>
                <a:latin typeface="Calibri"/>
                <a:ea typeface="Calibri"/>
                <a:cs typeface="Calibri"/>
              </a:rPr>
              <a:t>More examples at </a:t>
            </a:r>
            <a:r>
              <a:rPr lang="en-US" sz="2400">
                <a:solidFill>
                  <a:srgbClr val="434343"/>
                </a:solidFill>
                <a:latin typeface="Calibri"/>
                <a:ea typeface="Calibri"/>
                <a:cs typeface="Calibri"/>
                <a:hlinkClick r:id="rId4"/>
              </a:rPr>
              <a:t>Sheridan Center site</a:t>
            </a:r>
            <a:endParaRPr lang="en-US" sz="2400">
              <a:solidFill>
                <a:srgbClr val="434343"/>
              </a:solidFill>
              <a:latin typeface="Calibri"/>
              <a:ea typeface="Calibri"/>
              <a:cs typeface="Calibri"/>
            </a:endParaRPr>
          </a:p>
        </p:txBody>
      </p:sp>
      <p:pic>
        <p:nvPicPr>
          <p:cNvPr id="5" name="Graphic 4">
            <a:extLst>
              <a:ext uri="{FF2B5EF4-FFF2-40B4-BE49-F238E27FC236}">
                <a16:creationId xmlns:a16="http://schemas.microsoft.com/office/drawing/2014/main" id="{F155C4B5-20F5-B271-62B3-36FA47A7EB7B}"/>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50887" y="3932582"/>
            <a:ext cx="2173357" cy="2129183"/>
          </a:xfrm>
          <a:prstGeom prst="rect">
            <a:avLst/>
          </a:prstGeom>
        </p:spPr>
      </p:pic>
    </p:spTree>
    <p:extLst>
      <p:ext uri="{BB962C8B-B14F-4D97-AF65-F5344CB8AC3E}">
        <p14:creationId xmlns:p14="http://schemas.microsoft.com/office/powerpoint/2010/main" val="3148762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D01325-2522-B509-B89B-A07D41A5A035}"/>
              </a:ext>
            </a:extLst>
          </p:cNvPr>
          <p:cNvSpPr>
            <a:spLocks noGrp="1"/>
          </p:cNvSpPr>
          <p:nvPr>
            <p:ph type="title"/>
          </p:nvPr>
        </p:nvSpPr>
        <p:spPr>
          <a:xfrm>
            <a:off x="723900" y="2038432"/>
            <a:ext cx="8610185" cy="2281187"/>
          </a:xfrm>
        </p:spPr>
        <p:txBody>
          <a:bodyPr/>
          <a:lstStyle/>
          <a:p>
            <a:r>
              <a:rPr lang="en-US">
                <a:solidFill>
                  <a:srgbClr val="FEE11A"/>
                </a:solidFill>
                <a:latin typeface="Source Sans Pro Black"/>
                <a:ea typeface="Source Sans Pro Black"/>
              </a:rPr>
              <a:t>Lesson Planning</a:t>
            </a:r>
          </a:p>
        </p:txBody>
      </p:sp>
      <p:sp>
        <p:nvSpPr>
          <p:cNvPr id="3" name="Slide Number Placeholder 2">
            <a:extLst>
              <a:ext uri="{FF2B5EF4-FFF2-40B4-BE49-F238E27FC236}">
                <a16:creationId xmlns:a16="http://schemas.microsoft.com/office/drawing/2014/main" id="{36303EA1-5BE5-A1A0-1B70-CD7B47624B7F}"/>
              </a:ext>
            </a:extLst>
          </p:cNvPr>
          <p:cNvSpPr>
            <a:spLocks noGrp="1"/>
          </p:cNvSpPr>
          <p:nvPr>
            <p:ph type="sldNum" sz="quarter" idx="4294967295"/>
          </p:nvPr>
        </p:nvSpPr>
        <p:spPr>
          <a:xfrm>
            <a:off x="0" y="0"/>
            <a:ext cx="0" cy="0"/>
          </a:xfrm>
        </p:spPr>
        <p:txBody>
          <a:bodyPr/>
          <a:lstStyle/>
          <a:p>
            <a:fld id="{05E5E9AB-50F5-454F-A365-EE96C4532249}" type="slidenum">
              <a:rPr lang="en-US" smtClean="0"/>
              <a:t>26</a:t>
            </a:fld>
            <a:endParaRPr lang="en-US"/>
          </a:p>
        </p:txBody>
      </p:sp>
    </p:spTree>
    <p:extLst>
      <p:ext uri="{BB962C8B-B14F-4D97-AF65-F5344CB8AC3E}">
        <p14:creationId xmlns:p14="http://schemas.microsoft.com/office/powerpoint/2010/main" val="3409412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A6DA6-58DD-EE05-8E7D-7A198BA22AF5}"/>
              </a:ext>
            </a:extLst>
          </p:cNvPr>
          <p:cNvSpPr>
            <a:spLocks noGrp="1"/>
          </p:cNvSpPr>
          <p:nvPr>
            <p:ph type="ctrTitle"/>
          </p:nvPr>
        </p:nvSpPr>
        <p:spPr/>
        <p:txBody>
          <a:bodyPr/>
          <a:lstStyle/>
          <a:p>
            <a:r>
              <a:rPr lang="en-US">
                <a:latin typeface="Source Sans Pro"/>
                <a:ea typeface="Source Sans Pro"/>
                <a:cs typeface="Arial"/>
              </a:rPr>
              <a:t>Why make a lesson plan?</a:t>
            </a:r>
            <a:endParaRPr lang="en-US"/>
          </a:p>
        </p:txBody>
      </p:sp>
      <p:sp>
        <p:nvSpPr>
          <p:cNvPr id="3" name="Content Placeholder 2">
            <a:extLst>
              <a:ext uri="{FF2B5EF4-FFF2-40B4-BE49-F238E27FC236}">
                <a16:creationId xmlns:a16="http://schemas.microsoft.com/office/drawing/2014/main" id="{F42FB8D7-D14C-28F0-4FA6-923A96F88BE4}"/>
              </a:ext>
            </a:extLst>
          </p:cNvPr>
          <p:cNvSpPr>
            <a:spLocks noGrp="1"/>
          </p:cNvSpPr>
          <p:nvPr>
            <p:ph sz="quarter" idx="10"/>
          </p:nvPr>
        </p:nvSpPr>
        <p:spPr>
          <a:xfrm>
            <a:off x="742950" y="1940546"/>
            <a:ext cx="7918561" cy="4154524"/>
          </a:xfrm>
        </p:spPr>
        <p:txBody>
          <a:bodyPr lIns="0" tIns="0" rIns="0" bIns="0" anchor="t"/>
          <a:lstStyle/>
          <a:p>
            <a:r>
              <a:rPr lang="en-US" sz="2800">
                <a:latin typeface="Source Sans Pro"/>
                <a:ea typeface="Source Sans Pro"/>
              </a:rPr>
              <a:t>Lesson plans are for you, though it's great to share them or parts of them with students. </a:t>
            </a:r>
          </a:p>
          <a:p>
            <a:r>
              <a:rPr lang="en-US" sz="2800">
                <a:latin typeface="Source Sans Pro"/>
                <a:ea typeface="Source Sans Pro"/>
              </a:rPr>
              <a:t>They help us focus activities, content, and feedback on what students should learn, help save planning time, and can help reduce instructor anxiety. </a:t>
            </a:r>
            <a:endParaRPr lang="en-US" sz="2800">
              <a:ea typeface="Source Sans Pro"/>
            </a:endParaRPr>
          </a:p>
          <a:p>
            <a:r>
              <a:rPr lang="en-US" sz="2800">
                <a:latin typeface="Source Sans Pro"/>
                <a:ea typeface="Source Sans Pro"/>
              </a:rPr>
              <a:t>There's no one way to do them, but there are common components of them.</a:t>
            </a:r>
            <a:endParaRPr lang="en-US" sz="2800">
              <a:ea typeface="Source Sans Pro"/>
            </a:endParaRPr>
          </a:p>
          <a:p>
            <a:endParaRPr lang="en-US" sz="2400">
              <a:ea typeface="Source Sans Pro"/>
            </a:endParaRPr>
          </a:p>
        </p:txBody>
      </p:sp>
      <p:pic>
        <p:nvPicPr>
          <p:cNvPr id="4" name="Graphic 3">
            <a:extLst>
              <a:ext uri="{FF2B5EF4-FFF2-40B4-BE49-F238E27FC236}">
                <a16:creationId xmlns:a16="http://schemas.microsoft.com/office/drawing/2014/main" id="{E25A226A-8FD9-99BA-5B02-E20E8DB09F10}"/>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55716" y="2410883"/>
            <a:ext cx="2131483" cy="1866900"/>
          </a:xfrm>
          <a:prstGeom prst="rect">
            <a:avLst/>
          </a:prstGeom>
        </p:spPr>
      </p:pic>
      <p:pic>
        <p:nvPicPr>
          <p:cNvPr id="7" name="Graphic 6">
            <a:extLst>
              <a:ext uri="{FF2B5EF4-FFF2-40B4-BE49-F238E27FC236}">
                <a16:creationId xmlns:a16="http://schemas.microsoft.com/office/drawing/2014/main" id="{A72AD8FE-B7DA-594F-8DDD-7F0F9929041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18134" y="103717"/>
            <a:ext cx="2269066" cy="2311399"/>
          </a:xfrm>
          <a:prstGeom prst="rect">
            <a:avLst/>
          </a:prstGeom>
        </p:spPr>
      </p:pic>
      <p:pic>
        <p:nvPicPr>
          <p:cNvPr id="8" name="Graphic 7">
            <a:extLst>
              <a:ext uri="{FF2B5EF4-FFF2-40B4-BE49-F238E27FC236}">
                <a16:creationId xmlns:a16="http://schemas.microsoft.com/office/drawing/2014/main" id="{404F4E6A-59DA-99E2-CEC8-66F8C50961FA}"/>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073217" y="4559300"/>
            <a:ext cx="1496483" cy="1549400"/>
          </a:xfrm>
          <a:prstGeom prst="rect">
            <a:avLst/>
          </a:prstGeom>
        </p:spPr>
      </p:pic>
    </p:spTree>
    <p:extLst>
      <p:ext uri="{BB962C8B-B14F-4D97-AF65-F5344CB8AC3E}">
        <p14:creationId xmlns:p14="http://schemas.microsoft.com/office/powerpoint/2010/main" val="1072964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EC199-F557-54B5-3BF4-8ED2113BD4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B3E01-A669-2B02-D2D0-446CE9F27AFF}"/>
              </a:ext>
            </a:extLst>
          </p:cNvPr>
          <p:cNvSpPr>
            <a:spLocks noGrp="1"/>
          </p:cNvSpPr>
          <p:nvPr>
            <p:ph type="ctrTitle"/>
          </p:nvPr>
        </p:nvSpPr>
        <p:spPr>
          <a:xfrm>
            <a:off x="742950" y="767774"/>
            <a:ext cx="11074541" cy="1041214"/>
          </a:xfrm>
        </p:spPr>
        <p:txBody>
          <a:bodyPr spcFirstLastPara="1" wrap="square" lIns="0" tIns="0" rIns="0" bIns="0" anchor="t" anchorCtr="0">
            <a:noAutofit/>
          </a:bodyPr>
          <a:lstStyle/>
          <a:p>
            <a:r>
              <a:rPr lang="en-US">
                <a:solidFill>
                  <a:srgbClr val="007030"/>
                </a:solidFill>
                <a:latin typeface="Source Sans Pro"/>
                <a:ea typeface="Source Sans Pro"/>
                <a:cs typeface="Arial"/>
              </a:rPr>
              <a:t>What is commonly in a lesson plan?</a:t>
            </a:r>
            <a:endParaRPr lang="en-US"/>
          </a:p>
        </p:txBody>
      </p:sp>
      <p:sp>
        <p:nvSpPr>
          <p:cNvPr id="4" name="Flowchart: Alternate Process 3">
            <a:extLst>
              <a:ext uri="{FF2B5EF4-FFF2-40B4-BE49-F238E27FC236}">
                <a16:creationId xmlns:a16="http://schemas.microsoft.com/office/drawing/2014/main" id="{3B3600CA-9C54-EC9C-5E0A-D8C6134ABD88}"/>
              </a:ext>
              <a:ext uri="{C183D7F6-B498-43B3-948B-1728B52AA6E4}">
                <adec:decorative xmlns:adec="http://schemas.microsoft.com/office/drawing/2017/decorative" val="1"/>
              </a:ext>
            </a:extLst>
          </p:cNvPr>
          <p:cNvSpPr/>
          <p:nvPr/>
        </p:nvSpPr>
        <p:spPr>
          <a:xfrm>
            <a:off x="740228" y="1572985"/>
            <a:ext cx="2202540" cy="941313"/>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ea typeface="Calibri"/>
                <a:cs typeface="Calibri"/>
              </a:rPr>
              <a:t>Learning objectives</a:t>
            </a:r>
            <a:r>
              <a:rPr lang="en-US">
                <a:solidFill>
                  <a:schemeClr val="bg1"/>
                </a:solidFill>
                <a:ea typeface="Calibri"/>
                <a:cs typeface="Calibri"/>
              </a:rPr>
              <a:t> </a:t>
            </a:r>
            <a:endParaRPr lang="en-US">
              <a:solidFill>
                <a:schemeClr val="bg1"/>
              </a:solidFill>
            </a:endParaRPr>
          </a:p>
        </p:txBody>
      </p:sp>
      <p:sp>
        <p:nvSpPr>
          <p:cNvPr id="5" name="Rectangle: Rounded Corners 4">
            <a:extLst>
              <a:ext uri="{FF2B5EF4-FFF2-40B4-BE49-F238E27FC236}">
                <a16:creationId xmlns:a16="http://schemas.microsoft.com/office/drawing/2014/main" id="{11891841-3A96-8AE6-432A-F165F0F42AD7}"/>
              </a:ext>
              <a:ext uri="{C183D7F6-B498-43B3-948B-1728B52AA6E4}">
                <adec:decorative xmlns:adec="http://schemas.microsoft.com/office/drawing/2017/decorative" val="1"/>
              </a:ext>
            </a:extLst>
          </p:cNvPr>
          <p:cNvSpPr/>
          <p:nvPr/>
        </p:nvSpPr>
        <p:spPr>
          <a:xfrm>
            <a:off x="740229" y="2673979"/>
            <a:ext cx="2202543" cy="542470"/>
          </a:xfrm>
          <a:prstGeom prst="round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ea typeface="Calibri"/>
                <a:cs typeface="Calibri"/>
              </a:rPr>
              <a:t>Warm-up</a:t>
            </a:r>
          </a:p>
        </p:txBody>
      </p:sp>
      <p:sp>
        <p:nvSpPr>
          <p:cNvPr id="6" name="Rectangle: Rounded Corners 5">
            <a:extLst>
              <a:ext uri="{FF2B5EF4-FFF2-40B4-BE49-F238E27FC236}">
                <a16:creationId xmlns:a16="http://schemas.microsoft.com/office/drawing/2014/main" id="{A3D044B5-5661-8B44-7094-45EBA4FE17A0}"/>
              </a:ext>
              <a:ext uri="{C183D7F6-B498-43B3-948B-1728B52AA6E4}">
                <adec:decorative xmlns:adec="http://schemas.microsoft.com/office/drawing/2017/decorative" val="1"/>
              </a:ext>
            </a:extLst>
          </p:cNvPr>
          <p:cNvSpPr/>
          <p:nvPr/>
        </p:nvSpPr>
        <p:spPr>
          <a:xfrm>
            <a:off x="740228" y="4408715"/>
            <a:ext cx="2202543" cy="1077684"/>
          </a:xfrm>
          <a:prstGeom prst="roundRect">
            <a:avLst/>
          </a:prstGeom>
          <a:solidFill>
            <a:srgbClr val="8D1D5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ea typeface="Calibri"/>
                <a:cs typeface="Calibri"/>
              </a:rPr>
              <a:t>Content</a:t>
            </a:r>
          </a:p>
        </p:txBody>
      </p:sp>
      <p:sp>
        <p:nvSpPr>
          <p:cNvPr id="7" name="Rectangle: Rounded Corners 6">
            <a:extLst>
              <a:ext uri="{FF2B5EF4-FFF2-40B4-BE49-F238E27FC236}">
                <a16:creationId xmlns:a16="http://schemas.microsoft.com/office/drawing/2014/main" id="{8B9AD908-4F47-3C21-8E2C-B7D027A03EAC}"/>
              </a:ext>
              <a:ext uri="{C183D7F6-B498-43B3-948B-1728B52AA6E4}">
                <adec:decorative xmlns:adec="http://schemas.microsoft.com/office/drawing/2017/decorative" val="1"/>
              </a:ext>
            </a:extLst>
          </p:cNvPr>
          <p:cNvSpPr/>
          <p:nvPr/>
        </p:nvSpPr>
        <p:spPr>
          <a:xfrm>
            <a:off x="740228" y="3426208"/>
            <a:ext cx="2202543" cy="818102"/>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ea typeface="Calibri"/>
                <a:cs typeface="Calibri"/>
              </a:rPr>
              <a:t>Activities</a:t>
            </a:r>
          </a:p>
        </p:txBody>
      </p:sp>
      <p:sp>
        <p:nvSpPr>
          <p:cNvPr id="10" name="Rectangle: Rounded Corners 9">
            <a:extLst>
              <a:ext uri="{FF2B5EF4-FFF2-40B4-BE49-F238E27FC236}">
                <a16:creationId xmlns:a16="http://schemas.microsoft.com/office/drawing/2014/main" id="{EBBB99A1-FAC0-34B7-A665-422147F9CBC6}"/>
              </a:ext>
              <a:ext uri="{C183D7F6-B498-43B3-948B-1728B52AA6E4}">
                <adec:decorative xmlns:adec="http://schemas.microsoft.com/office/drawing/2017/decorative" val="1"/>
              </a:ext>
            </a:extLst>
          </p:cNvPr>
          <p:cNvSpPr/>
          <p:nvPr/>
        </p:nvSpPr>
        <p:spPr>
          <a:xfrm>
            <a:off x="740228" y="5644522"/>
            <a:ext cx="2202543" cy="542470"/>
          </a:xfrm>
          <a:prstGeom prst="roundRect">
            <a:avLst/>
          </a:prstGeom>
          <a:solidFill>
            <a:schemeClr val="bg1">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tx1"/>
                </a:solidFill>
                <a:ea typeface="Calibri"/>
                <a:cs typeface="Calibri"/>
              </a:rPr>
              <a:t>Wrap-up</a:t>
            </a:r>
          </a:p>
        </p:txBody>
      </p:sp>
    </p:spTree>
    <p:extLst>
      <p:ext uri="{BB962C8B-B14F-4D97-AF65-F5344CB8AC3E}">
        <p14:creationId xmlns:p14="http://schemas.microsoft.com/office/powerpoint/2010/main" val="1253391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0417-8B6E-9208-D34E-FF7F9C4C0F84}"/>
              </a:ext>
            </a:extLst>
          </p:cNvPr>
          <p:cNvSpPr>
            <a:spLocks noGrp="1"/>
          </p:cNvSpPr>
          <p:nvPr>
            <p:ph type="ctrTitle"/>
          </p:nvPr>
        </p:nvSpPr>
        <p:spPr>
          <a:xfrm>
            <a:off x="742950" y="767774"/>
            <a:ext cx="11074541" cy="1041214"/>
          </a:xfrm>
        </p:spPr>
        <p:txBody>
          <a:bodyPr spcFirstLastPara="1" wrap="square" lIns="0" tIns="0" rIns="0" bIns="0" anchor="t" anchorCtr="0">
            <a:noAutofit/>
          </a:bodyPr>
          <a:lstStyle/>
          <a:p>
            <a:r>
              <a:rPr lang="en-US" sz="3600" dirty="0">
                <a:solidFill>
                  <a:srgbClr val="007030"/>
                </a:solidFill>
                <a:latin typeface="Source Sans Pro"/>
                <a:ea typeface="Source Sans Pro"/>
                <a:cs typeface="Arial"/>
              </a:rPr>
              <a:t>Common parts of a lesson plan: objectives</a:t>
            </a:r>
            <a:endParaRPr lang="en-US" sz="3600" dirty="0"/>
          </a:p>
        </p:txBody>
      </p:sp>
      <p:sp>
        <p:nvSpPr>
          <p:cNvPr id="4" name="Flowchart: Alternate Process 3">
            <a:extLst>
              <a:ext uri="{FF2B5EF4-FFF2-40B4-BE49-F238E27FC236}">
                <a16:creationId xmlns:a16="http://schemas.microsoft.com/office/drawing/2014/main" id="{C486DDF9-FA5B-5A0A-CC23-1497F14346E6}"/>
              </a:ext>
              <a:ext uri="{C183D7F6-B498-43B3-948B-1728B52AA6E4}">
                <adec:decorative xmlns:adec="http://schemas.microsoft.com/office/drawing/2017/decorative" val="1"/>
              </a:ext>
            </a:extLst>
          </p:cNvPr>
          <p:cNvSpPr/>
          <p:nvPr/>
        </p:nvSpPr>
        <p:spPr>
          <a:xfrm>
            <a:off x="740228" y="1572985"/>
            <a:ext cx="2202540" cy="941313"/>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ea typeface="Calibri"/>
                <a:cs typeface="Calibri"/>
              </a:rPr>
              <a:t>Learning objectives</a:t>
            </a:r>
            <a:r>
              <a:rPr lang="en-US">
                <a:solidFill>
                  <a:schemeClr val="bg1"/>
                </a:solidFill>
                <a:ea typeface="Calibri"/>
                <a:cs typeface="Calibri"/>
              </a:rPr>
              <a:t> </a:t>
            </a:r>
            <a:endParaRPr lang="en-US">
              <a:solidFill>
                <a:schemeClr val="bg1"/>
              </a:solidFill>
            </a:endParaRPr>
          </a:p>
        </p:txBody>
      </p:sp>
      <p:sp>
        <p:nvSpPr>
          <p:cNvPr id="5" name="TextBox 4">
            <a:extLst>
              <a:ext uri="{FF2B5EF4-FFF2-40B4-BE49-F238E27FC236}">
                <a16:creationId xmlns:a16="http://schemas.microsoft.com/office/drawing/2014/main" id="{677D935E-C47F-609C-AC08-E6FAA74A99AF}"/>
              </a:ext>
            </a:extLst>
          </p:cNvPr>
          <p:cNvSpPr txBox="1"/>
          <p:nvPr/>
        </p:nvSpPr>
        <p:spPr>
          <a:xfrm>
            <a:off x="3234097" y="1632793"/>
            <a:ext cx="820076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What should students know or be able to do by the end of the course/unit/lesson?  </a:t>
            </a:r>
            <a:endParaRPr lang="en-US" b="1"/>
          </a:p>
        </p:txBody>
      </p:sp>
      <p:sp>
        <p:nvSpPr>
          <p:cNvPr id="3" name="TextBox 2">
            <a:extLst>
              <a:ext uri="{FF2B5EF4-FFF2-40B4-BE49-F238E27FC236}">
                <a16:creationId xmlns:a16="http://schemas.microsoft.com/office/drawing/2014/main" id="{2DEAA8A9-C703-F5C3-C8CF-6748BE1B54F4}"/>
              </a:ext>
            </a:extLst>
          </p:cNvPr>
          <p:cNvSpPr txBox="1"/>
          <p:nvPr/>
        </p:nvSpPr>
        <p:spPr>
          <a:xfrm>
            <a:off x="743761" y="2680630"/>
            <a:ext cx="10719679" cy="3508653"/>
          </a:xfrm>
          <a:prstGeom prst="rect">
            <a:avLst/>
          </a:prstGeom>
          <a:no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i="1">
                <a:latin typeface="Calibri"/>
                <a:ea typeface="Calibri"/>
                <a:cs typeface="Calibri"/>
              </a:rPr>
              <a:t>For example:</a:t>
            </a:r>
            <a:endParaRPr lang="en-US">
              <a:ea typeface="Calibri" panose="020F0502020204030204"/>
              <a:cs typeface="Calibri" panose="020F0502020204030204"/>
            </a:endParaRPr>
          </a:p>
          <a:p>
            <a:pPr marL="342900" lvl="1" indent="-342900">
              <a:buFont typeface="Arial"/>
              <a:buChar char="•"/>
            </a:pPr>
            <a:r>
              <a:rPr lang="en-US" sz="2200">
                <a:latin typeface="Calibri"/>
                <a:ea typeface="Calibri"/>
                <a:cs typeface="Calibri"/>
              </a:rPr>
              <a:t>Plan</a:t>
            </a:r>
            <a:r>
              <a:rPr lang="en-US" sz="2200">
                <a:ea typeface="+mn-lt"/>
                <a:cs typeface="+mn-lt"/>
              </a:rPr>
              <a:t> presentations based on audience needs and expectations</a:t>
            </a:r>
          </a:p>
          <a:p>
            <a:pPr marL="342900" lvl="1" indent="-342900">
              <a:buFont typeface="Arial"/>
              <a:buChar char="•"/>
            </a:pPr>
            <a:r>
              <a:rPr lang="en-US" sz="2200">
                <a:solidFill>
                  <a:srgbClr val="000000"/>
                </a:solidFill>
                <a:ea typeface="+mn-lt"/>
                <a:cs typeface="+mn-lt"/>
              </a:rPr>
              <a:t>Identify</a:t>
            </a:r>
            <a:r>
              <a:rPr lang="en-US" sz="2200">
                <a:solidFill>
                  <a:srgbClr val="000000"/>
                </a:solidFill>
                <a:ea typeface="Calibri"/>
                <a:cs typeface="Calibri"/>
              </a:rPr>
              <a:t> and describe the three basic etiological systems and assess each in terms of different dimensions of medical efficacy.</a:t>
            </a:r>
            <a:endParaRPr lang="en-US" sz="2200">
              <a:solidFill>
                <a:srgbClr val="000000"/>
              </a:solidFill>
              <a:latin typeface="Calibri"/>
              <a:ea typeface="Calibri"/>
              <a:cs typeface="Calibri"/>
            </a:endParaRPr>
          </a:p>
          <a:p>
            <a:pPr marL="342900" lvl="1" indent="-342900">
              <a:buFont typeface="Arial"/>
              <a:buChar char="•"/>
            </a:pPr>
            <a:r>
              <a:rPr lang="en-US" sz="2200">
                <a:solidFill>
                  <a:srgbClr val="000000"/>
                </a:solidFill>
                <a:latin typeface="Calibri"/>
                <a:ea typeface="Calibri"/>
                <a:cs typeface="Calibri"/>
              </a:rPr>
              <a:t>Articulate and critically analyze positions held by Frege, Russell, and members of the Vienna Circle;</a:t>
            </a:r>
          </a:p>
          <a:p>
            <a:pPr marL="342900" indent="-342900">
              <a:buFont typeface="Arial"/>
              <a:buChar char="•"/>
            </a:pPr>
            <a:r>
              <a:rPr lang="en-US" sz="2200">
                <a:solidFill>
                  <a:srgbClr val="000000"/>
                </a:solidFill>
                <a:latin typeface="Calibri"/>
                <a:ea typeface="Calibri"/>
                <a:cs typeface="Calibri"/>
              </a:rPr>
              <a:t>Discuss how the history between the United States and Mexico (from 1821) has impacted and continues to impact Mexican immigration and responses to it</a:t>
            </a:r>
          </a:p>
          <a:p>
            <a:pPr marL="342900" indent="-342900">
              <a:buFont typeface="Arial"/>
              <a:buChar char="•"/>
            </a:pPr>
            <a:r>
              <a:rPr lang="en-US" sz="2200">
                <a:solidFill>
                  <a:srgbClr val="000000"/>
                </a:solidFill>
                <a:latin typeface="Calibri"/>
                <a:ea typeface="Calibri"/>
                <a:cs typeface="Calibri"/>
              </a:rPr>
              <a:t>Apply microeconomic principles (a) to explain why environmental problems occur and (b)to determine economically efficient allocations of environmental resources</a:t>
            </a:r>
          </a:p>
        </p:txBody>
      </p:sp>
    </p:spTree>
    <p:extLst>
      <p:ext uri="{BB962C8B-B14F-4D97-AF65-F5344CB8AC3E}">
        <p14:creationId xmlns:p14="http://schemas.microsoft.com/office/powerpoint/2010/main" val="2353520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151A2-A19A-1B81-5D7A-BF8785026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AAF1B1-4E3A-1DEF-F816-8413CB10B88D}"/>
              </a:ext>
            </a:extLst>
          </p:cNvPr>
          <p:cNvSpPr>
            <a:spLocks noGrp="1"/>
          </p:cNvSpPr>
          <p:nvPr>
            <p:ph type="ctrTitle"/>
          </p:nvPr>
        </p:nvSpPr>
        <p:spPr>
          <a:xfrm>
            <a:off x="742950" y="767774"/>
            <a:ext cx="11074541" cy="1041214"/>
          </a:xfrm>
        </p:spPr>
        <p:txBody>
          <a:bodyPr spcFirstLastPara="1" wrap="square" lIns="0" tIns="0" rIns="0" bIns="0" anchor="t" anchorCtr="0">
            <a:noAutofit/>
          </a:bodyPr>
          <a:lstStyle/>
          <a:p>
            <a:r>
              <a:rPr lang="en-US" sz="3600" dirty="0">
                <a:solidFill>
                  <a:srgbClr val="007030"/>
                </a:solidFill>
                <a:latin typeface="Source Sans Pro"/>
                <a:ea typeface="Source Sans Pro"/>
                <a:cs typeface="Arial"/>
              </a:rPr>
              <a:t>Common parts of a lesson plan: warm up</a:t>
            </a:r>
            <a:endParaRPr lang="en-US" sz="3600" dirty="0"/>
          </a:p>
        </p:txBody>
      </p:sp>
      <p:sp>
        <p:nvSpPr>
          <p:cNvPr id="5" name="Rectangle: Rounded Corners 4">
            <a:extLst>
              <a:ext uri="{FF2B5EF4-FFF2-40B4-BE49-F238E27FC236}">
                <a16:creationId xmlns:a16="http://schemas.microsoft.com/office/drawing/2014/main" id="{E89F84EE-EE8C-6A0A-EAD8-471349A45ACE}"/>
              </a:ext>
            </a:extLst>
          </p:cNvPr>
          <p:cNvSpPr/>
          <p:nvPr/>
        </p:nvSpPr>
        <p:spPr>
          <a:xfrm>
            <a:off x="740229" y="2673979"/>
            <a:ext cx="2202543" cy="542470"/>
          </a:xfrm>
          <a:prstGeom prst="round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ea typeface="Calibri"/>
                <a:cs typeface="Calibri"/>
              </a:rPr>
              <a:t>Warm-up</a:t>
            </a:r>
          </a:p>
        </p:txBody>
      </p:sp>
      <p:sp>
        <p:nvSpPr>
          <p:cNvPr id="3" name="TextBox 2">
            <a:extLst>
              <a:ext uri="{FF2B5EF4-FFF2-40B4-BE49-F238E27FC236}">
                <a16:creationId xmlns:a16="http://schemas.microsoft.com/office/drawing/2014/main" id="{4D03254D-5966-E86A-BDB7-1A08641EAD7D}"/>
              </a:ext>
            </a:extLst>
          </p:cNvPr>
          <p:cNvSpPr txBox="1"/>
          <p:nvPr/>
        </p:nvSpPr>
        <p:spPr>
          <a:xfrm>
            <a:off x="3357217" y="2672520"/>
            <a:ext cx="82980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Calibri"/>
                <a:ea typeface="Calibri"/>
                <a:cs typeface="Calibri"/>
              </a:rPr>
              <a:t>How will I use the start of the class to engage or focus attention, connect with existing knowledge, or build community?</a:t>
            </a:r>
            <a:endParaRPr lang="en-US" sz="2400" b="1"/>
          </a:p>
        </p:txBody>
      </p:sp>
      <p:sp>
        <p:nvSpPr>
          <p:cNvPr id="4" name="TextBox 3">
            <a:extLst>
              <a:ext uri="{FF2B5EF4-FFF2-40B4-BE49-F238E27FC236}">
                <a16:creationId xmlns:a16="http://schemas.microsoft.com/office/drawing/2014/main" id="{DDE47FF6-3F32-6637-AEB2-18330556AB98}"/>
              </a:ext>
            </a:extLst>
          </p:cNvPr>
          <p:cNvSpPr txBox="1"/>
          <p:nvPr/>
        </p:nvSpPr>
        <p:spPr>
          <a:xfrm>
            <a:off x="982869" y="3589130"/>
            <a:ext cx="10672416" cy="2677656"/>
          </a:xfrm>
          <a:prstGeom prst="rect">
            <a:avLst/>
          </a:prstGeom>
          <a:no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i="1">
                <a:ea typeface="Calibri"/>
                <a:cs typeface="Calibri"/>
              </a:rPr>
              <a:t>For example:</a:t>
            </a:r>
          </a:p>
          <a:p>
            <a:pPr marL="342900" indent="-342900">
              <a:buFont typeface="Arial"/>
              <a:buChar char="•"/>
            </a:pPr>
            <a:r>
              <a:rPr lang="en-US" sz="2400">
                <a:latin typeface="Calibri"/>
                <a:ea typeface="Calibri"/>
                <a:cs typeface="Calibri"/>
              </a:rPr>
              <a:t>Share a fact, quote, or big question related to the topic of the day</a:t>
            </a:r>
          </a:p>
          <a:p>
            <a:pPr marL="342900" indent="-342900">
              <a:buFont typeface="Arial"/>
              <a:buChar char="•"/>
            </a:pPr>
            <a:r>
              <a:rPr lang="en-US" sz="2400">
                <a:latin typeface="Calibri"/>
                <a:ea typeface="Calibri"/>
                <a:cs typeface="Calibri"/>
              </a:rPr>
              <a:t>Have choice of icebreaker questions for small groups to talk about for a couple minutes at the beginning of class</a:t>
            </a:r>
          </a:p>
          <a:p>
            <a:pPr marL="342900" indent="-342900">
              <a:buFont typeface="Arial"/>
              <a:buChar char="•"/>
            </a:pPr>
            <a:r>
              <a:rPr lang="en-US" sz="2400">
                <a:latin typeface="Calibri"/>
                <a:ea typeface="Calibri"/>
                <a:cs typeface="Calibri"/>
              </a:rPr>
              <a:t>Start with a real-life scenario or problem connected to the topic and spend the first five minutes trying to solve it</a:t>
            </a:r>
          </a:p>
          <a:p>
            <a:pPr marL="342900" indent="-342900">
              <a:buFont typeface="Arial"/>
              <a:buChar char="•"/>
            </a:pPr>
            <a:r>
              <a:rPr lang="en-US" sz="2400">
                <a:latin typeface="Calibri"/>
                <a:ea typeface="Calibri"/>
                <a:cs typeface="Calibri"/>
              </a:rPr>
              <a:t>Share excerpts of student work from a recent submission that are working well</a:t>
            </a:r>
          </a:p>
        </p:txBody>
      </p:sp>
    </p:spTree>
    <p:extLst>
      <p:ext uri="{BB962C8B-B14F-4D97-AF65-F5344CB8AC3E}">
        <p14:creationId xmlns:p14="http://schemas.microsoft.com/office/powerpoint/2010/main" val="1157391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7A4F2-0C30-64EE-3F1A-9577F4B15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B7AFC-0E44-923E-C7C8-CFB172D264C3}"/>
              </a:ext>
            </a:extLst>
          </p:cNvPr>
          <p:cNvSpPr>
            <a:spLocks noGrp="1"/>
          </p:cNvSpPr>
          <p:nvPr>
            <p:ph type="ctrTitle"/>
          </p:nvPr>
        </p:nvSpPr>
        <p:spPr>
          <a:xfrm>
            <a:off x="742950" y="767774"/>
            <a:ext cx="11074541" cy="1041214"/>
          </a:xfrm>
        </p:spPr>
        <p:txBody>
          <a:bodyPr spcFirstLastPara="1" wrap="square" lIns="0" tIns="0" rIns="0" bIns="0" anchor="t" anchorCtr="0">
            <a:noAutofit/>
          </a:bodyPr>
          <a:lstStyle/>
          <a:p>
            <a:r>
              <a:rPr lang="en-US" sz="3600" dirty="0">
                <a:solidFill>
                  <a:srgbClr val="007030"/>
                </a:solidFill>
                <a:latin typeface="Source Sans Pro"/>
                <a:ea typeface="Source Sans Pro"/>
                <a:cs typeface="Arial"/>
              </a:rPr>
              <a:t>Common parts of a lesson plan: activities</a:t>
            </a:r>
            <a:endParaRPr lang="en-US" sz="3600" dirty="0"/>
          </a:p>
        </p:txBody>
      </p:sp>
      <p:sp>
        <p:nvSpPr>
          <p:cNvPr id="7" name="Rectangle: Rounded Corners 6">
            <a:extLst>
              <a:ext uri="{FF2B5EF4-FFF2-40B4-BE49-F238E27FC236}">
                <a16:creationId xmlns:a16="http://schemas.microsoft.com/office/drawing/2014/main" id="{44F55CBB-B676-1D91-BAB4-4CE38CDE5061}"/>
              </a:ext>
            </a:extLst>
          </p:cNvPr>
          <p:cNvSpPr/>
          <p:nvPr/>
        </p:nvSpPr>
        <p:spPr>
          <a:xfrm>
            <a:off x="740228" y="3426208"/>
            <a:ext cx="2202543" cy="818102"/>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ea typeface="Calibri"/>
                <a:cs typeface="Calibri"/>
              </a:rPr>
              <a:t>Activities</a:t>
            </a:r>
          </a:p>
        </p:txBody>
      </p:sp>
      <p:sp>
        <p:nvSpPr>
          <p:cNvPr id="3" name="TextBox 2">
            <a:extLst>
              <a:ext uri="{FF2B5EF4-FFF2-40B4-BE49-F238E27FC236}">
                <a16:creationId xmlns:a16="http://schemas.microsoft.com/office/drawing/2014/main" id="{AADB3D0B-10BF-B632-C99D-732E9C550DD7}"/>
              </a:ext>
            </a:extLst>
          </p:cNvPr>
          <p:cNvSpPr txBox="1"/>
          <p:nvPr/>
        </p:nvSpPr>
        <p:spPr>
          <a:xfrm>
            <a:off x="3239022" y="3427956"/>
            <a:ext cx="822136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Aptos"/>
              </a:rPr>
              <a:t>What student engagement activities would help students make progress on the learning objectives for the day?</a:t>
            </a:r>
            <a:r>
              <a:rPr lang="en-US" sz="2400">
                <a:latin typeface="Aptos"/>
              </a:rPr>
              <a:t> </a:t>
            </a:r>
          </a:p>
        </p:txBody>
      </p:sp>
      <p:sp>
        <p:nvSpPr>
          <p:cNvPr id="9" name="TextBox 8">
            <a:extLst>
              <a:ext uri="{FF2B5EF4-FFF2-40B4-BE49-F238E27FC236}">
                <a16:creationId xmlns:a16="http://schemas.microsoft.com/office/drawing/2014/main" id="{40A63FBA-7B9C-65F9-7309-C50BAEDF33FF}"/>
              </a:ext>
            </a:extLst>
          </p:cNvPr>
          <p:cNvSpPr txBox="1"/>
          <p:nvPr/>
        </p:nvSpPr>
        <p:spPr>
          <a:xfrm>
            <a:off x="742301" y="4540659"/>
            <a:ext cx="10486766" cy="1569660"/>
          </a:xfrm>
          <a:prstGeom prst="rect">
            <a:avLst/>
          </a:prstGeom>
          <a:no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i="1">
                <a:latin typeface="Aptos"/>
              </a:rPr>
              <a:t>Examples: </a:t>
            </a:r>
            <a:r>
              <a:rPr lang="en-US" sz="2400" u="sng">
                <a:latin typeface="Aptos"/>
              </a:rPr>
              <a:t>explore activities in the</a:t>
            </a:r>
            <a:r>
              <a:rPr lang="en-US" sz="2400">
                <a:latin typeface="Aptos"/>
              </a:rPr>
              <a:t> </a:t>
            </a:r>
            <a:r>
              <a:rPr lang="en-US" sz="2400" u="sng">
                <a:latin typeface="Aptos"/>
                <a:hlinkClick r:id="rId2"/>
              </a:rPr>
              <a:t>Student Engagement Techniques</a:t>
            </a:r>
            <a:r>
              <a:rPr lang="en-US" sz="2400">
                <a:latin typeface="Aptos"/>
              </a:rPr>
              <a:t> page. </a:t>
            </a:r>
            <a:endParaRPr lang="en-US"/>
          </a:p>
          <a:p>
            <a:endParaRPr lang="en-US" sz="2400">
              <a:latin typeface="Aptos"/>
            </a:endParaRPr>
          </a:p>
          <a:p>
            <a:r>
              <a:rPr lang="en-US" sz="2400">
                <a:latin typeface="Aptos"/>
              </a:rPr>
              <a:t>Where things you observe during the activity can become supportive feedback for the class as a whole, share it, and debrief select activities.</a:t>
            </a:r>
            <a:endParaRPr lang="en-US">
              <a:ea typeface="Calibri"/>
              <a:cs typeface="Calibri"/>
            </a:endParaRPr>
          </a:p>
        </p:txBody>
      </p:sp>
    </p:spTree>
    <p:extLst>
      <p:ext uri="{BB962C8B-B14F-4D97-AF65-F5344CB8AC3E}">
        <p14:creationId xmlns:p14="http://schemas.microsoft.com/office/powerpoint/2010/main" val="1342662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1F667-A359-41CA-F3FD-7EA2C70EAE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3CBE2C-963D-A277-22A3-532F728FB82D}"/>
              </a:ext>
            </a:extLst>
          </p:cNvPr>
          <p:cNvSpPr>
            <a:spLocks noGrp="1"/>
          </p:cNvSpPr>
          <p:nvPr>
            <p:ph type="ctrTitle"/>
          </p:nvPr>
        </p:nvSpPr>
        <p:spPr>
          <a:xfrm>
            <a:off x="742950" y="767774"/>
            <a:ext cx="11074541" cy="1041214"/>
          </a:xfrm>
        </p:spPr>
        <p:txBody>
          <a:bodyPr spcFirstLastPara="1" wrap="square" lIns="0" tIns="0" rIns="0" bIns="0" anchor="t" anchorCtr="0">
            <a:noAutofit/>
          </a:bodyPr>
          <a:lstStyle/>
          <a:p>
            <a:r>
              <a:rPr lang="en-US" sz="3600" dirty="0">
                <a:solidFill>
                  <a:srgbClr val="007030"/>
                </a:solidFill>
                <a:latin typeface="Source Sans Pro"/>
                <a:ea typeface="Source Sans Pro"/>
                <a:cs typeface="Arial"/>
              </a:rPr>
              <a:t>Common parts of a lesson plan: content</a:t>
            </a:r>
            <a:endParaRPr lang="en-US" sz="3600" dirty="0"/>
          </a:p>
        </p:txBody>
      </p:sp>
      <p:sp>
        <p:nvSpPr>
          <p:cNvPr id="6" name="Rectangle: Rounded Corners 5">
            <a:extLst>
              <a:ext uri="{FF2B5EF4-FFF2-40B4-BE49-F238E27FC236}">
                <a16:creationId xmlns:a16="http://schemas.microsoft.com/office/drawing/2014/main" id="{F552EA62-0820-CA14-9594-FB7553925A6F}"/>
              </a:ext>
            </a:extLst>
          </p:cNvPr>
          <p:cNvSpPr/>
          <p:nvPr/>
        </p:nvSpPr>
        <p:spPr>
          <a:xfrm>
            <a:off x="740228" y="4408715"/>
            <a:ext cx="2202543" cy="1077684"/>
          </a:xfrm>
          <a:prstGeom prst="roundRect">
            <a:avLst/>
          </a:prstGeom>
          <a:solidFill>
            <a:srgbClr val="8D1D5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ea typeface="Calibri"/>
                <a:cs typeface="Calibri"/>
              </a:rPr>
              <a:t>Content</a:t>
            </a:r>
          </a:p>
        </p:txBody>
      </p:sp>
      <p:sp>
        <p:nvSpPr>
          <p:cNvPr id="3" name="TextBox 2">
            <a:extLst>
              <a:ext uri="{FF2B5EF4-FFF2-40B4-BE49-F238E27FC236}">
                <a16:creationId xmlns:a16="http://schemas.microsoft.com/office/drawing/2014/main" id="{8E8AC83C-8A31-91D7-327F-FB6E5D2FB92F}"/>
              </a:ext>
            </a:extLst>
          </p:cNvPr>
          <p:cNvSpPr txBox="1"/>
          <p:nvPr/>
        </p:nvSpPr>
        <p:spPr>
          <a:xfrm>
            <a:off x="3444968" y="4409631"/>
            <a:ext cx="8283143" cy="1785104"/>
          </a:xfrm>
          <a:prstGeom prst="rect">
            <a:avLst/>
          </a:prstGeom>
          <a:no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latin typeface="Aptos"/>
              </a:rPr>
              <a:t>What information or content will students need to meet the objectives and engage in activities? How will you provide it?</a:t>
            </a:r>
            <a:r>
              <a:rPr lang="en-US" sz="1200">
                <a:latin typeface="Aptos"/>
              </a:rPr>
              <a:t> </a:t>
            </a:r>
            <a:endParaRPr lang="en-US">
              <a:latin typeface="Calibri" panose="020F0502020204030204"/>
              <a:ea typeface="Calibri" panose="020F0502020204030204"/>
              <a:cs typeface="Calibri" panose="020F0502020204030204"/>
            </a:endParaRPr>
          </a:p>
          <a:p>
            <a:br>
              <a:rPr lang="en-US" sz="2200" i="1">
                <a:latin typeface="Aptos"/>
              </a:rPr>
            </a:br>
            <a:r>
              <a:rPr lang="en-US" sz="2200" i="1">
                <a:latin typeface="Aptos"/>
              </a:rPr>
              <a:t>Examples:</a:t>
            </a:r>
            <a:r>
              <a:rPr lang="en-US" sz="2200">
                <a:latin typeface="Aptos"/>
              </a:rPr>
              <a:t> mini-lecture, video, readings, demonstration, faculty's prior lecture.</a:t>
            </a:r>
            <a:endParaRPr lang="en-US" sz="2200">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2277480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7991E-27E9-175B-52AF-4C738EE379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1D7F22-15E7-0F61-03C2-EDFA180B0BFE}"/>
              </a:ext>
            </a:extLst>
          </p:cNvPr>
          <p:cNvSpPr>
            <a:spLocks noGrp="1"/>
          </p:cNvSpPr>
          <p:nvPr>
            <p:ph type="ctrTitle"/>
          </p:nvPr>
        </p:nvSpPr>
        <p:spPr>
          <a:xfrm>
            <a:off x="742950" y="767774"/>
            <a:ext cx="11074541" cy="1041214"/>
          </a:xfrm>
        </p:spPr>
        <p:txBody>
          <a:bodyPr spcFirstLastPara="1" wrap="square" lIns="0" tIns="0" rIns="0" bIns="0" anchor="t" anchorCtr="0">
            <a:noAutofit/>
          </a:bodyPr>
          <a:lstStyle/>
          <a:p>
            <a:r>
              <a:rPr lang="en-US" sz="3600" dirty="0">
                <a:solidFill>
                  <a:srgbClr val="007030"/>
                </a:solidFill>
                <a:latin typeface="Source Sans Pro"/>
                <a:ea typeface="Source Sans Pro"/>
                <a:cs typeface="Arial"/>
              </a:rPr>
              <a:t>Common parts of a lesson plan: wrap up</a:t>
            </a:r>
            <a:endParaRPr lang="en-US" sz="3600" dirty="0"/>
          </a:p>
        </p:txBody>
      </p:sp>
      <p:sp>
        <p:nvSpPr>
          <p:cNvPr id="10" name="Rectangle: Rounded Corners 9">
            <a:extLst>
              <a:ext uri="{FF2B5EF4-FFF2-40B4-BE49-F238E27FC236}">
                <a16:creationId xmlns:a16="http://schemas.microsoft.com/office/drawing/2014/main" id="{E320C17F-591A-3CCE-B627-0E199E11F050}"/>
              </a:ext>
            </a:extLst>
          </p:cNvPr>
          <p:cNvSpPr/>
          <p:nvPr/>
        </p:nvSpPr>
        <p:spPr>
          <a:xfrm>
            <a:off x="534282" y="5397387"/>
            <a:ext cx="2202543" cy="542470"/>
          </a:xfrm>
          <a:prstGeom prst="roundRect">
            <a:avLst/>
          </a:prstGeom>
          <a:solidFill>
            <a:schemeClr val="bg1">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tx1"/>
                </a:solidFill>
                <a:ea typeface="Calibri"/>
                <a:cs typeface="Calibri"/>
              </a:rPr>
              <a:t>Wrap-up</a:t>
            </a:r>
          </a:p>
        </p:txBody>
      </p:sp>
      <p:sp>
        <p:nvSpPr>
          <p:cNvPr id="3" name="TextBox 2">
            <a:extLst>
              <a:ext uri="{FF2B5EF4-FFF2-40B4-BE49-F238E27FC236}">
                <a16:creationId xmlns:a16="http://schemas.microsoft.com/office/drawing/2014/main" id="{0817299F-0E76-47BA-DDA3-22DC8228552D}"/>
              </a:ext>
            </a:extLst>
          </p:cNvPr>
          <p:cNvSpPr txBox="1"/>
          <p:nvPr/>
        </p:nvSpPr>
        <p:spPr>
          <a:xfrm>
            <a:off x="3043711" y="5121125"/>
            <a:ext cx="8777413" cy="1107996"/>
          </a:xfrm>
          <a:prstGeom prst="rect">
            <a:avLst/>
          </a:prstGeom>
          <a:no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latin typeface="Calibri"/>
                <a:ea typeface="Calibri"/>
                <a:cs typeface="Calibri"/>
              </a:rPr>
              <a:t>How will I use the end of the class to help students solidify learning, check for group understanding, or link learning to what’s coming next?</a:t>
            </a:r>
          </a:p>
          <a:p>
            <a:r>
              <a:rPr lang="en-US" sz="2200" i="1">
                <a:latin typeface="Calibri"/>
                <a:ea typeface="Calibri"/>
                <a:cs typeface="Calibri"/>
              </a:rPr>
              <a:t>Examples:</a:t>
            </a:r>
            <a:r>
              <a:rPr lang="en-US" sz="2200">
                <a:latin typeface="Calibri"/>
                <a:ea typeface="Calibri"/>
                <a:cs typeface="Calibri"/>
              </a:rPr>
              <a:t> </a:t>
            </a:r>
            <a:r>
              <a:rPr lang="en-US" sz="2200" u="sng">
                <a:latin typeface="Calibri"/>
                <a:ea typeface="Calibri"/>
                <a:cs typeface="Calibri"/>
                <a:hlinkClick r:id="rId2"/>
              </a:rPr>
              <a:t>Minute paper</a:t>
            </a:r>
            <a:r>
              <a:rPr lang="en-US" sz="2200">
                <a:latin typeface="Calibri"/>
                <a:ea typeface="Calibri"/>
                <a:cs typeface="Calibri"/>
              </a:rPr>
              <a:t>, </a:t>
            </a:r>
            <a:r>
              <a:rPr lang="en-US" sz="2200" u="sng">
                <a:latin typeface="Calibri"/>
                <a:ea typeface="Calibri"/>
                <a:cs typeface="Calibri"/>
                <a:hlinkClick r:id="rId3"/>
              </a:rPr>
              <a:t>Matrix</a:t>
            </a:r>
            <a:r>
              <a:rPr lang="en-US" sz="2200">
                <a:latin typeface="Calibri"/>
                <a:ea typeface="Calibri"/>
                <a:cs typeface="Calibri"/>
              </a:rPr>
              <a:t>, </a:t>
            </a:r>
            <a:r>
              <a:rPr lang="en-US" sz="2200" u="sng">
                <a:latin typeface="Calibri"/>
                <a:ea typeface="Calibri"/>
                <a:cs typeface="Calibri"/>
                <a:hlinkClick r:id="rId4"/>
              </a:rPr>
              <a:t>Group graphic</a:t>
            </a:r>
            <a:endParaRPr lang="en-US" sz="2200">
              <a:latin typeface="Calibri"/>
              <a:ea typeface="Calibri"/>
              <a:cs typeface="Calibri"/>
            </a:endParaRPr>
          </a:p>
        </p:txBody>
      </p:sp>
    </p:spTree>
    <p:extLst>
      <p:ext uri="{BB962C8B-B14F-4D97-AF65-F5344CB8AC3E}">
        <p14:creationId xmlns:p14="http://schemas.microsoft.com/office/powerpoint/2010/main" val="3477269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20CE3-2C07-3EDD-D035-8C66F03D0B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DBC3B3-5FFF-FA96-3016-0EF96A2E31BC}"/>
              </a:ext>
            </a:extLst>
          </p:cNvPr>
          <p:cNvSpPr>
            <a:spLocks noGrp="1"/>
          </p:cNvSpPr>
          <p:nvPr>
            <p:ph type="ctrTitle"/>
          </p:nvPr>
        </p:nvSpPr>
        <p:spPr>
          <a:xfrm>
            <a:off x="742950" y="672524"/>
            <a:ext cx="11074541" cy="1041214"/>
          </a:xfrm>
        </p:spPr>
        <p:txBody>
          <a:bodyPr spcFirstLastPara="1" wrap="square" lIns="0" tIns="0" rIns="0" bIns="0" anchor="t" anchorCtr="0">
            <a:noAutofit/>
          </a:bodyPr>
          <a:lstStyle/>
          <a:p>
            <a:r>
              <a:rPr lang="en-US" sz="3600">
                <a:solidFill>
                  <a:srgbClr val="007030"/>
                </a:solidFill>
                <a:latin typeface="Source Sans Pro"/>
                <a:ea typeface="Source Sans Pro"/>
                <a:cs typeface="Arial"/>
              </a:rPr>
              <a:t>Example lesson plan</a:t>
            </a:r>
            <a:endParaRPr lang="en-US" sz="3600"/>
          </a:p>
        </p:txBody>
      </p:sp>
      <p:sp>
        <p:nvSpPr>
          <p:cNvPr id="4" name="Flowchart: Alternate Process 3">
            <a:extLst>
              <a:ext uri="{FF2B5EF4-FFF2-40B4-BE49-F238E27FC236}">
                <a16:creationId xmlns:a16="http://schemas.microsoft.com/office/drawing/2014/main" id="{5ADAC21B-A9AC-C434-3E58-72ECC38304A2}"/>
              </a:ext>
              <a:ext uri="{C183D7F6-B498-43B3-948B-1728B52AA6E4}">
                <adec:decorative xmlns:adec="http://schemas.microsoft.com/office/drawing/2017/decorative" val="0"/>
              </a:ext>
            </a:extLst>
          </p:cNvPr>
          <p:cNvSpPr/>
          <p:nvPr/>
        </p:nvSpPr>
        <p:spPr>
          <a:xfrm>
            <a:off x="740228" y="1329568"/>
            <a:ext cx="2202540" cy="941313"/>
          </a:xfrm>
          <a:prstGeom prst="flowChartAlternateProcess">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ea typeface="Calibri"/>
                <a:cs typeface="Calibri"/>
              </a:rPr>
              <a:t>Learning objectives</a:t>
            </a:r>
            <a:r>
              <a:rPr lang="en-US">
                <a:solidFill>
                  <a:schemeClr val="bg1"/>
                </a:solidFill>
                <a:ea typeface="Calibri"/>
                <a:cs typeface="Calibri"/>
              </a:rPr>
              <a:t> </a:t>
            </a:r>
            <a:endParaRPr lang="en-US">
              <a:solidFill>
                <a:schemeClr val="bg1"/>
              </a:solidFill>
            </a:endParaRPr>
          </a:p>
        </p:txBody>
      </p:sp>
      <p:sp>
        <p:nvSpPr>
          <p:cNvPr id="3" name="TextBox 2">
            <a:extLst>
              <a:ext uri="{FF2B5EF4-FFF2-40B4-BE49-F238E27FC236}">
                <a16:creationId xmlns:a16="http://schemas.microsoft.com/office/drawing/2014/main" id="{AEB095E2-36E5-BA72-0095-24F0561A1FF3}"/>
              </a:ext>
            </a:extLst>
          </p:cNvPr>
          <p:cNvSpPr txBox="1"/>
          <p:nvPr/>
        </p:nvSpPr>
        <p:spPr>
          <a:xfrm>
            <a:off x="3346173" y="1339979"/>
            <a:ext cx="8291153" cy="790607"/>
          </a:xfrm>
          <a:prstGeom prst="rect">
            <a:avLst/>
          </a:prstGeom>
          <a:no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Students will learn to "plan presentations based on audience needs and expectations"</a:t>
            </a:r>
            <a:endParaRPr lang="en-US" sz="2400">
              <a:ea typeface="Calibri"/>
              <a:cs typeface="Calibri"/>
            </a:endParaRPr>
          </a:p>
        </p:txBody>
      </p:sp>
      <p:sp>
        <p:nvSpPr>
          <p:cNvPr id="5" name="Rectangle: Rounded Corners 4">
            <a:extLst>
              <a:ext uri="{FF2B5EF4-FFF2-40B4-BE49-F238E27FC236}">
                <a16:creationId xmlns:a16="http://schemas.microsoft.com/office/drawing/2014/main" id="{BA13A06E-2655-34E0-EAC4-5701AC2521EA}"/>
              </a:ext>
            </a:extLst>
          </p:cNvPr>
          <p:cNvSpPr/>
          <p:nvPr/>
        </p:nvSpPr>
        <p:spPr>
          <a:xfrm>
            <a:off x="740229" y="2504646"/>
            <a:ext cx="2202543" cy="542470"/>
          </a:xfrm>
          <a:prstGeom prst="round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ea typeface="Calibri"/>
                <a:cs typeface="Calibri"/>
              </a:rPr>
              <a:t>Warm-up</a:t>
            </a:r>
          </a:p>
        </p:txBody>
      </p:sp>
      <p:sp>
        <p:nvSpPr>
          <p:cNvPr id="8" name="TextBox 7">
            <a:extLst>
              <a:ext uri="{FF2B5EF4-FFF2-40B4-BE49-F238E27FC236}">
                <a16:creationId xmlns:a16="http://schemas.microsoft.com/office/drawing/2014/main" id="{68C06804-8056-8C38-829E-0611943C1E9A}"/>
              </a:ext>
            </a:extLst>
          </p:cNvPr>
          <p:cNvSpPr txBox="1"/>
          <p:nvPr/>
        </p:nvSpPr>
        <p:spPr>
          <a:xfrm>
            <a:off x="3348414" y="2281249"/>
            <a:ext cx="8293726" cy="769441"/>
          </a:xfrm>
          <a:prstGeom prst="rect">
            <a:avLst/>
          </a:prstGeom>
          <a:noFill/>
          <a:ln>
            <a:solidFill>
              <a:schemeClr val="bg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Think/pair/share question: think of a presentation that totally missed what you needed or felt tailor-made for you- what contributed to this?</a:t>
            </a:r>
          </a:p>
        </p:txBody>
      </p:sp>
      <p:sp>
        <p:nvSpPr>
          <p:cNvPr id="6" name="Rectangle: Rounded Corners 5">
            <a:extLst>
              <a:ext uri="{FF2B5EF4-FFF2-40B4-BE49-F238E27FC236}">
                <a16:creationId xmlns:a16="http://schemas.microsoft.com/office/drawing/2014/main" id="{0737E53B-62FE-600A-A222-4DD253AD7A66}"/>
              </a:ext>
            </a:extLst>
          </p:cNvPr>
          <p:cNvSpPr/>
          <p:nvPr/>
        </p:nvSpPr>
        <p:spPr>
          <a:xfrm>
            <a:off x="740228" y="4683882"/>
            <a:ext cx="2202543" cy="1077684"/>
          </a:xfrm>
          <a:prstGeom prst="roundRect">
            <a:avLst/>
          </a:prstGeom>
          <a:solidFill>
            <a:srgbClr val="8D1D5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ea typeface="Calibri"/>
                <a:cs typeface="Calibri"/>
              </a:rPr>
              <a:t>Content</a:t>
            </a:r>
          </a:p>
        </p:txBody>
      </p:sp>
      <p:sp>
        <p:nvSpPr>
          <p:cNvPr id="11" name="TextBox 10">
            <a:extLst>
              <a:ext uri="{FF2B5EF4-FFF2-40B4-BE49-F238E27FC236}">
                <a16:creationId xmlns:a16="http://schemas.microsoft.com/office/drawing/2014/main" id="{0FBA1CD5-7497-9C28-932E-BA986A1F48B0}"/>
              </a:ext>
            </a:extLst>
          </p:cNvPr>
          <p:cNvSpPr txBox="1"/>
          <p:nvPr/>
        </p:nvSpPr>
        <p:spPr>
          <a:xfrm>
            <a:off x="3347070" y="3282014"/>
            <a:ext cx="8293441" cy="1107996"/>
          </a:xfrm>
          <a:prstGeom prst="rect">
            <a:avLst/>
          </a:prstGeom>
          <a:noFill/>
          <a:ln>
            <a:solidFill>
              <a:srgbClr val="00206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Case studies of audiences and needs in small groups. Groups do audience analysis with framework, draft outline, be ready to share a rationale for choices. Debrief as a full group; provide feedback.</a:t>
            </a:r>
            <a:endParaRPr lang="en-US">
              <a:ea typeface="Calibri" panose="020F0502020204030204"/>
              <a:cs typeface="Calibri" panose="020F0502020204030204"/>
            </a:endParaRPr>
          </a:p>
        </p:txBody>
      </p:sp>
      <p:sp>
        <p:nvSpPr>
          <p:cNvPr id="7" name="Rectangle: Rounded Corners 6">
            <a:extLst>
              <a:ext uri="{FF2B5EF4-FFF2-40B4-BE49-F238E27FC236}">
                <a16:creationId xmlns:a16="http://schemas.microsoft.com/office/drawing/2014/main" id="{4D27A466-738A-BFF7-0E53-7E3CA09D9FAD}"/>
              </a:ext>
            </a:extLst>
          </p:cNvPr>
          <p:cNvSpPr/>
          <p:nvPr/>
        </p:nvSpPr>
        <p:spPr>
          <a:xfrm>
            <a:off x="740228" y="3426208"/>
            <a:ext cx="2202543" cy="818102"/>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bg1"/>
                </a:solidFill>
                <a:ea typeface="Calibri"/>
                <a:cs typeface="Calibri"/>
              </a:rPr>
              <a:t>Activities</a:t>
            </a:r>
          </a:p>
        </p:txBody>
      </p:sp>
      <p:sp>
        <p:nvSpPr>
          <p:cNvPr id="12" name="TextBox 11">
            <a:extLst>
              <a:ext uri="{FF2B5EF4-FFF2-40B4-BE49-F238E27FC236}">
                <a16:creationId xmlns:a16="http://schemas.microsoft.com/office/drawing/2014/main" id="{1B07A550-3E29-9733-B1C8-E37A8215F34D}"/>
              </a:ext>
            </a:extLst>
          </p:cNvPr>
          <p:cNvSpPr txBox="1"/>
          <p:nvPr/>
        </p:nvSpPr>
        <p:spPr>
          <a:xfrm>
            <a:off x="3341710" y="4827380"/>
            <a:ext cx="8298589" cy="769441"/>
          </a:xfrm>
          <a:prstGeom prst="rect">
            <a:avLst/>
          </a:prstGeom>
          <a:noFill/>
          <a:ln>
            <a:solidFill>
              <a:srgbClr val="8D1D58"/>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Mini-lecture on audience analysis framework and student-generated recap of key points from faculty lecture on audience differentiation.</a:t>
            </a:r>
            <a:endParaRPr lang="en-US" sz="2200"/>
          </a:p>
        </p:txBody>
      </p:sp>
      <p:sp>
        <p:nvSpPr>
          <p:cNvPr id="10" name="Rectangle: Rounded Corners 9">
            <a:extLst>
              <a:ext uri="{FF2B5EF4-FFF2-40B4-BE49-F238E27FC236}">
                <a16:creationId xmlns:a16="http://schemas.microsoft.com/office/drawing/2014/main" id="{8904E1C1-25E0-9DEB-18E7-77EE362BC9F5}"/>
              </a:ext>
            </a:extLst>
          </p:cNvPr>
          <p:cNvSpPr/>
          <p:nvPr/>
        </p:nvSpPr>
        <p:spPr>
          <a:xfrm>
            <a:off x="740228" y="5940855"/>
            <a:ext cx="2202543" cy="542470"/>
          </a:xfrm>
          <a:prstGeom prst="roundRect">
            <a:avLst/>
          </a:prstGeom>
          <a:solidFill>
            <a:schemeClr val="bg1">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a:solidFill>
                  <a:schemeClr val="tx1"/>
                </a:solidFill>
                <a:ea typeface="Calibri"/>
                <a:cs typeface="Calibri"/>
              </a:rPr>
              <a:t>Wrap-up</a:t>
            </a:r>
          </a:p>
        </p:txBody>
      </p:sp>
      <p:sp>
        <p:nvSpPr>
          <p:cNvPr id="14" name="TextBox 13">
            <a:extLst>
              <a:ext uri="{FF2B5EF4-FFF2-40B4-BE49-F238E27FC236}">
                <a16:creationId xmlns:a16="http://schemas.microsoft.com/office/drawing/2014/main" id="{0DBE108C-52EA-C0C5-BF3C-B99687538E5B}"/>
              </a:ext>
              <a:ext uri="{C183D7F6-B498-43B3-948B-1728B52AA6E4}">
                <adec:decorative xmlns:adec="http://schemas.microsoft.com/office/drawing/2017/decorative" val="0"/>
              </a:ext>
            </a:extLst>
          </p:cNvPr>
          <p:cNvSpPr txBox="1"/>
          <p:nvPr/>
        </p:nvSpPr>
        <p:spPr>
          <a:xfrm>
            <a:off x="3342120" y="5942635"/>
            <a:ext cx="8298589" cy="441470"/>
          </a:xfrm>
          <a:prstGeom prst="rect">
            <a:avLst/>
          </a:prstGeom>
          <a:noFill/>
          <a:ln>
            <a:solidFill>
              <a:schemeClr val="bg1">
                <a:lumMod val="6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ea typeface="Calibri"/>
                <a:cs typeface="Calibri"/>
              </a:rPr>
              <a:t>Exit ticket</a:t>
            </a:r>
          </a:p>
        </p:txBody>
      </p:sp>
    </p:spTree>
    <p:extLst>
      <p:ext uri="{BB962C8B-B14F-4D97-AF65-F5344CB8AC3E}">
        <p14:creationId xmlns:p14="http://schemas.microsoft.com/office/powerpoint/2010/main" val="206270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1" grpId="0" animBg="1"/>
      <p:bldP spid="12" grpId="0" animBg="1"/>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7756553" cy="2281187"/>
          </a:xfrm>
        </p:spPr>
        <p:txBody>
          <a:bodyPr/>
          <a:lstStyle/>
          <a:p>
            <a:r>
              <a:rPr lang="en-US">
                <a:latin typeface="Source Sans Pro Black"/>
                <a:ea typeface="Source Sans Pro Black"/>
              </a:rPr>
              <a:t>Active learning: "student engagement techniques" &amp; discussion</a:t>
            </a:r>
            <a:endParaRPr lang="en-US">
              <a:ea typeface="Source Sans Pro Black"/>
            </a:endParaRPr>
          </a:p>
        </p:txBody>
      </p:sp>
    </p:spTree>
    <p:extLst>
      <p:ext uri="{BB962C8B-B14F-4D97-AF65-F5344CB8AC3E}">
        <p14:creationId xmlns:p14="http://schemas.microsoft.com/office/powerpoint/2010/main" val="1498188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9A42-01A7-C0CC-D4E7-10E7F0ED730C}"/>
              </a:ext>
            </a:extLst>
          </p:cNvPr>
          <p:cNvSpPr>
            <a:spLocks noGrp="1"/>
          </p:cNvSpPr>
          <p:nvPr>
            <p:ph type="ctrTitle"/>
          </p:nvPr>
        </p:nvSpPr>
        <p:spPr/>
        <p:txBody>
          <a:bodyPr/>
          <a:lstStyle/>
          <a:p>
            <a:r>
              <a:rPr lang="en-US">
                <a:latin typeface="Source Sans Pro"/>
                <a:ea typeface="Source Sans Pro"/>
                <a:cs typeface="Arial"/>
              </a:rPr>
              <a:t>How do we learn?</a:t>
            </a:r>
            <a:endParaRPr lang="en-US"/>
          </a:p>
        </p:txBody>
      </p:sp>
      <p:sp>
        <p:nvSpPr>
          <p:cNvPr id="8" name="Content Placeholder 7">
            <a:extLst>
              <a:ext uri="{FF2B5EF4-FFF2-40B4-BE49-F238E27FC236}">
                <a16:creationId xmlns:a16="http://schemas.microsoft.com/office/drawing/2014/main" id="{F2A2FB28-391D-86D6-A83D-83E0D71BDF25}"/>
              </a:ext>
            </a:extLst>
          </p:cNvPr>
          <p:cNvSpPr>
            <a:spLocks noGrp="1"/>
          </p:cNvSpPr>
          <p:nvPr>
            <p:ph type="body" sz="quarter" idx="10"/>
          </p:nvPr>
        </p:nvSpPr>
        <p:spPr>
          <a:xfrm>
            <a:off x="742950" y="1711167"/>
            <a:ext cx="10002644" cy="4516066"/>
          </a:xfrm>
        </p:spPr>
        <p:txBody>
          <a:bodyPr lIns="0" tIns="0" rIns="0" bIns="0" anchor="t">
            <a:normAutofit/>
          </a:bodyPr>
          <a:lstStyle/>
          <a:p>
            <a:pPr marL="285750" indent="-285750">
              <a:lnSpc>
                <a:spcPct val="93000"/>
              </a:lnSpc>
              <a:spcBef>
                <a:spcPct val="0"/>
              </a:spcBef>
              <a:spcAft>
                <a:spcPct val="0"/>
              </a:spcAft>
              <a:buFont typeface="Arial,Sans-Serif" panose="020B0604020202020204" pitchFamily="34" charset="0"/>
              <a:buChar char="•"/>
            </a:pPr>
            <a:r>
              <a:rPr lang="en-US" sz="2400">
                <a:latin typeface="Source Sans Pro"/>
                <a:ea typeface="Source Sans Pro"/>
                <a:cs typeface="Calibri"/>
              </a:rPr>
              <a:t>Active learning says that "humans learn by actively using new information and experiences to modify their existing models of how the world works.” (Theobold et al, 2020). </a:t>
            </a:r>
            <a:endParaRPr lang="en-US" sz="2400">
              <a:latin typeface="Source Sans Pro"/>
              <a:ea typeface="Source Sans Pro"/>
              <a:cs typeface="Times New Roman"/>
            </a:endParaRPr>
          </a:p>
          <a:p>
            <a:pPr marL="342900" indent="-342900">
              <a:buChar char="•"/>
            </a:pPr>
            <a:r>
              <a:rPr lang="en-US" sz="2400">
                <a:latin typeface="Source Sans Pro"/>
                <a:ea typeface="Source Sans Pro"/>
              </a:rPr>
              <a:t>When we construct knowledge, we connect it to prior knowledge</a:t>
            </a:r>
            <a:endParaRPr lang="en-US">
              <a:ea typeface="Source Sans Pro" panose="020B0503030403020204" pitchFamily="34" charset="0"/>
            </a:endParaRPr>
          </a:p>
          <a:p>
            <a:pPr marL="342900" indent="-342900">
              <a:buChar char="•"/>
            </a:pPr>
            <a:r>
              <a:rPr lang="en-US" sz="2400">
                <a:latin typeface="Source Sans Pro"/>
                <a:ea typeface="Source Sans Pro"/>
              </a:rPr>
              <a:t>It really helps when</a:t>
            </a:r>
            <a:endParaRPr lang="en-US">
              <a:ea typeface="Source Sans Pro" panose="020B0503030403020204" pitchFamily="34" charset="0"/>
            </a:endParaRPr>
          </a:p>
          <a:p>
            <a:pPr marL="1143000" lvl="1">
              <a:buFont typeface="Courier New" panose="020B0604020202020204" pitchFamily="34" charset="0"/>
              <a:buChar char="o"/>
            </a:pPr>
            <a:r>
              <a:rPr lang="en-US" sz="2200">
                <a:latin typeface="Source Sans Pro"/>
                <a:ea typeface="Source Sans Pro"/>
              </a:rPr>
              <a:t>The purpose or objective of the activity (or assessment) is clear and what success looks like is clear </a:t>
            </a:r>
            <a:endParaRPr lang="en-US">
              <a:ea typeface="Source Sans Pro"/>
            </a:endParaRPr>
          </a:p>
          <a:p>
            <a:pPr marL="1143000" lvl="1" indent="-342900">
              <a:buFont typeface="Courier New" panose="020B0604020202020204" pitchFamily="34" charset="0"/>
              <a:buChar char="o"/>
            </a:pPr>
            <a:r>
              <a:rPr lang="en-US" sz="2200">
                <a:latin typeface="Source Sans Pro"/>
                <a:ea typeface="Source Sans Pro"/>
              </a:rPr>
              <a:t>We have recurrent opportunities to practice that are low-to-no risk</a:t>
            </a:r>
            <a:endParaRPr lang="en-US">
              <a:ea typeface="Source Sans Pro"/>
            </a:endParaRPr>
          </a:p>
          <a:p>
            <a:pPr marL="1143000" lvl="1" indent="-342900">
              <a:buFont typeface="Courier New" panose="020B0604020202020204" pitchFamily="34" charset="0"/>
              <a:buChar char="o"/>
            </a:pPr>
            <a:r>
              <a:rPr lang="en-US" sz="2200">
                <a:latin typeface="Source Sans Pro"/>
                <a:ea typeface="Source Sans Pro"/>
              </a:rPr>
              <a:t>We get feedback that helps us make progress</a:t>
            </a:r>
          </a:p>
          <a:p>
            <a:pPr>
              <a:lnSpc>
                <a:spcPct val="93000"/>
              </a:lnSpc>
              <a:spcBef>
                <a:spcPct val="0"/>
              </a:spcBef>
              <a:spcAft>
                <a:spcPct val="0"/>
              </a:spcAft>
            </a:pPr>
            <a:endParaRPr lang="en-US" sz="2400">
              <a:latin typeface="Source Sans Pro"/>
              <a:ea typeface="Source Sans Pro"/>
            </a:endParaRPr>
          </a:p>
          <a:p>
            <a:pPr marL="342900" indent="-342900">
              <a:buChar char="•"/>
            </a:pPr>
            <a:endParaRPr lang="en-US">
              <a:ea typeface="Source Sans Pro" panose="020B0503030403020204" pitchFamily="34" charset="0"/>
            </a:endParaRPr>
          </a:p>
        </p:txBody>
      </p:sp>
    </p:spTree>
    <p:extLst>
      <p:ext uri="{BB962C8B-B14F-4D97-AF65-F5344CB8AC3E}">
        <p14:creationId xmlns:p14="http://schemas.microsoft.com/office/powerpoint/2010/main" val="398392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23FD-3299-C8F2-45D0-2FC1B5BF11DD}"/>
              </a:ext>
            </a:extLst>
          </p:cNvPr>
          <p:cNvSpPr>
            <a:spLocks noGrp="1"/>
          </p:cNvSpPr>
          <p:nvPr>
            <p:ph type="ctrTitle"/>
          </p:nvPr>
        </p:nvSpPr>
        <p:spPr/>
        <p:txBody>
          <a:bodyPr/>
          <a:lstStyle/>
          <a:p>
            <a:r>
              <a:rPr lang="en-US">
                <a:latin typeface="Source Sans Pro"/>
                <a:ea typeface="Source Sans Pro"/>
                <a:cs typeface="Arial"/>
              </a:rPr>
              <a:t>Active learning/student engagement techniques</a:t>
            </a:r>
            <a:endParaRPr lang="en-US"/>
          </a:p>
        </p:txBody>
      </p:sp>
      <p:sp>
        <p:nvSpPr>
          <p:cNvPr id="3" name="Content Placeholder 2">
            <a:extLst>
              <a:ext uri="{FF2B5EF4-FFF2-40B4-BE49-F238E27FC236}">
                <a16:creationId xmlns:a16="http://schemas.microsoft.com/office/drawing/2014/main" id="{B121083A-F83C-3E32-7E51-2FF41F4D26DC}"/>
              </a:ext>
            </a:extLst>
          </p:cNvPr>
          <p:cNvSpPr>
            <a:spLocks noGrp="1"/>
          </p:cNvSpPr>
          <p:nvPr>
            <p:ph sz="quarter" idx="10"/>
          </p:nvPr>
        </p:nvSpPr>
        <p:spPr>
          <a:xfrm>
            <a:off x="872102" y="1940546"/>
            <a:ext cx="10576948" cy="4154524"/>
          </a:xfrm>
        </p:spPr>
        <p:txBody>
          <a:bodyPr lIns="0" tIns="0" rIns="0" bIns="0" anchor="t"/>
          <a:lstStyle/>
          <a:p>
            <a:pPr>
              <a:buClr>
                <a:srgbClr val="007030"/>
              </a:buClr>
            </a:pPr>
            <a:r>
              <a:rPr lang="en-US" sz="2400">
                <a:latin typeface="Source Sans Pro"/>
                <a:ea typeface="Source Sans Pro"/>
              </a:rPr>
              <a:t>Read through your Active Learning and Student Engagement Technique handout and note, for yourself:</a:t>
            </a:r>
            <a:endParaRPr lang="en-US" sz="2400">
              <a:ea typeface="Source Sans Pro"/>
            </a:endParaRPr>
          </a:p>
          <a:p>
            <a:pPr marL="342900" indent="-342900">
              <a:buFont typeface="Arial,Sans-Serif"/>
              <a:buChar char="•"/>
            </a:pPr>
            <a:r>
              <a:rPr lang="en-US" sz="2400">
                <a:latin typeface="Source Sans Pro"/>
                <a:ea typeface="Source Sans Pro"/>
              </a:rPr>
              <a:t>Which techniques you have done or experienced before </a:t>
            </a:r>
          </a:p>
          <a:p>
            <a:pPr marL="342900" indent="-342900">
              <a:buFont typeface="Arial,Sans-Serif"/>
              <a:buChar char="•"/>
            </a:pPr>
            <a:r>
              <a:rPr lang="en-US" sz="2400">
                <a:latin typeface="Source Sans Pro"/>
                <a:ea typeface="Source Sans Pro"/>
              </a:rPr>
              <a:t>Any student engagement techniques you've found effective that isn't listed</a:t>
            </a:r>
            <a:endParaRPr lang="en-US"/>
          </a:p>
          <a:p>
            <a:pPr marL="342900" indent="-342900">
              <a:buFont typeface="Arial,Sans-Serif"/>
              <a:buChar char="•"/>
            </a:pPr>
            <a:r>
              <a:rPr lang="en-US" sz="2400">
                <a:latin typeface="Source Sans Pro"/>
                <a:ea typeface="Source Sans Pro"/>
              </a:rPr>
              <a:t>What active learning we've done so far together</a:t>
            </a:r>
          </a:p>
          <a:p>
            <a:endParaRPr lang="en-US">
              <a:ea typeface="Source Sans Pro"/>
            </a:endParaRPr>
          </a:p>
        </p:txBody>
      </p:sp>
      <p:pic>
        <p:nvPicPr>
          <p:cNvPr id="4" name="Graphic 3" descr="Scribble outline">
            <a:extLst>
              <a:ext uri="{FF2B5EF4-FFF2-40B4-BE49-F238E27FC236}">
                <a16:creationId xmlns:a16="http://schemas.microsoft.com/office/drawing/2014/main" id="{7D69DFC2-3AC5-CAE7-0942-DFAB3DE92C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81376" y="4224403"/>
            <a:ext cx="1749468" cy="1739030"/>
          </a:xfrm>
          <a:prstGeom prst="rect">
            <a:avLst/>
          </a:prstGeom>
        </p:spPr>
      </p:pic>
    </p:spTree>
    <p:extLst>
      <p:ext uri="{BB962C8B-B14F-4D97-AF65-F5344CB8AC3E}">
        <p14:creationId xmlns:p14="http://schemas.microsoft.com/office/powerpoint/2010/main" val="342646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22AF71-C7ED-9938-4485-FED86D25CEB8}"/>
              </a:ext>
            </a:extLst>
          </p:cNvPr>
          <p:cNvSpPr>
            <a:spLocks noGrp="1"/>
          </p:cNvSpPr>
          <p:nvPr>
            <p:ph type="title"/>
          </p:nvPr>
        </p:nvSpPr>
        <p:spPr>
          <a:xfrm>
            <a:off x="375657" y="666472"/>
            <a:ext cx="11435873" cy="802060"/>
          </a:xfrm>
        </p:spPr>
        <p:txBody>
          <a:bodyPr lIns="91440" tIns="45720" rIns="91440" bIns="45720" anchor="t"/>
          <a:lstStyle/>
          <a:p>
            <a:r>
              <a:rPr lang="en-US">
                <a:ea typeface="Calibri Light"/>
                <a:cs typeface="Calibri Light"/>
              </a:rPr>
              <a:t>Discussion as active learning</a:t>
            </a:r>
            <a:endParaRPr lang="en-US"/>
          </a:p>
        </p:txBody>
      </p:sp>
      <p:pic>
        <p:nvPicPr>
          <p:cNvPr id="2" name="Picture 1" descr="Screenshot of a Teaching Support and Innovation page titled Designing Discussions.">
            <a:extLst>
              <a:ext uri="{FF2B5EF4-FFF2-40B4-BE49-F238E27FC236}">
                <a16:creationId xmlns:a16="http://schemas.microsoft.com/office/drawing/2014/main" id="{82A3E5F0-83A7-5A43-EC11-E54C7AB498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 y="2658529"/>
            <a:ext cx="5742739" cy="4198584"/>
          </a:xfrm>
          <a:prstGeom prst="rect">
            <a:avLst/>
          </a:prstGeom>
        </p:spPr>
      </p:pic>
      <p:sp>
        <p:nvSpPr>
          <p:cNvPr id="3" name="TextBox 2">
            <a:extLst>
              <a:ext uri="{FF2B5EF4-FFF2-40B4-BE49-F238E27FC236}">
                <a16:creationId xmlns:a16="http://schemas.microsoft.com/office/drawing/2014/main" id="{6399F404-FA43-0CF4-379B-7E822357FBD3}"/>
              </a:ext>
            </a:extLst>
          </p:cNvPr>
          <p:cNvSpPr txBox="1"/>
          <p:nvPr/>
        </p:nvSpPr>
        <p:spPr>
          <a:xfrm>
            <a:off x="378845" y="1477922"/>
            <a:ext cx="11190173" cy="954107"/>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Check out our </a:t>
            </a:r>
            <a:r>
              <a:rPr lang="en-US" sz="2800">
                <a:ea typeface="+mn-lt"/>
                <a:cs typeface="+mn-lt"/>
                <a:hlinkClick r:id="rId3"/>
              </a:rPr>
              <a:t>Teaching in Turbulent Times Guide</a:t>
            </a:r>
            <a:r>
              <a:rPr lang="en-US" sz="2800">
                <a:ea typeface="+mn-lt"/>
                <a:cs typeface="+mn-lt"/>
              </a:rPr>
              <a:t> principles and </a:t>
            </a:r>
            <a:r>
              <a:rPr lang="en-US" sz="2800">
                <a:ea typeface="+mn-lt"/>
                <a:cs typeface="+mn-lt"/>
                <a:hlinkClick r:id="rId4"/>
              </a:rPr>
              <a:t>Designing Discussions</a:t>
            </a:r>
            <a:r>
              <a:rPr lang="en-US" sz="2800">
                <a:ea typeface="+mn-lt"/>
                <a:cs typeface="+mn-lt"/>
              </a:rPr>
              <a:t> page for discussion resources</a:t>
            </a:r>
            <a:endParaRPr lang="en-US" sz="2800">
              <a:ea typeface="Calibri" panose="020F0502020204030204"/>
              <a:cs typeface="Calibri"/>
            </a:endParaRPr>
          </a:p>
        </p:txBody>
      </p:sp>
      <p:pic>
        <p:nvPicPr>
          <p:cNvPr id="5" name="Picture 4">
            <a:extLst>
              <a:ext uri="{FF2B5EF4-FFF2-40B4-BE49-F238E27FC236}">
                <a16:creationId xmlns:a16="http://schemas.microsoft.com/office/drawing/2014/main" id="{95CBBC60-2996-73FE-9FAE-9847C4B1AE9D}"/>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b="-272"/>
          <a:stretch>
            <a:fillRect/>
          </a:stretch>
        </p:blipFill>
        <p:spPr>
          <a:xfrm>
            <a:off x="5734372" y="2660463"/>
            <a:ext cx="6457641" cy="4195431"/>
          </a:xfrm>
          <a:prstGeom prst="rect">
            <a:avLst/>
          </a:prstGeom>
        </p:spPr>
      </p:pic>
    </p:spTree>
    <p:extLst>
      <p:ext uri="{BB962C8B-B14F-4D97-AF65-F5344CB8AC3E}">
        <p14:creationId xmlns:p14="http://schemas.microsoft.com/office/powerpoint/2010/main" val="465634149"/>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29036-0B38-074F-475F-2AD97611F1D8}"/>
              </a:ext>
            </a:extLst>
          </p:cNvPr>
          <p:cNvSpPr>
            <a:spLocks noGrp="1"/>
          </p:cNvSpPr>
          <p:nvPr>
            <p:ph type="ctrTitle"/>
          </p:nvPr>
        </p:nvSpPr>
        <p:spPr>
          <a:xfrm>
            <a:off x="6095963" y="2367136"/>
            <a:ext cx="5520865" cy="1052124"/>
          </a:xfrm>
        </p:spPr>
        <p:txBody>
          <a:bodyPr/>
          <a:lstStyle/>
          <a:p>
            <a:r>
              <a:rPr lang="en-US">
                <a:latin typeface="Source Sans Pro"/>
                <a:ea typeface="Source Sans Pro"/>
                <a:cs typeface="Arial"/>
              </a:rPr>
              <a:t>Take a five minute break!</a:t>
            </a:r>
            <a:endParaRPr lang="en-US"/>
          </a:p>
        </p:txBody>
      </p:sp>
      <p:pic>
        <p:nvPicPr>
          <p:cNvPr id="7" name="Picture Placeholder 6" descr="black and white cat stretching">
            <a:extLst>
              <a:ext uri="{FF2B5EF4-FFF2-40B4-BE49-F238E27FC236}">
                <a16:creationId xmlns:a16="http://schemas.microsoft.com/office/drawing/2014/main" id="{7A0815B9-5E11-10FD-C7AE-C2B49E03BE0E}"/>
              </a:ext>
            </a:extLst>
          </p:cNvPr>
          <p:cNvPicPr>
            <a:picLocks noGrp="1" noChangeAspect="1"/>
          </p:cNvPicPr>
          <p:nvPr>
            <p:ph type="pic" sz="quarter" idx="13"/>
          </p:nvPr>
        </p:nvPicPr>
        <p:blipFill>
          <a:blip r:embed="rId2"/>
          <a:srcRect l="20335" r="20335"/>
          <a:stretch/>
        </p:blipFill>
        <p:spPr/>
      </p:pic>
    </p:spTree>
    <p:extLst>
      <p:ext uri="{BB962C8B-B14F-4D97-AF65-F5344CB8AC3E}">
        <p14:creationId xmlns:p14="http://schemas.microsoft.com/office/powerpoint/2010/main" val="99039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A2E77-C32F-DCE1-91CD-726202A9C6FE}"/>
              </a:ext>
            </a:extLst>
          </p:cNvPr>
          <p:cNvSpPr>
            <a:spLocks noGrp="1"/>
          </p:cNvSpPr>
          <p:nvPr>
            <p:ph type="title"/>
          </p:nvPr>
        </p:nvSpPr>
        <p:spPr/>
        <p:txBody>
          <a:bodyPr/>
          <a:lstStyle/>
          <a:p>
            <a:r>
              <a:rPr lang="en-US">
                <a:latin typeface="Source Sans Pro Black"/>
                <a:ea typeface="Source Sans Pro Black"/>
              </a:rPr>
              <a:t>Putting it all together: teaching practices "gallery walk"</a:t>
            </a:r>
            <a:endParaRPr lang="en-US"/>
          </a:p>
        </p:txBody>
      </p:sp>
    </p:spTree>
    <p:extLst>
      <p:ext uri="{BB962C8B-B14F-4D97-AF65-F5344CB8AC3E}">
        <p14:creationId xmlns:p14="http://schemas.microsoft.com/office/powerpoint/2010/main" val="757161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5124-6E77-7E3E-3A69-A18A3FF7B11D}"/>
              </a:ext>
            </a:extLst>
          </p:cNvPr>
          <p:cNvSpPr>
            <a:spLocks noGrp="1"/>
          </p:cNvSpPr>
          <p:nvPr>
            <p:ph type="ctrTitle"/>
          </p:nvPr>
        </p:nvSpPr>
        <p:spPr>
          <a:xfrm>
            <a:off x="797420" y="723787"/>
            <a:ext cx="10975480" cy="1003531"/>
          </a:xfrm>
        </p:spPr>
        <p:txBody>
          <a:bodyPr/>
          <a:lstStyle/>
          <a:p>
            <a:r>
              <a:rPr lang="en-US">
                <a:latin typeface="Source Sans Pro"/>
                <a:ea typeface="Source Sans Pro"/>
                <a:cs typeface="Arial"/>
              </a:rPr>
              <a:t>Teaching practices "gallery walk"</a:t>
            </a:r>
            <a:endParaRPr lang="en-US"/>
          </a:p>
        </p:txBody>
      </p:sp>
      <p:sp>
        <p:nvSpPr>
          <p:cNvPr id="3" name="Text Placeholder 2">
            <a:extLst>
              <a:ext uri="{FF2B5EF4-FFF2-40B4-BE49-F238E27FC236}">
                <a16:creationId xmlns:a16="http://schemas.microsoft.com/office/drawing/2014/main" id="{AEE128A4-DE45-16B0-52EE-1970A5D76D5B}"/>
              </a:ext>
            </a:extLst>
          </p:cNvPr>
          <p:cNvSpPr>
            <a:spLocks noGrp="1"/>
          </p:cNvSpPr>
          <p:nvPr>
            <p:ph type="body" sz="quarter" idx="10"/>
          </p:nvPr>
        </p:nvSpPr>
        <p:spPr>
          <a:xfrm>
            <a:off x="765670" y="1728217"/>
            <a:ext cx="10817825" cy="4676125"/>
          </a:xfrm>
        </p:spPr>
        <p:txBody>
          <a:bodyPr lIns="0" tIns="0" rIns="0" bIns="0" anchor="t">
            <a:normAutofit fontScale="92500" lnSpcReduction="10000"/>
          </a:bodyPr>
          <a:lstStyle/>
          <a:p>
            <a:r>
              <a:rPr lang="en-US" sz="2400" b="1">
                <a:latin typeface="Source Sans Pro"/>
                <a:ea typeface="Source Sans Pro"/>
              </a:rPr>
              <a:t>Instructions: </a:t>
            </a:r>
            <a:endParaRPr lang="en-US" sz="2400" b="1">
              <a:ea typeface="Source Sans Pro"/>
            </a:endParaRPr>
          </a:p>
          <a:p>
            <a:pPr marL="285750" indent="-285750">
              <a:buFont typeface="Arial"/>
              <a:buChar char="•"/>
            </a:pPr>
            <a:r>
              <a:rPr lang="en-US" sz="2400">
                <a:latin typeface="Source Sans Pro"/>
                <a:ea typeface="Source Sans Pro"/>
              </a:rPr>
              <a:t>In group of 4-5</a:t>
            </a:r>
            <a:endParaRPr lang="en-US" sz="2400">
              <a:ea typeface="Source Sans Pro"/>
            </a:endParaRPr>
          </a:p>
          <a:p>
            <a:pPr marL="285750" indent="-285750">
              <a:buFont typeface="Arial"/>
              <a:buChar char="•"/>
            </a:pPr>
            <a:r>
              <a:rPr lang="en-US" sz="2400">
                <a:latin typeface="Source Sans Pro"/>
                <a:ea typeface="Source Sans Pro"/>
              </a:rPr>
              <a:t>Grab a marker for your group.</a:t>
            </a:r>
            <a:endParaRPr lang="en-US">
              <a:ea typeface="Source Sans Pro"/>
            </a:endParaRPr>
          </a:p>
          <a:p>
            <a:pPr marL="285750" indent="-285750">
              <a:buFont typeface="Arial"/>
              <a:buChar char="•"/>
            </a:pPr>
            <a:r>
              <a:rPr lang="en-US" sz="2400">
                <a:latin typeface="Source Sans Pro"/>
                <a:ea typeface="Source Sans Pro"/>
              </a:rPr>
              <a:t>Around the room are question stations.</a:t>
            </a:r>
            <a:endParaRPr lang="en-US">
              <a:ea typeface="Source Sans Pro"/>
            </a:endParaRPr>
          </a:p>
          <a:p>
            <a:pPr marL="285750" indent="-285750">
              <a:buFont typeface="Arial"/>
              <a:buChar char="•"/>
            </a:pPr>
            <a:r>
              <a:rPr lang="en-US" sz="2400">
                <a:latin typeface="Source Sans Pro"/>
                <a:ea typeface="Source Sans Pro"/>
              </a:rPr>
              <a:t>Start at a station without a group already there.</a:t>
            </a:r>
            <a:endParaRPr lang="en-US">
              <a:latin typeface="Source Sans Pro"/>
              <a:ea typeface="Source Sans Pro"/>
            </a:endParaRPr>
          </a:p>
          <a:p>
            <a:pPr marL="285750" indent="-285750">
              <a:buFont typeface="Arial"/>
              <a:buChar char="•"/>
            </a:pPr>
            <a:r>
              <a:rPr lang="en-US" sz="2400">
                <a:latin typeface="Source Sans Pro"/>
                <a:ea typeface="Source Sans Pro"/>
              </a:rPr>
              <a:t>At your station, discuss and</a:t>
            </a:r>
            <a:endParaRPr lang="en-US">
              <a:ea typeface="Source Sans Pro"/>
            </a:endParaRPr>
          </a:p>
          <a:p>
            <a:pPr marL="1085850" lvl="1" indent="-285750">
              <a:buFont typeface="Arial"/>
              <a:buChar char="•"/>
            </a:pPr>
            <a:r>
              <a:rPr lang="en-US" sz="2400">
                <a:latin typeface="Source Sans Pro"/>
                <a:ea typeface="Source Sans Pro"/>
              </a:rPr>
              <a:t>Add one or more ideas to the </a:t>
            </a:r>
            <a:r>
              <a:rPr lang="en-US" sz="2400" err="1">
                <a:latin typeface="Source Sans Pro"/>
                <a:ea typeface="Source Sans Pro"/>
              </a:rPr>
              <a:t>post-it</a:t>
            </a:r>
            <a:r>
              <a:rPr lang="en-US" sz="2400">
                <a:latin typeface="Source Sans Pro"/>
                <a:ea typeface="Source Sans Pro"/>
              </a:rPr>
              <a:t> to answer one of the questions</a:t>
            </a:r>
            <a:endParaRPr lang="en-US">
              <a:ea typeface="Source Sans Pro"/>
            </a:endParaRPr>
          </a:p>
          <a:p>
            <a:pPr marL="1085850" lvl="1" indent="-285750">
              <a:buFont typeface="Arial"/>
              <a:buChar char="•"/>
            </a:pPr>
            <a:r>
              <a:rPr lang="en-US" sz="2400">
                <a:latin typeface="Source Sans Pro"/>
                <a:ea typeface="Source Sans Pro"/>
              </a:rPr>
              <a:t>Add one idea to your lesson plan template</a:t>
            </a:r>
            <a:endParaRPr lang="en-US" sz="2400" err="1">
              <a:ea typeface="Source Sans Pro"/>
            </a:endParaRPr>
          </a:p>
          <a:p>
            <a:pPr marL="285750" indent="-285750">
              <a:buFont typeface="Arial"/>
              <a:buChar char="•"/>
            </a:pPr>
            <a:r>
              <a:rPr lang="en-US" sz="2400">
                <a:latin typeface="Source Sans Pro"/>
                <a:ea typeface="Source Sans Pro"/>
              </a:rPr>
              <a:t>Rotate when time is called.</a:t>
            </a:r>
            <a:endParaRPr lang="en-US">
              <a:ea typeface="Source Sans Pro"/>
            </a:endParaRPr>
          </a:p>
          <a:p>
            <a:pPr marL="285750" indent="-285750">
              <a:buFont typeface="Arial"/>
              <a:buChar char="•"/>
            </a:pPr>
            <a:r>
              <a:rPr lang="en-US" sz="2400">
                <a:latin typeface="Source Sans Pro"/>
                <a:ea typeface="Source Sans Pro"/>
              </a:rPr>
              <a:t>Each group will visit 3 stations total.</a:t>
            </a:r>
            <a:endParaRPr lang="en-US"/>
          </a:p>
          <a:p>
            <a:endParaRPr lang="en-US" sz="2400">
              <a:solidFill>
                <a:srgbClr val="FF0000"/>
              </a:solidFill>
              <a:ea typeface="Source Sans Pro"/>
            </a:endParaRPr>
          </a:p>
        </p:txBody>
      </p:sp>
    </p:spTree>
    <p:extLst>
      <p:ext uri="{BB962C8B-B14F-4D97-AF65-F5344CB8AC3E}">
        <p14:creationId xmlns:p14="http://schemas.microsoft.com/office/powerpoint/2010/main" val="3820330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46A2B-2754-71DB-437D-41D6FC3CF477}"/>
              </a:ext>
            </a:extLst>
          </p:cNvPr>
          <p:cNvSpPr>
            <a:spLocks noGrp="1"/>
          </p:cNvSpPr>
          <p:nvPr>
            <p:ph type="ctrTitle"/>
          </p:nvPr>
        </p:nvSpPr>
        <p:spPr/>
        <p:txBody>
          <a:bodyPr/>
          <a:lstStyle/>
          <a:p>
            <a:r>
              <a:rPr lang="en-US">
                <a:latin typeface="Source Sans Pro"/>
                <a:ea typeface="Source Sans Pro"/>
                <a:cs typeface="Arial"/>
              </a:rPr>
              <a:t>Teaching practices- questions</a:t>
            </a:r>
            <a:endParaRPr lang="en-US"/>
          </a:p>
        </p:txBody>
      </p:sp>
      <p:sp>
        <p:nvSpPr>
          <p:cNvPr id="5" name="Rectangle: Rounded Corners 4">
            <a:extLst>
              <a:ext uri="{FF2B5EF4-FFF2-40B4-BE49-F238E27FC236}">
                <a16:creationId xmlns:a16="http://schemas.microsoft.com/office/drawing/2014/main" id="{F1873995-0D0B-E2A6-FCC0-236C350EDC72}"/>
              </a:ext>
              <a:ext uri="{C183D7F6-B498-43B3-948B-1728B52AA6E4}">
                <adec:decorative xmlns:adec="http://schemas.microsoft.com/office/drawing/2017/decorative" val="1"/>
              </a:ext>
            </a:extLst>
          </p:cNvPr>
          <p:cNvSpPr/>
          <p:nvPr/>
        </p:nvSpPr>
        <p:spPr>
          <a:xfrm>
            <a:off x="738975" y="1825755"/>
            <a:ext cx="10693933" cy="4506915"/>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457200" indent="-457200">
              <a:buAutoNum type="arabicPeriod"/>
            </a:pPr>
            <a:r>
              <a:rPr lang="en-US" sz="2400" b="1">
                <a:solidFill>
                  <a:schemeClr val="tx1"/>
                </a:solidFill>
                <a:latin typeface="Calibri"/>
                <a:ea typeface="Calibri" panose="020F0502020204030204"/>
                <a:cs typeface="Calibri"/>
              </a:rPr>
              <a:t>How do you want to introduce yourself to your students? </a:t>
            </a:r>
            <a:r>
              <a:rPr lang="en-US" sz="2400">
                <a:solidFill>
                  <a:schemeClr val="tx1"/>
                </a:solidFill>
                <a:latin typeface="Calibri"/>
                <a:ea typeface="Calibri" panose="020F0502020204030204"/>
                <a:cs typeface="Calibri"/>
              </a:rPr>
              <a:t>What details about your interests, hobbies, or expertise feel positive to share?</a:t>
            </a:r>
            <a:br>
              <a:rPr lang="en-US" sz="2400" dirty="0">
                <a:latin typeface="Calibri"/>
                <a:ea typeface="Calibri" panose="020F0502020204030204"/>
                <a:cs typeface="Calibri"/>
              </a:rPr>
            </a:br>
            <a:endParaRPr lang="en-US" sz="2400">
              <a:solidFill>
                <a:schemeClr val="tx1"/>
              </a:solidFill>
              <a:ea typeface="Calibri"/>
              <a:cs typeface="Calibri"/>
            </a:endParaRPr>
          </a:p>
          <a:p>
            <a:pPr marL="457200" indent="-457200">
              <a:buAutoNum type="arabicPeriod"/>
            </a:pPr>
            <a:r>
              <a:rPr lang="en-US" sz="2400" b="1">
                <a:solidFill>
                  <a:schemeClr val="tx1"/>
                </a:solidFill>
                <a:ea typeface="Calibri"/>
                <a:cs typeface="Calibri"/>
              </a:rPr>
              <a:t>How do you want to spark interest in or invite students into your course</a:t>
            </a:r>
            <a:r>
              <a:rPr lang="en-US" sz="2400">
                <a:solidFill>
                  <a:schemeClr val="tx1"/>
                </a:solidFill>
                <a:ea typeface="Calibri"/>
                <a:cs typeface="Calibri"/>
              </a:rPr>
              <a:t> or discipline on the first day, or what is a “warm up” you want to try?</a:t>
            </a:r>
            <a:br>
              <a:rPr lang="en-US" sz="2400" dirty="0">
                <a:ea typeface="Calibri"/>
                <a:cs typeface="Calibri"/>
              </a:rPr>
            </a:br>
            <a:endParaRPr lang="en-US"/>
          </a:p>
          <a:p>
            <a:pPr marL="457200" indent="-457200">
              <a:buAutoNum type="arabicPeriod"/>
            </a:pPr>
            <a:r>
              <a:rPr lang="en-US" sz="2400" b="1">
                <a:solidFill>
                  <a:schemeClr val="tx1"/>
                </a:solidFill>
                <a:latin typeface="Calibri"/>
                <a:ea typeface="Calibri"/>
                <a:cs typeface="Calibri"/>
              </a:rPr>
              <a:t>What active learning or student engagement technique</a:t>
            </a:r>
            <a:r>
              <a:rPr lang="en-US" sz="2400">
                <a:solidFill>
                  <a:schemeClr val="tx1"/>
                </a:solidFill>
                <a:latin typeface="Calibri"/>
                <a:ea typeface="Calibri"/>
                <a:cs typeface="Calibri"/>
              </a:rPr>
              <a:t> could you imagine using on the first day or in the first few weeks? Why?</a:t>
            </a:r>
            <a:br>
              <a:rPr lang="en-US" sz="2400" dirty="0">
                <a:latin typeface="Calibri"/>
                <a:ea typeface="Calibri"/>
                <a:cs typeface="Calibri"/>
              </a:rPr>
            </a:br>
            <a:endParaRPr lang="en-US">
              <a:solidFill>
                <a:schemeClr val="tx1"/>
              </a:solidFill>
            </a:endParaRPr>
          </a:p>
          <a:p>
            <a:pPr marL="457200" indent="-457200">
              <a:buAutoNum type="arabicPeriod"/>
            </a:pPr>
            <a:r>
              <a:rPr lang="en-US" sz="2400" b="1">
                <a:solidFill>
                  <a:schemeClr val="tx1"/>
                </a:solidFill>
                <a:latin typeface="Calibri"/>
                <a:ea typeface="Calibri"/>
                <a:cs typeface="Calibri"/>
              </a:rPr>
              <a:t>How might you use the end of the class</a:t>
            </a:r>
            <a:r>
              <a:rPr lang="en-US" sz="2400">
                <a:solidFill>
                  <a:schemeClr val="tx1"/>
                </a:solidFill>
                <a:latin typeface="Calibri"/>
                <a:ea typeface="Calibri"/>
                <a:cs typeface="Calibri"/>
              </a:rPr>
              <a:t> to help students solidify learning or check for group understanding? What "wrap up" activity </a:t>
            </a:r>
            <a:r>
              <a:rPr lang="en-US" sz="2400" dirty="0">
                <a:solidFill>
                  <a:schemeClr val="tx1"/>
                </a:solidFill>
                <a:latin typeface="Calibri"/>
                <a:ea typeface="Calibri"/>
                <a:cs typeface="Calibri"/>
              </a:rPr>
              <a:t>might</a:t>
            </a:r>
            <a:r>
              <a:rPr lang="en-US" sz="2400">
                <a:solidFill>
                  <a:schemeClr val="tx1"/>
                </a:solidFill>
                <a:latin typeface="Calibri"/>
                <a:ea typeface="Calibri"/>
                <a:cs typeface="Calibri"/>
              </a:rPr>
              <a:t> you use? </a:t>
            </a:r>
          </a:p>
        </p:txBody>
      </p:sp>
    </p:spTree>
    <p:extLst>
      <p:ext uri="{BB962C8B-B14F-4D97-AF65-F5344CB8AC3E}">
        <p14:creationId xmlns:p14="http://schemas.microsoft.com/office/powerpoint/2010/main" val="32619565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4F77-37B4-CD5D-2A5F-6EC306B4FF29}"/>
              </a:ext>
            </a:extLst>
          </p:cNvPr>
          <p:cNvSpPr>
            <a:spLocks noGrp="1"/>
          </p:cNvSpPr>
          <p:nvPr>
            <p:ph type="title"/>
          </p:nvPr>
        </p:nvSpPr>
        <p:spPr>
          <a:xfrm>
            <a:off x="723900" y="2038432"/>
            <a:ext cx="8949247" cy="2281187"/>
          </a:xfrm>
        </p:spPr>
        <p:txBody>
          <a:bodyPr/>
          <a:lstStyle/>
          <a:p>
            <a:r>
              <a:rPr lang="en-US">
                <a:solidFill>
                  <a:srgbClr val="FEE11A"/>
                </a:solidFill>
                <a:latin typeface="Source Sans Pro Black"/>
                <a:ea typeface="Source Sans Pro Black"/>
              </a:rPr>
              <a:t>Resources and support</a:t>
            </a:r>
            <a:endParaRPr lang="en-US"/>
          </a:p>
        </p:txBody>
      </p:sp>
    </p:spTree>
    <p:extLst>
      <p:ext uri="{BB962C8B-B14F-4D97-AF65-F5344CB8AC3E}">
        <p14:creationId xmlns:p14="http://schemas.microsoft.com/office/powerpoint/2010/main" val="1565582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30B8F-057C-A504-EC81-262841148616}"/>
              </a:ext>
            </a:extLst>
          </p:cNvPr>
          <p:cNvSpPr>
            <a:spLocks noGrp="1"/>
          </p:cNvSpPr>
          <p:nvPr>
            <p:ph type="ctrTitle"/>
          </p:nvPr>
        </p:nvSpPr>
        <p:spPr/>
        <p:txBody>
          <a:bodyPr/>
          <a:lstStyle/>
          <a:p>
            <a:r>
              <a:rPr lang="en-US">
                <a:latin typeface="Source Sans Pro"/>
                <a:ea typeface="Source Sans Pro"/>
                <a:cs typeface="Arial"/>
              </a:rPr>
              <a:t>Key teaching resources for GEs</a:t>
            </a:r>
            <a:endParaRPr lang="en-US"/>
          </a:p>
        </p:txBody>
      </p:sp>
      <p:sp>
        <p:nvSpPr>
          <p:cNvPr id="3" name="Content Placeholder 2">
            <a:extLst>
              <a:ext uri="{FF2B5EF4-FFF2-40B4-BE49-F238E27FC236}">
                <a16:creationId xmlns:a16="http://schemas.microsoft.com/office/drawing/2014/main" id="{AE8803C8-94D7-688E-AD6F-840B7B0B85B6}"/>
              </a:ext>
            </a:extLst>
          </p:cNvPr>
          <p:cNvSpPr>
            <a:spLocks noGrp="1"/>
          </p:cNvSpPr>
          <p:nvPr>
            <p:ph sz="quarter" idx="10"/>
          </p:nvPr>
        </p:nvSpPr>
        <p:spPr>
          <a:xfrm>
            <a:off x="742950" y="1843565"/>
            <a:ext cx="5926281" cy="4251505"/>
          </a:xfrm>
        </p:spPr>
        <p:txBody>
          <a:bodyPr lIns="0" tIns="0" rIns="0" bIns="0" anchor="t"/>
          <a:lstStyle/>
          <a:p>
            <a:pPr>
              <a:lnSpc>
                <a:spcPct val="100000"/>
              </a:lnSpc>
              <a:spcBef>
                <a:spcPts val="0"/>
              </a:spcBef>
              <a:spcAft>
                <a:spcPts val="0"/>
              </a:spcAft>
            </a:pPr>
            <a:r>
              <a:rPr lang="en-US" sz="2800" b="1">
                <a:latin typeface="Calibri"/>
                <a:ea typeface="Calibri"/>
                <a:cs typeface="Calibri"/>
              </a:rPr>
              <a:t>At teaching.uoregon.edu, you can find</a:t>
            </a:r>
          </a:p>
          <a:p>
            <a:pPr marL="342900" indent="-342900">
              <a:lnSpc>
                <a:spcPct val="100000"/>
              </a:lnSpc>
              <a:spcBef>
                <a:spcPts val="0"/>
              </a:spcBef>
              <a:spcAft>
                <a:spcPts val="0"/>
              </a:spcAft>
              <a:buChar char="•"/>
            </a:pPr>
            <a:r>
              <a:rPr lang="en-US" sz="2800">
                <a:solidFill>
                  <a:schemeClr val="tx2"/>
                </a:solidFill>
                <a:latin typeface="Calibri"/>
                <a:ea typeface="Calibri"/>
                <a:cs typeface="Calibri"/>
                <a:hlinkClick r:id="rId2">
                  <a:extLst>
                    <a:ext uri="{A12FA001-AC4F-418D-AE19-62706E023703}">
                      <ahyp:hlinkClr xmlns:ahyp="http://schemas.microsoft.com/office/drawing/2018/hyperlinkcolor" val="tx"/>
                    </a:ext>
                  </a:extLst>
                </a:hlinkClick>
              </a:rPr>
              <a:t>Graduate Employee Teaching Support</a:t>
            </a:r>
            <a:r>
              <a:rPr lang="en-US" sz="2800">
                <a:solidFill>
                  <a:schemeClr val="tx2"/>
                </a:solidFill>
                <a:latin typeface="Calibri"/>
                <a:ea typeface="Calibri"/>
                <a:cs typeface="Calibri"/>
              </a:rPr>
              <a:t> </a:t>
            </a:r>
            <a:endParaRPr lang="en-US" sz="2800">
              <a:solidFill>
                <a:schemeClr val="tx2"/>
              </a:solidFill>
              <a:ea typeface="Source Sans Pro"/>
            </a:endParaRPr>
          </a:p>
          <a:p>
            <a:pPr marL="1143000" lvl="1" indent="-342900">
              <a:lnSpc>
                <a:spcPct val="100000"/>
              </a:lnSpc>
              <a:spcBef>
                <a:spcPts val="0"/>
              </a:spcBef>
              <a:spcAft>
                <a:spcPts val="0"/>
              </a:spcAft>
              <a:buClr>
                <a:srgbClr val="007030"/>
              </a:buClr>
              <a:buFont typeface="Courier New" panose="020B0604020202020204" pitchFamily="34" charset="0"/>
              <a:buChar char="o"/>
            </a:pPr>
            <a:r>
              <a:rPr lang="en-US" sz="2800">
                <a:solidFill>
                  <a:schemeClr val="tx2"/>
                </a:solidFill>
                <a:latin typeface="Calibri"/>
                <a:ea typeface="Calibri"/>
                <a:cs typeface="Calibri"/>
              </a:rPr>
              <a:t>teaching.uoregon.edu/</a:t>
            </a:r>
            <a:r>
              <a:rPr lang="en-US" sz="2800" err="1">
                <a:solidFill>
                  <a:schemeClr val="tx2"/>
                </a:solidFill>
                <a:latin typeface="Calibri"/>
                <a:ea typeface="Calibri"/>
                <a:cs typeface="Calibri"/>
              </a:rPr>
              <a:t>ges</a:t>
            </a:r>
            <a:endParaRPr lang="en-US" sz="2800">
              <a:solidFill>
                <a:schemeClr val="tx2"/>
              </a:solidFill>
              <a:latin typeface="Calibri"/>
              <a:ea typeface="Calibri"/>
              <a:cs typeface="Calibri"/>
            </a:endParaRPr>
          </a:p>
          <a:p>
            <a:pPr marL="342900" indent="-342900">
              <a:lnSpc>
                <a:spcPct val="100000"/>
              </a:lnSpc>
              <a:spcBef>
                <a:spcPts val="0"/>
              </a:spcBef>
              <a:spcAft>
                <a:spcPts val="0"/>
              </a:spcAft>
              <a:buChar char="•"/>
            </a:pPr>
            <a:r>
              <a:rPr lang="en-US" sz="2800">
                <a:solidFill>
                  <a:schemeClr val="tx2"/>
                </a:solidFill>
                <a:latin typeface="Calibri"/>
                <a:ea typeface="Calibri"/>
                <a:cs typeface="Calibri"/>
                <a:hlinkClick r:id="rId3">
                  <a:extLst>
                    <a:ext uri="{A12FA001-AC4F-418D-AE19-62706E023703}">
                      <ahyp:hlinkClr xmlns:ahyp="http://schemas.microsoft.com/office/drawing/2018/hyperlinkcolor" val="tx"/>
                    </a:ext>
                  </a:extLst>
                </a:hlinkClick>
              </a:rPr>
              <a:t>Term Resources</a:t>
            </a:r>
            <a:endParaRPr lang="en-US" sz="2800">
              <a:solidFill>
                <a:schemeClr val="tx2"/>
              </a:solidFill>
              <a:latin typeface="Calibri"/>
              <a:ea typeface="Calibri"/>
              <a:cs typeface="Calibri"/>
            </a:endParaRPr>
          </a:p>
          <a:p>
            <a:pPr marL="342900" indent="-342900">
              <a:lnSpc>
                <a:spcPct val="100000"/>
              </a:lnSpc>
              <a:spcBef>
                <a:spcPts val="0"/>
              </a:spcBef>
              <a:spcAft>
                <a:spcPts val="0"/>
              </a:spcAft>
              <a:buChar char="•"/>
            </a:pPr>
            <a:r>
              <a:rPr lang="en-US" sz="2800">
                <a:solidFill>
                  <a:schemeClr val="tx2"/>
                </a:solidFill>
                <a:latin typeface="Calibri"/>
                <a:ea typeface="Calibri"/>
                <a:cs typeface="Calibri"/>
                <a:hlinkClick r:id="rId4">
                  <a:extLst>
                    <a:ext uri="{A12FA001-AC4F-418D-AE19-62706E023703}">
                      <ahyp:hlinkClr xmlns:ahyp="http://schemas.microsoft.com/office/drawing/2018/hyperlinkcolor" val="tx"/>
                    </a:ext>
                  </a:extLst>
                </a:hlinkClick>
              </a:rPr>
              <a:t>Syllabus Essentials</a:t>
            </a:r>
            <a:endParaRPr lang="en-US" sz="2800">
              <a:solidFill>
                <a:schemeClr val="tx2"/>
              </a:solidFill>
              <a:latin typeface="Calibri"/>
              <a:ea typeface="Calibri"/>
              <a:cs typeface="Calibri"/>
            </a:endParaRPr>
          </a:p>
          <a:p>
            <a:pPr marL="342900" indent="-342900">
              <a:lnSpc>
                <a:spcPct val="100000"/>
              </a:lnSpc>
              <a:spcBef>
                <a:spcPts val="0"/>
              </a:spcBef>
              <a:spcAft>
                <a:spcPts val="0"/>
              </a:spcAft>
              <a:buChar char="•"/>
            </a:pPr>
            <a:r>
              <a:rPr lang="en-US" sz="2800">
                <a:solidFill>
                  <a:schemeClr val="tx2"/>
                </a:solidFill>
                <a:latin typeface="Calibri"/>
                <a:ea typeface="Calibri"/>
                <a:cs typeface="Calibri"/>
              </a:rPr>
              <a:t>Upcoming workshops and communities</a:t>
            </a:r>
          </a:p>
          <a:p>
            <a:pPr>
              <a:lnSpc>
                <a:spcPct val="100000"/>
              </a:lnSpc>
              <a:spcBef>
                <a:spcPts val="0"/>
              </a:spcBef>
              <a:spcAft>
                <a:spcPts val="0"/>
              </a:spcAft>
            </a:pPr>
            <a:endParaRPr lang="en-US" sz="1800">
              <a:solidFill>
                <a:srgbClr val="007030"/>
              </a:solidFill>
              <a:latin typeface="Calibri"/>
              <a:ea typeface="Calibri"/>
              <a:cs typeface="Calibri"/>
            </a:endParaRPr>
          </a:p>
        </p:txBody>
      </p:sp>
      <p:pic>
        <p:nvPicPr>
          <p:cNvPr id="5" name="Picture 4">
            <a:extLst>
              <a:ext uri="{FF2B5EF4-FFF2-40B4-BE49-F238E27FC236}">
                <a16:creationId xmlns:a16="http://schemas.microsoft.com/office/drawing/2014/main" id="{BE8610D0-7FD4-E9EB-9403-A17A0CE3BA5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91314" y="1837516"/>
            <a:ext cx="5494846" cy="5023270"/>
          </a:xfrm>
          <a:prstGeom prst="rect">
            <a:avLst/>
          </a:prstGeom>
        </p:spPr>
      </p:pic>
    </p:spTree>
    <p:extLst>
      <p:ext uri="{BB962C8B-B14F-4D97-AF65-F5344CB8AC3E}">
        <p14:creationId xmlns:p14="http://schemas.microsoft.com/office/powerpoint/2010/main" val="2946540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79C2-01DA-8777-EE2E-E9BF2C61730A}"/>
              </a:ext>
            </a:extLst>
          </p:cNvPr>
          <p:cNvSpPr>
            <a:spLocks noGrp="1"/>
          </p:cNvSpPr>
          <p:nvPr>
            <p:ph type="ctrTitle"/>
          </p:nvPr>
        </p:nvSpPr>
        <p:spPr>
          <a:xfrm>
            <a:off x="637847" y="762318"/>
            <a:ext cx="10706102" cy="1041214"/>
          </a:xfrm>
        </p:spPr>
        <p:txBody>
          <a:bodyPr spcFirstLastPara="1" wrap="square" lIns="0" tIns="0" rIns="0" bIns="0" anchor="t" anchorCtr="0">
            <a:noAutofit/>
          </a:bodyPr>
          <a:lstStyle/>
          <a:p>
            <a:r>
              <a:rPr lang="en-US">
                <a:latin typeface="Source Sans Pro"/>
                <a:ea typeface="Source Sans Pro"/>
                <a:cs typeface="Arial"/>
              </a:rPr>
              <a:t>Course Resources &amp; Syllabus Essentials</a:t>
            </a:r>
            <a:endParaRPr lang="en-US"/>
          </a:p>
        </p:txBody>
      </p:sp>
      <p:sp>
        <p:nvSpPr>
          <p:cNvPr id="6" name="TextBox 2">
            <a:extLst>
              <a:ext uri="{FF2B5EF4-FFF2-40B4-BE49-F238E27FC236}">
                <a16:creationId xmlns:a16="http://schemas.microsoft.com/office/drawing/2014/main" id="{33291EC3-653F-E0DA-3373-584FE8C1BDD6}"/>
              </a:ext>
            </a:extLst>
          </p:cNvPr>
          <p:cNvSpPr txBox="1"/>
          <p:nvPr/>
        </p:nvSpPr>
        <p:spPr>
          <a:xfrm>
            <a:off x="-12001" y="1799107"/>
            <a:ext cx="6034694" cy="1834168"/>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ea typeface="+mn-lt"/>
                <a:cs typeface="+mn-lt"/>
              </a:rPr>
              <a:t>Example language and guidance is informative for issues that are most likely to come up for students. </a:t>
            </a:r>
          </a:p>
          <a:p>
            <a:r>
              <a:rPr lang="en-US" sz="2400">
                <a:ea typeface="+mn-lt"/>
                <a:cs typeface="+mn-lt"/>
              </a:rPr>
              <a:t>teaching.uoregon.edu/syllabus</a:t>
            </a:r>
            <a:endParaRPr lang="en-US" sz="2400">
              <a:ea typeface="Calibri" panose="020F0502020204030204"/>
              <a:cs typeface="Calibri" panose="020F0502020204030204"/>
            </a:endParaRPr>
          </a:p>
          <a:p>
            <a:endParaRPr lang="en-US">
              <a:ea typeface="+mn-lt"/>
              <a:cs typeface="+mn-lt"/>
            </a:endParaRPr>
          </a:p>
        </p:txBody>
      </p:sp>
      <p:pic>
        <p:nvPicPr>
          <p:cNvPr id="3" name="Picture 2">
            <a:extLst>
              <a:ext uri="{FF2B5EF4-FFF2-40B4-BE49-F238E27FC236}">
                <a16:creationId xmlns:a16="http://schemas.microsoft.com/office/drawing/2014/main" id="{783EE824-51CF-9650-523A-D48B9ABC1FD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41" y="3394081"/>
            <a:ext cx="5995377" cy="3463518"/>
          </a:xfrm>
          <a:prstGeom prst="rect">
            <a:avLst/>
          </a:prstGeom>
        </p:spPr>
      </p:pic>
      <p:pic>
        <p:nvPicPr>
          <p:cNvPr id="7" name="Picture 6">
            <a:extLst>
              <a:ext uri="{FF2B5EF4-FFF2-40B4-BE49-F238E27FC236}">
                <a16:creationId xmlns:a16="http://schemas.microsoft.com/office/drawing/2014/main" id="{87E45ED6-C510-18DE-7E0F-79377E113E0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357547" y="3409117"/>
            <a:ext cx="5837524" cy="3446020"/>
          </a:xfrm>
          <a:prstGeom prst="rect">
            <a:avLst/>
          </a:prstGeom>
        </p:spPr>
      </p:pic>
      <p:sp>
        <p:nvSpPr>
          <p:cNvPr id="8" name="TextBox 2">
            <a:extLst>
              <a:ext uri="{FF2B5EF4-FFF2-40B4-BE49-F238E27FC236}">
                <a16:creationId xmlns:a16="http://schemas.microsoft.com/office/drawing/2014/main" id="{D81DB772-DEB0-7A81-D30D-7D6A5E15913E}"/>
              </a:ext>
              <a:ext uri="{C183D7F6-B498-43B3-948B-1728B52AA6E4}">
                <adec:decorative xmlns:adec="http://schemas.microsoft.com/office/drawing/2017/decorative" val="0"/>
              </a:ext>
            </a:extLst>
          </p:cNvPr>
          <p:cNvSpPr txBox="1"/>
          <p:nvPr/>
        </p:nvSpPr>
        <p:spPr>
          <a:xfrm>
            <a:off x="6358818" y="1799108"/>
            <a:ext cx="5834823" cy="1834168"/>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ea typeface="+mn-lt"/>
                <a:cs typeface="+mn-lt"/>
              </a:rPr>
              <a:t>Updated before every term with "actions to take" that every instructor should know, </a:t>
            </a:r>
            <a:endParaRPr lang="en-US" dirty="0"/>
          </a:p>
          <a:p>
            <a:r>
              <a:rPr lang="en-US" sz="2400" dirty="0">
                <a:ea typeface="+mn-lt"/>
                <a:cs typeface="+mn-lt"/>
              </a:rPr>
              <a:t>important dates, ready-made resources.</a:t>
            </a:r>
            <a:endParaRPr lang="en-US" dirty="0"/>
          </a:p>
          <a:p>
            <a:r>
              <a:rPr lang="en-US" sz="2400" dirty="0">
                <a:ea typeface="+mn-lt"/>
                <a:cs typeface="+mn-lt"/>
              </a:rPr>
              <a:t>Teaching.uoregon.edu/course-resources</a:t>
            </a:r>
            <a:endParaRPr lang="en-US" sz="2400" dirty="0">
              <a:ea typeface="Calibri" panose="020F0502020204030204"/>
              <a:cs typeface="Calibri" panose="020F0502020204030204"/>
            </a:endParaRPr>
          </a:p>
          <a:p>
            <a:endParaRPr lang="en-US" dirty="0">
              <a:ea typeface="+mn-lt"/>
              <a:cs typeface="+mn-lt"/>
            </a:endParaRPr>
          </a:p>
        </p:txBody>
      </p:sp>
    </p:spTree>
    <p:extLst>
      <p:ext uri="{BB962C8B-B14F-4D97-AF65-F5344CB8AC3E}">
        <p14:creationId xmlns:p14="http://schemas.microsoft.com/office/powerpoint/2010/main" val="18549598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B5A0-5624-9C6F-F7F5-5FBFEB72F5A1}"/>
              </a:ext>
            </a:extLst>
          </p:cNvPr>
          <p:cNvSpPr>
            <a:spLocks noGrp="1"/>
          </p:cNvSpPr>
          <p:nvPr>
            <p:ph type="ctrTitle"/>
          </p:nvPr>
        </p:nvSpPr>
        <p:spPr>
          <a:xfrm>
            <a:off x="742950" y="570555"/>
            <a:ext cx="10706102" cy="521764"/>
          </a:xfrm>
        </p:spPr>
        <p:txBody>
          <a:bodyPr anchor="t"/>
          <a:lstStyle/>
          <a:p>
            <a:r>
              <a:rPr lang="en-US" b="0">
                <a:latin typeface="Source Sans Pro Black"/>
                <a:ea typeface="Source Serif Pro"/>
                <a:cs typeface="Arial"/>
              </a:rPr>
              <a:t>Fall Teaching Events Specifically for GEs</a:t>
            </a:r>
          </a:p>
        </p:txBody>
      </p:sp>
      <p:graphicFrame>
        <p:nvGraphicFramePr>
          <p:cNvPr id="4" name="Content Placeholder 3">
            <a:extLst>
              <a:ext uri="{FF2B5EF4-FFF2-40B4-BE49-F238E27FC236}">
                <a16:creationId xmlns:a16="http://schemas.microsoft.com/office/drawing/2014/main" id="{15C25FFD-8850-8D1F-AE2C-42F91EA3AF3B}"/>
              </a:ext>
            </a:extLst>
          </p:cNvPr>
          <p:cNvGraphicFramePr>
            <a:graphicFrameLocks noGrp="1"/>
          </p:cNvGraphicFramePr>
          <p:nvPr>
            <p:ph sz="quarter" idx="10"/>
          </p:nvPr>
        </p:nvGraphicFramePr>
        <p:xfrm>
          <a:off x="742950" y="1174382"/>
          <a:ext cx="10773409" cy="4873110"/>
        </p:xfrm>
        <a:graphic>
          <a:graphicData uri="http://schemas.openxmlformats.org/drawingml/2006/table">
            <a:tbl>
              <a:tblPr firstRow="1" bandRow="1">
                <a:tableStyleId>{F5AB1C69-6EDB-4FF4-983F-18BD219EF322}</a:tableStyleId>
              </a:tblPr>
              <a:tblGrid>
                <a:gridCol w="2682874">
                  <a:extLst>
                    <a:ext uri="{9D8B030D-6E8A-4147-A177-3AD203B41FA5}">
                      <a16:colId xmlns:a16="http://schemas.microsoft.com/office/drawing/2014/main" val="132996188"/>
                    </a:ext>
                  </a:extLst>
                </a:gridCol>
                <a:gridCol w="2529499">
                  <a:extLst>
                    <a:ext uri="{9D8B030D-6E8A-4147-A177-3AD203B41FA5}">
                      <a16:colId xmlns:a16="http://schemas.microsoft.com/office/drawing/2014/main" val="3474331357"/>
                    </a:ext>
                  </a:extLst>
                </a:gridCol>
                <a:gridCol w="5561036">
                  <a:extLst>
                    <a:ext uri="{9D8B030D-6E8A-4147-A177-3AD203B41FA5}">
                      <a16:colId xmlns:a16="http://schemas.microsoft.com/office/drawing/2014/main" val="2368428916"/>
                    </a:ext>
                  </a:extLst>
                </a:gridCol>
              </a:tblGrid>
              <a:tr h="483990">
                <a:tc>
                  <a:txBody>
                    <a:bodyPr/>
                    <a:lstStyle/>
                    <a:p>
                      <a:pPr algn="ctr"/>
                      <a:r>
                        <a:rPr lang="en-US" sz="2200">
                          <a:latin typeface="Source Sans Pro" panose="020B0503030403020204" pitchFamily="34" charset="0"/>
                        </a:rPr>
                        <a:t>Event</a:t>
                      </a:r>
                    </a:p>
                  </a:txBody>
                  <a:tcPr anchor="ctr"/>
                </a:tc>
                <a:tc>
                  <a:txBody>
                    <a:bodyPr/>
                    <a:lstStyle/>
                    <a:p>
                      <a:pPr algn="ctr"/>
                      <a:r>
                        <a:rPr lang="en-US" sz="2200">
                          <a:latin typeface="Source Sans Pro" panose="020B0503030403020204" pitchFamily="34" charset="0"/>
                        </a:rPr>
                        <a:t>Day &amp; Location</a:t>
                      </a:r>
                    </a:p>
                  </a:txBody>
                  <a:tcPr anchor="ctr"/>
                </a:tc>
                <a:tc>
                  <a:txBody>
                    <a:bodyPr/>
                    <a:lstStyle/>
                    <a:p>
                      <a:pPr algn="ctr"/>
                      <a:r>
                        <a:rPr lang="en-US" sz="2200">
                          <a:latin typeface="Source Sans Pro" panose="020B0503030403020204" pitchFamily="34" charset="0"/>
                        </a:rPr>
                        <a:t>Description</a:t>
                      </a:r>
                    </a:p>
                  </a:txBody>
                  <a:tcPr anchor="ctr"/>
                </a:tc>
                <a:extLst>
                  <a:ext uri="{0D108BD9-81ED-4DB2-BD59-A6C34878D82A}">
                    <a16:rowId xmlns:a16="http://schemas.microsoft.com/office/drawing/2014/main" val="58991660"/>
                  </a:ext>
                </a:extLst>
              </a:tr>
              <a:tr h="731520">
                <a:tc>
                  <a:txBody>
                    <a:bodyPr/>
                    <a:lstStyle/>
                    <a:p>
                      <a:r>
                        <a:rPr lang="en-US" b="1">
                          <a:latin typeface="Source Sans Pro" panose="020B0503030403020204" pitchFamily="34" charset="0"/>
                        </a:rPr>
                        <a:t>GTI Meet &amp; Greet</a:t>
                      </a:r>
                    </a:p>
                  </a:txBody>
                  <a:tcPr/>
                </a:tc>
                <a:tc>
                  <a:txBody>
                    <a:bodyPr/>
                    <a:lstStyle/>
                    <a:p>
                      <a:r>
                        <a:rPr lang="en-US">
                          <a:latin typeface="Source Sans Pro" panose="020B0503030403020204" pitchFamily="34" charset="0"/>
                        </a:rPr>
                        <a:t>Mon, Oct 6 @ 10am</a:t>
                      </a:r>
                    </a:p>
                    <a:p>
                      <a:pPr lvl="0">
                        <a:buNone/>
                      </a:pPr>
                      <a:r>
                        <a:rPr lang="en-US">
                          <a:latin typeface="Source Sans Pro" panose="020B0503030403020204" pitchFamily="34" charset="0"/>
                        </a:rPr>
                        <a:t>Knight Lib Dream Lab</a:t>
                      </a:r>
                    </a:p>
                  </a:txBody>
                  <a:tcPr/>
                </a:tc>
                <a:tc>
                  <a:txBody>
                    <a:bodyPr/>
                    <a:lstStyle/>
                    <a:p>
                      <a:r>
                        <a:rPr lang="en-US" sz="1800">
                          <a:latin typeface="Source Sans Pro" panose="020B0503030403020204" pitchFamily="34" charset="0"/>
                        </a:rPr>
                        <a:t>Meet other GEs and learn about our teaching certificate program: the Graduate Teaching Initiative.</a:t>
                      </a:r>
                    </a:p>
                  </a:txBody>
                  <a:tcPr/>
                </a:tc>
                <a:extLst>
                  <a:ext uri="{0D108BD9-81ED-4DB2-BD59-A6C34878D82A}">
                    <a16:rowId xmlns:a16="http://schemas.microsoft.com/office/drawing/2014/main" val="3724474796"/>
                  </a:ext>
                </a:extLst>
              </a:tr>
              <a:tr h="731520">
                <a:tc>
                  <a:txBody>
                    <a:bodyPr/>
                    <a:lstStyle/>
                    <a:p>
                      <a:pPr lvl="0">
                        <a:buNone/>
                      </a:pPr>
                      <a:r>
                        <a:rPr lang="en-US" sz="1800" b="1" u="none" strike="noStrike" noProof="0">
                          <a:solidFill>
                            <a:srgbClr val="000000"/>
                          </a:solidFill>
                          <a:latin typeface="Source Sans Pro" panose="020B0503030403020204" pitchFamily="34" charset="0"/>
                        </a:rPr>
                        <a:t>Grading with Canvas</a:t>
                      </a:r>
                      <a:endParaRPr lang="en-US" b="1">
                        <a:latin typeface="Source Sans Pro" panose="020B05030304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Source Sans Pro" panose="020B0503030403020204" pitchFamily="34" charset="0"/>
                        </a:rPr>
                        <a:t>Wed, Oct 8 @ 11am</a:t>
                      </a:r>
                      <a:br>
                        <a:rPr lang="en-US">
                          <a:latin typeface="Source Sans Pro" panose="020B0503030403020204" pitchFamily="34" charset="0"/>
                        </a:rPr>
                      </a:br>
                      <a:r>
                        <a:rPr lang="en-US">
                          <a:latin typeface="Source Sans Pro" panose="020B0503030403020204" pitchFamily="34" charset="0"/>
                        </a:rPr>
                        <a:t>Knight Lib Dream Lab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Source Sans Pro" panose="020B0503030403020204" pitchFamily="34" charset="0"/>
                        </a:rPr>
                        <a:t>Learn more about Canvas’s </a:t>
                      </a:r>
                      <a:r>
                        <a:rPr lang="en-US" sz="1800" err="1">
                          <a:latin typeface="Source Sans Pro" panose="020B0503030403020204" pitchFamily="34" charset="0"/>
                        </a:rPr>
                        <a:t>SpeedGrader</a:t>
                      </a:r>
                      <a:r>
                        <a:rPr lang="en-US" sz="1800">
                          <a:latin typeface="Source Sans Pro" panose="020B0503030403020204" pitchFamily="34" charset="0"/>
                        </a:rPr>
                        <a:t>. Practice using it in our closed Grading Practice Sandbox.</a:t>
                      </a:r>
                    </a:p>
                  </a:txBody>
                  <a:tcPr/>
                </a:tc>
                <a:extLst>
                  <a:ext uri="{0D108BD9-81ED-4DB2-BD59-A6C34878D82A}">
                    <a16:rowId xmlns:a16="http://schemas.microsoft.com/office/drawing/2014/main" val="1098866513"/>
                  </a:ext>
                </a:extLst>
              </a:tr>
              <a:tr h="731520">
                <a:tc>
                  <a:txBody>
                    <a:bodyPr/>
                    <a:lstStyle/>
                    <a:p>
                      <a:r>
                        <a:rPr lang="en-US" b="1">
                          <a:latin typeface="Source Sans Pro" panose="020B0503030403020204" pitchFamily="34" charset="0"/>
                        </a:rPr>
                        <a:t>International GE Success</a:t>
                      </a:r>
                      <a:br>
                        <a:rPr lang="en-US" b="1">
                          <a:latin typeface="Source Sans Pro" panose="020B0503030403020204" pitchFamily="34" charset="0"/>
                        </a:rPr>
                      </a:br>
                      <a:r>
                        <a:rPr lang="en-US" sz="1500" b="0" u="none" strike="noStrike" noProof="0">
                          <a:latin typeface="Source Sans Pro" panose="020B0503030403020204" pitchFamily="34" charset="0"/>
                        </a:rPr>
                        <a:t>Thriving in the U.S. Classroom</a:t>
                      </a:r>
                      <a:endParaRPr lang="en-US" sz="1500" b="1">
                        <a:latin typeface="Source Sans Pro" panose="020B0503030403020204" pitchFamily="34" charset="0"/>
                      </a:endParaRPr>
                    </a:p>
                  </a:txBody>
                  <a:tcPr/>
                </a:tc>
                <a:tc>
                  <a:txBody>
                    <a:bodyPr/>
                    <a:lstStyle/>
                    <a:p>
                      <a:r>
                        <a:rPr lang="en-US">
                          <a:latin typeface="Source Sans Pro" panose="020B0503030403020204" pitchFamily="34" charset="0"/>
                        </a:rPr>
                        <a:t>Thurs, Oct 9 @ 11am</a:t>
                      </a:r>
                      <a:br>
                        <a:rPr lang="en-US">
                          <a:latin typeface="Source Sans Pro" panose="020B0503030403020204" pitchFamily="34" charset="0"/>
                        </a:rPr>
                      </a:br>
                      <a:r>
                        <a:rPr lang="en-US">
                          <a:latin typeface="Source Sans Pro" panose="020B0503030403020204" pitchFamily="34" charset="0"/>
                        </a:rPr>
                        <a:t>EMU Diamond Lake Rm</a:t>
                      </a:r>
                    </a:p>
                  </a:txBody>
                  <a:tcPr/>
                </a:tc>
                <a:tc>
                  <a:txBody>
                    <a:bodyPr/>
                    <a:lstStyle/>
                    <a:p>
                      <a:r>
                        <a:rPr lang="en-US" sz="1800">
                          <a:latin typeface="Source Sans Pro" panose="020B0503030403020204" pitchFamily="34" charset="0"/>
                        </a:rPr>
                        <a:t>Build community and share ways to navigate teaching challenges in the US with confidence and care. </a:t>
                      </a:r>
                    </a:p>
                  </a:txBody>
                  <a:tcPr/>
                </a:tc>
                <a:extLst>
                  <a:ext uri="{0D108BD9-81ED-4DB2-BD59-A6C34878D82A}">
                    <a16:rowId xmlns:a16="http://schemas.microsoft.com/office/drawing/2014/main" val="2521534478"/>
                  </a:ext>
                </a:extLst>
              </a:tr>
              <a:tr h="731520">
                <a:tc>
                  <a:txBody>
                    <a:bodyPr/>
                    <a:lstStyle/>
                    <a:p>
                      <a:pPr lvl="0" algn="l">
                        <a:lnSpc>
                          <a:spcPct val="100000"/>
                        </a:lnSpc>
                        <a:spcBef>
                          <a:spcPts val="0"/>
                        </a:spcBef>
                        <a:spcAft>
                          <a:spcPts val="0"/>
                        </a:spcAft>
                        <a:buNone/>
                      </a:pPr>
                      <a:r>
                        <a:rPr lang="en-US" sz="1800" b="1" u="none" strike="noStrike" noProof="0">
                          <a:solidFill>
                            <a:srgbClr val="000000"/>
                          </a:solidFill>
                          <a:latin typeface="Source Sans Pro" panose="020B0503030403020204" pitchFamily="34" charset="0"/>
                        </a:rPr>
                        <a:t>Grading 601 – Tips for Efficient Grading</a:t>
                      </a:r>
                      <a:endParaRPr lang="en-US" sz="1800" b="0" i="0" u="none" strike="noStrike" noProof="0">
                        <a:solidFill>
                          <a:srgbClr val="000000"/>
                        </a:solidFill>
                        <a:latin typeface="Source Sans Pro" panose="020B05030304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Source Sans Pro" panose="020B0503030403020204" pitchFamily="34" charset="0"/>
                        </a:rPr>
                        <a:t>Wed., Oct 15 @ 10am </a:t>
                      </a:r>
                      <a:br>
                        <a:rPr lang="en-US">
                          <a:solidFill>
                            <a:schemeClr val="tx1"/>
                          </a:solidFill>
                          <a:latin typeface="Source Sans Pro" panose="020B0503030403020204" pitchFamily="34" charset="0"/>
                        </a:rPr>
                      </a:br>
                      <a:r>
                        <a:rPr lang="en-US">
                          <a:solidFill>
                            <a:schemeClr val="tx1"/>
                          </a:solidFill>
                          <a:latin typeface="Source Sans Pro" panose="020B0503030403020204" pitchFamily="34" charset="0"/>
                        </a:rPr>
                        <a:t>On Zoom</a:t>
                      </a:r>
                      <a:endParaRPr lang="en-US" i="1">
                        <a:solidFill>
                          <a:schemeClr val="tx1"/>
                        </a:solidFill>
                        <a:latin typeface="Source Sans Pro" panose="020B0503030403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Source Sans Pro" panose="020B0503030403020204" pitchFamily="34" charset="0"/>
                        </a:rPr>
                        <a:t>Discuss tips for getting through that stack of exams, homework, lab reports, or assignments quickly.</a:t>
                      </a:r>
                    </a:p>
                  </a:txBody>
                  <a:tcPr/>
                </a:tc>
                <a:extLst>
                  <a:ext uri="{0D108BD9-81ED-4DB2-BD59-A6C34878D82A}">
                    <a16:rowId xmlns:a16="http://schemas.microsoft.com/office/drawing/2014/main" val="2943042774"/>
                  </a:ext>
                </a:extLst>
              </a:tr>
              <a:tr h="731520">
                <a:tc>
                  <a:txBody>
                    <a:bodyPr/>
                    <a:lstStyle/>
                    <a:p>
                      <a:r>
                        <a:rPr lang="en-US" b="1">
                          <a:latin typeface="Source Sans Pro" panose="020B0503030403020204" pitchFamily="34" charset="0"/>
                        </a:rPr>
                        <a:t>International GE Midterm Check-In</a:t>
                      </a:r>
                    </a:p>
                  </a:txBody>
                  <a:tcPr/>
                </a:tc>
                <a:tc>
                  <a:txBody>
                    <a:bodyPr/>
                    <a:lstStyle/>
                    <a:p>
                      <a:r>
                        <a:rPr lang="en-US">
                          <a:latin typeface="Source Sans Pro" panose="020B0503030403020204" pitchFamily="34" charset="0"/>
                        </a:rPr>
                        <a:t>Mon, Oct 27 @ 1pm </a:t>
                      </a:r>
                      <a:br>
                        <a:rPr lang="en-US">
                          <a:latin typeface="Source Sans Pro" panose="020B0503030403020204" pitchFamily="34" charset="0"/>
                        </a:rPr>
                      </a:br>
                      <a:r>
                        <a:rPr lang="en-US">
                          <a:solidFill>
                            <a:schemeClr val="tx1"/>
                          </a:solidFill>
                          <a:latin typeface="Source Sans Pro" panose="020B0503030403020204" pitchFamily="34" charset="0"/>
                        </a:rPr>
                        <a:t>On Zoom</a:t>
                      </a:r>
                      <a:endParaRPr lang="en-US" i="1">
                        <a:solidFill>
                          <a:schemeClr val="tx1"/>
                        </a:solidFill>
                        <a:latin typeface="Source Sans Pro" panose="020B0503030403020204" pitchFamily="34" charset="0"/>
                      </a:endParaRPr>
                    </a:p>
                  </a:txBody>
                  <a:tcPr/>
                </a:tc>
                <a:tc>
                  <a:txBody>
                    <a:bodyPr/>
                    <a:lstStyle/>
                    <a:p>
                      <a:r>
                        <a:rPr lang="en-US">
                          <a:latin typeface="Source Sans Pro" panose="020B0503030403020204" pitchFamily="34" charset="0"/>
                        </a:rPr>
                        <a:t>Join us for an informal conversation about how your teaching is going. Drop in when you can!</a:t>
                      </a:r>
                    </a:p>
                  </a:txBody>
                  <a:tcPr/>
                </a:tc>
                <a:extLst>
                  <a:ext uri="{0D108BD9-81ED-4DB2-BD59-A6C34878D82A}">
                    <a16:rowId xmlns:a16="http://schemas.microsoft.com/office/drawing/2014/main" val="944829336"/>
                  </a:ext>
                </a:extLst>
              </a:tr>
              <a:tr h="731520">
                <a:tc>
                  <a:txBody>
                    <a:bodyPr/>
                    <a:lstStyle/>
                    <a:p>
                      <a:r>
                        <a:rPr lang="en-US" sz="1800" b="1" kern="1200">
                          <a:solidFill>
                            <a:schemeClr val="dk1"/>
                          </a:solidFill>
                          <a:effectLst/>
                          <a:latin typeface="Source Sans Pro" panose="020B0503030403020204" pitchFamily="34" charset="0"/>
                        </a:rPr>
                        <a:t>International GE </a:t>
                      </a:r>
                      <a:br>
                        <a:rPr lang="en-US" sz="1800" b="1" kern="1200">
                          <a:solidFill>
                            <a:schemeClr val="dk1"/>
                          </a:solidFill>
                          <a:effectLst/>
                          <a:latin typeface="Source Sans Pro" panose="020B0503030403020204" pitchFamily="34" charset="0"/>
                        </a:rPr>
                      </a:br>
                      <a:r>
                        <a:rPr lang="en-US" sz="1800" b="1" kern="1200">
                          <a:solidFill>
                            <a:schemeClr val="dk1"/>
                          </a:solidFill>
                          <a:effectLst/>
                          <a:latin typeface="Source Sans Pro" panose="020B0503030403020204" pitchFamily="34" charset="0"/>
                        </a:rPr>
                        <a:t>Coffee Hour</a:t>
                      </a:r>
                      <a:r>
                        <a:rPr lang="en-US" b="1">
                          <a:effectLst/>
                          <a:latin typeface="Source Sans Pro" panose="020B0503030403020204" pitchFamily="34" charset="0"/>
                        </a:rPr>
                        <a:t> </a:t>
                      </a:r>
                      <a:endParaRPr lang="en-US" b="1">
                        <a:latin typeface="Source Sans Pro" panose="020B0503030403020204" pitchFamily="34" charset="0"/>
                      </a:endParaRPr>
                    </a:p>
                  </a:txBody>
                  <a:tcPr/>
                </a:tc>
                <a:tc>
                  <a:txBody>
                    <a:bodyPr/>
                    <a:lstStyle/>
                    <a:p>
                      <a:r>
                        <a:rPr lang="en-US" err="1">
                          <a:latin typeface="Source Sans Pro" panose="020B0503030403020204" pitchFamily="34" charset="0"/>
                        </a:rPr>
                        <a:t>Thur</a:t>
                      </a:r>
                      <a:r>
                        <a:rPr lang="en-US">
                          <a:latin typeface="Source Sans Pro" panose="020B0503030403020204" pitchFamily="34" charset="0"/>
                        </a:rPr>
                        <a:t>, Nov 12 @ 10am</a:t>
                      </a:r>
                    </a:p>
                    <a:p>
                      <a:r>
                        <a:rPr lang="en-US">
                          <a:latin typeface="Source Sans Pro" panose="020B0503030403020204" pitchFamily="34" charset="0"/>
                        </a:rPr>
                        <a:t>Straub 401</a:t>
                      </a:r>
                    </a:p>
                  </a:txBody>
                  <a:tcPr/>
                </a:tc>
                <a:tc>
                  <a:txBody>
                    <a:bodyPr/>
                    <a:lstStyle/>
                    <a:p>
                      <a:r>
                        <a:rPr lang="en-US" dirty="0">
                          <a:latin typeface="Source Sans Pro" panose="020B0503030403020204" pitchFamily="34" charset="0"/>
                        </a:rPr>
                        <a:t>A space to pause, enjoy coffee or tea and light snacks, and connect with fellow international GEs.</a:t>
                      </a:r>
                    </a:p>
                  </a:txBody>
                  <a:tcPr/>
                </a:tc>
                <a:extLst>
                  <a:ext uri="{0D108BD9-81ED-4DB2-BD59-A6C34878D82A}">
                    <a16:rowId xmlns:a16="http://schemas.microsoft.com/office/drawing/2014/main" val="4292431151"/>
                  </a:ext>
                </a:extLst>
              </a:tr>
            </a:tbl>
          </a:graphicData>
        </a:graphic>
      </p:graphicFrame>
      <p:sp>
        <p:nvSpPr>
          <p:cNvPr id="5" name="TextBox 4">
            <a:extLst>
              <a:ext uri="{FF2B5EF4-FFF2-40B4-BE49-F238E27FC236}">
                <a16:creationId xmlns:a16="http://schemas.microsoft.com/office/drawing/2014/main" id="{3E15D49E-96F6-112F-E964-BCCE12306397}"/>
              </a:ext>
            </a:extLst>
          </p:cNvPr>
          <p:cNvSpPr txBox="1"/>
          <p:nvPr/>
        </p:nvSpPr>
        <p:spPr>
          <a:xfrm>
            <a:off x="671468" y="6143797"/>
            <a:ext cx="11145394" cy="430887"/>
          </a:xfrm>
          <a:prstGeom prst="rect">
            <a:avLst/>
          </a:prstGeom>
          <a:solidFill>
            <a:schemeClr val="bg1"/>
          </a:solidFill>
        </p:spPr>
        <p:txBody>
          <a:bodyPr wrap="square" rtlCol="0">
            <a:spAutoFit/>
          </a:bodyPr>
          <a:lstStyle/>
          <a:p>
            <a:r>
              <a:rPr lang="en-US" sz="2200" b="1">
                <a:latin typeface="Source Sans Pro" panose="020B0503030403020204" pitchFamily="34" charset="0"/>
                <a:ea typeface="Source Serif Pro" panose="02040603050405020204" pitchFamily="18" charset="0"/>
              </a:rPr>
              <a:t>Register and learn more about all our events at: </a:t>
            </a:r>
            <a:r>
              <a:rPr lang="en-US" sz="2200" b="1" err="1">
                <a:latin typeface="Source Sans Pro" panose="020B0503030403020204" pitchFamily="34" charset="0"/>
                <a:ea typeface="Source Serif Pro" panose="02040603050405020204" pitchFamily="18" charset="0"/>
              </a:rPr>
              <a:t>teaching.uoregon.edu</a:t>
            </a:r>
            <a:r>
              <a:rPr lang="en-US" sz="2200" b="1">
                <a:latin typeface="Source Sans Pro" panose="020B0503030403020204" pitchFamily="34" charset="0"/>
                <a:ea typeface="Source Serif Pro" panose="02040603050405020204" pitchFamily="18" charset="0"/>
              </a:rPr>
              <a:t>/events</a:t>
            </a:r>
          </a:p>
        </p:txBody>
      </p:sp>
    </p:spTree>
    <p:extLst>
      <p:ext uri="{BB962C8B-B14F-4D97-AF65-F5344CB8AC3E}">
        <p14:creationId xmlns:p14="http://schemas.microsoft.com/office/powerpoint/2010/main" val="1159778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802144-2EE3-2099-1CED-467CD1FA114A}"/>
              </a:ext>
            </a:extLst>
          </p:cNvPr>
          <p:cNvSpPr>
            <a:spLocks noGrp="1"/>
          </p:cNvSpPr>
          <p:nvPr>
            <p:ph sz="quarter" idx="10"/>
          </p:nvPr>
        </p:nvSpPr>
        <p:spPr>
          <a:xfrm>
            <a:off x="742950" y="1814656"/>
            <a:ext cx="10698630" cy="4175690"/>
          </a:xfrm>
        </p:spPr>
        <p:txBody>
          <a:bodyPr lIns="0" tIns="0" rIns="0" bIns="0" anchor="t">
            <a:noAutofit/>
          </a:bodyPr>
          <a:lstStyle/>
          <a:p>
            <a:pPr>
              <a:buFont typeface="Wingdings" panose="05000000000000000000" pitchFamily="2" charset="2"/>
              <a:buChar char="ü"/>
            </a:pPr>
            <a:r>
              <a:rPr lang="en-US" sz="2400">
                <a:latin typeface="Source Sans Pro"/>
                <a:ea typeface="Source Sans Pro"/>
              </a:rPr>
              <a:t>Join us at 3pm today for Canvas Features and Tools and at 4pm for the Teaching Insights Forum (Pacific Hall 123)</a:t>
            </a:r>
          </a:p>
          <a:p>
            <a:pPr>
              <a:buFont typeface="Wingdings" panose="05000000000000000000" pitchFamily="2" charset="2"/>
              <a:buChar char="ü"/>
            </a:pPr>
            <a:r>
              <a:rPr lang="en-US" sz="2400">
                <a:latin typeface="Source Sans Pro"/>
                <a:ea typeface="Source Sans Pro"/>
              </a:rPr>
              <a:t>Attend a TEP workshop this term </a:t>
            </a:r>
          </a:p>
          <a:p>
            <a:pPr>
              <a:buFont typeface="Wingdings" panose="05000000000000000000" pitchFamily="2" charset="2"/>
              <a:buChar char="ü"/>
            </a:pPr>
            <a:r>
              <a:rPr lang="en-US" sz="2400">
                <a:latin typeface="Source Sans Pro"/>
                <a:ea typeface="Source Sans Pro"/>
              </a:rPr>
              <a:t>Join the Graduate Teaching Initiative (GTI)</a:t>
            </a:r>
          </a:p>
          <a:p>
            <a:pPr>
              <a:buFont typeface="Wingdings" panose="05000000000000000000" pitchFamily="2" charset="2"/>
              <a:buChar char="ü"/>
            </a:pPr>
            <a:r>
              <a:rPr lang="en-US" sz="2400">
                <a:latin typeface="Calibri"/>
                <a:ea typeface="Calibri"/>
                <a:cs typeface="Calibri"/>
              </a:rPr>
              <a:t>Consult with us on any teaching-related questions, goals, or challenges</a:t>
            </a:r>
          </a:p>
          <a:p>
            <a:pPr>
              <a:buFont typeface="Wingdings" panose="05000000000000000000" pitchFamily="2" charset="2"/>
              <a:buChar char="ü"/>
            </a:pPr>
            <a:r>
              <a:rPr lang="en-US" sz="2400">
                <a:latin typeface="Source Sans Pro"/>
                <a:ea typeface="Source Sans Pro"/>
              </a:rPr>
              <a:t>Aim for the Kimble First-Year Teaching Award</a:t>
            </a:r>
          </a:p>
          <a:p>
            <a:endParaRPr lang="en-US" sz="2400">
              <a:latin typeface="Source Sans Pro"/>
              <a:ea typeface="Source Sans Pro"/>
            </a:endParaRPr>
          </a:p>
        </p:txBody>
      </p:sp>
      <p:sp>
        <p:nvSpPr>
          <p:cNvPr id="11" name="Title 10">
            <a:extLst>
              <a:ext uri="{FF2B5EF4-FFF2-40B4-BE49-F238E27FC236}">
                <a16:creationId xmlns:a16="http://schemas.microsoft.com/office/drawing/2014/main" id="{2DE0BCFD-9622-A50D-BE71-028B3943C65D}"/>
              </a:ext>
            </a:extLst>
          </p:cNvPr>
          <p:cNvSpPr>
            <a:spLocks noGrp="1"/>
          </p:cNvSpPr>
          <p:nvPr>
            <p:ph type="ctrTitle"/>
          </p:nvPr>
        </p:nvSpPr>
        <p:spPr>
          <a:xfrm>
            <a:off x="742950" y="524358"/>
            <a:ext cx="11087102" cy="1284630"/>
          </a:xfrm>
        </p:spPr>
        <p:txBody>
          <a:bodyPr/>
          <a:lstStyle/>
          <a:p>
            <a:r>
              <a:rPr lang="en-US">
                <a:latin typeface="Source Sans Pro"/>
                <a:ea typeface="Source Sans Pro"/>
                <a:cs typeface="Arial"/>
              </a:rPr>
              <a:t>What are some next steps to support your teaching?</a:t>
            </a:r>
          </a:p>
        </p:txBody>
      </p:sp>
    </p:spTree>
    <p:extLst>
      <p:ext uri="{BB962C8B-B14F-4D97-AF65-F5344CB8AC3E}">
        <p14:creationId xmlns:p14="http://schemas.microsoft.com/office/powerpoint/2010/main" val="24464287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B46081F-27B4-D7A4-E993-8E09D60CEB79}"/>
              </a:ext>
            </a:extLst>
          </p:cNvPr>
          <p:cNvSpPr>
            <a:spLocks noGrp="1"/>
          </p:cNvSpPr>
          <p:nvPr>
            <p:ph type="title" idx="4294967295"/>
          </p:nvPr>
        </p:nvSpPr>
        <p:spPr>
          <a:xfrm>
            <a:off x="738664" y="629420"/>
            <a:ext cx="7125359" cy="831549"/>
          </a:xfrm>
          <a:prstGeom prst="rect">
            <a:avLst/>
          </a:prstGeom>
        </p:spPr>
        <p:txBody>
          <a:bodyPr lIns="121920" tIns="60960" rIns="121920" bIns="60960" anchor="t">
            <a:noAutofit/>
          </a:bodyPr>
          <a:lstStyle>
            <a:defPPr>
              <a:defRPr lang="en-US"/>
            </a:defPPr>
            <a:lvl1pPr marL="0" algn="l" defTabSz="1451427" rtl="0" eaLnBrk="1" latinLnBrk="0" hangingPunct="1">
              <a:defRPr sz="2857" kern="1200">
                <a:solidFill>
                  <a:schemeClr val="tx1"/>
                </a:solidFill>
                <a:latin typeface="+mn-lt"/>
                <a:ea typeface="+mn-ea"/>
                <a:cs typeface="+mn-cs"/>
              </a:defRPr>
            </a:lvl1pPr>
            <a:lvl2pPr marL="725714" algn="l" defTabSz="1451427" rtl="0" eaLnBrk="1" latinLnBrk="0" hangingPunct="1">
              <a:defRPr sz="2857" kern="1200">
                <a:solidFill>
                  <a:schemeClr val="tx1"/>
                </a:solidFill>
                <a:latin typeface="+mn-lt"/>
                <a:ea typeface="+mn-ea"/>
                <a:cs typeface="+mn-cs"/>
              </a:defRPr>
            </a:lvl2pPr>
            <a:lvl3pPr marL="1451427" algn="l" defTabSz="1451427" rtl="0" eaLnBrk="1" latinLnBrk="0" hangingPunct="1">
              <a:defRPr sz="2857" kern="1200">
                <a:solidFill>
                  <a:schemeClr val="tx1"/>
                </a:solidFill>
                <a:latin typeface="+mn-lt"/>
                <a:ea typeface="+mn-ea"/>
                <a:cs typeface="+mn-cs"/>
              </a:defRPr>
            </a:lvl3pPr>
            <a:lvl4pPr marL="2177141" algn="l" defTabSz="1451427" rtl="0" eaLnBrk="1" latinLnBrk="0" hangingPunct="1">
              <a:defRPr sz="2857" kern="1200">
                <a:solidFill>
                  <a:schemeClr val="tx1"/>
                </a:solidFill>
                <a:latin typeface="+mn-lt"/>
                <a:ea typeface="+mn-ea"/>
                <a:cs typeface="+mn-cs"/>
              </a:defRPr>
            </a:lvl4pPr>
            <a:lvl5pPr marL="2902854" algn="l" defTabSz="1451427" rtl="0" eaLnBrk="1" latinLnBrk="0" hangingPunct="1">
              <a:defRPr sz="2857" kern="1200">
                <a:solidFill>
                  <a:schemeClr val="tx1"/>
                </a:solidFill>
                <a:latin typeface="+mn-lt"/>
                <a:ea typeface="+mn-ea"/>
                <a:cs typeface="+mn-cs"/>
              </a:defRPr>
            </a:lvl5pPr>
            <a:lvl6pPr marL="3628568" algn="l" defTabSz="1451427" rtl="0" eaLnBrk="1" latinLnBrk="0" hangingPunct="1">
              <a:defRPr sz="2857" kern="1200">
                <a:solidFill>
                  <a:schemeClr val="tx1"/>
                </a:solidFill>
                <a:latin typeface="+mn-lt"/>
                <a:ea typeface="+mn-ea"/>
                <a:cs typeface="+mn-cs"/>
              </a:defRPr>
            </a:lvl6pPr>
            <a:lvl7pPr marL="4354281" algn="l" defTabSz="1451427" rtl="0" eaLnBrk="1" latinLnBrk="0" hangingPunct="1">
              <a:defRPr sz="2857" kern="1200">
                <a:solidFill>
                  <a:schemeClr val="tx1"/>
                </a:solidFill>
                <a:latin typeface="+mn-lt"/>
                <a:ea typeface="+mn-ea"/>
                <a:cs typeface="+mn-cs"/>
              </a:defRPr>
            </a:lvl7pPr>
            <a:lvl8pPr marL="5079995" algn="l" defTabSz="1451427" rtl="0" eaLnBrk="1" latinLnBrk="0" hangingPunct="1">
              <a:defRPr sz="2857" kern="1200">
                <a:solidFill>
                  <a:schemeClr val="tx1"/>
                </a:solidFill>
                <a:latin typeface="+mn-lt"/>
                <a:ea typeface="+mn-ea"/>
                <a:cs typeface="+mn-cs"/>
              </a:defRPr>
            </a:lvl8pPr>
            <a:lvl9pPr marL="5805708" algn="l" defTabSz="1451427" rtl="0" eaLnBrk="1" latinLnBrk="0" hangingPunct="1">
              <a:defRPr sz="2857" kern="1200">
                <a:solidFill>
                  <a:schemeClr val="tx1"/>
                </a:solidFill>
                <a:latin typeface="+mn-lt"/>
                <a:ea typeface="+mn-ea"/>
                <a:cs typeface="+mn-cs"/>
              </a:defRPr>
            </a:lvl9pPr>
          </a:lstStyle>
          <a:p>
            <a:r>
              <a:rPr lang="en-US" sz="4000">
                <a:latin typeface="Source Sans Pro"/>
                <a:ea typeface="Calibri Light"/>
                <a:cs typeface="Calibri Light"/>
              </a:rPr>
              <a:t>Where to refer when students need support</a:t>
            </a:r>
          </a:p>
        </p:txBody>
      </p:sp>
      <p:sp>
        <p:nvSpPr>
          <p:cNvPr id="4" name="TextBox 3">
            <a:extLst>
              <a:ext uri="{FF2B5EF4-FFF2-40B4-BE49-F238E27FC236}">
                <a16:creationId xmlns:a16="http://schemas.microsoft.com/office/drawing/2014/main" id="{2372389B-A168-D457-3262-BD1821146F2A}"/>
              </a:ext>
            </a:extLst>
          </p:cNvPr>
          <p:cNvSpPr txBox="1"/>
          <p:nvPr/>
        </p:nvSpPr>
        <p:spPr>
          <a:xfrm>
            <a:off x="740106" y="2118520"/>
            <a:ext cx="7704698" cy="4329390"/>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a:defRPr lang="en-US"/>
            </a:defPPr>
            <a:lvl1pPr marL="0" algn="l" defTabSz="1451427" rtl="0" eaLnBrk="1" latinLnBrk="0" hangingPunct="1">
              <a:defRPr sz="2857" kern="1200">
                <a:solidFill>
                  <a:schemeClr val="tx1"/>
                </a:solidFill>
                <a:latin typeface="+mn-lt"/>
                <a:ea typeface="+mn-ea"/>
                <a:cs typeface="+mn-cs"/>
              </a:defRPr>
            </a:lvl1pPr>
            <a:lvl2pPr marL="725714" algn="l" defTabSz="1451427" rtl="0" eaLnBrk="1" latinLnBrk="0" hangingPunct="1">
              <a:defRPr sz="2857" kern="1200">
                <a:solidFill>
                  <a:schemeClr val="tx1"/>
                </a:solidFill>
                <a:latin typeface="+mn-lt"/>
                <a:ea typeface="+mn-ea"/>
                <a:cs typeface="+mn-cs"/>
              </a:defRPr>
            </a:lvl2pPr>
            <a:lvl3pPr marL="1451427" algn="l" defTabSz="1451427" rtl="0" eaLnBrk="1" latinLnBrk="0" hangingPunct="1">
              <a:defRPr sz="2857" kern="1200">
                <a:solidFill>
                  <a:schemeClr val="tx1"/>
                </a:solidFill>
                <a:latin typeface="+mn-lt"/>
                <a:ea typeface="+mn-ea"/>
                <a:cs typeface="+mn-cs"/>
              </a:defRPr>
            </a:lvl3pPr>
            <a:lvl4pPr marL="2177141" algn="l" defTabSz="1451427" rtl="0" eaLnBrk="1" latinLnBrk="0" hangingPunct="1">
              <a:defRPr sz="2857" kern="1200">
                <a:solidFill>
                  <a:schemeClr val="tx1"/>
                </a:solidFill>
                <a:latin typeface="+mn-lt"/>
                <a:ea typeface="+mn-ea"/>
                <a:cs typeface="+mn-cs"/>
              </a:defRPr>
            </a:lvl4pPr>
            <a:lvl5pPr marL="2902854" algn="l" defTabSz="1451427" rtl="0" eaLnBrk="1" latinLnBrk="0" hangingPunct="1">
              <a:defRPr sz="2857" kern="1200">
                <a:solidFill>
                  <a:schemeClr val="tx1"/>
                </a:solidFill>
                <a:latin typeface="+mn-lt"/>
                <a:ea typeface="+mn-ea"/>
                <a:cs typeface="+mn-cs"/>
              </a:defRPr>
            </a:lvl5pPr>
            <a:lvl6pPr marL="3628568" algn="l" defTabSz="1451427" rtl="0" eaLnBrk="1" latinLnBrk="0" hangingPunct="1">
              <a:defRPr sz="2857" kern="1200">
                <a:solidFill>
                  <a:schemeClr val="tx1"/>
                </a:solidFill>
                <a:latin typeface="+mn-lt"/>
                <a:ea typeface="+mn-ea"/>
                <a:cs typeface="+mn-cs"/>
              </a:defRPr>
            </a:lvl6pPr>
            <a:lvl7pPr marL="4354281" algn="l" defTabSz="1451427" rtl="0" eaLnBrk="1" latinLnBrk="0" hangingPunct="1">
              <a:defRPr sz="2857" kern="1200">
                <a:solidFill>
                  <a:schemeClr val="tx1"/>
                </a:solidFill>
                <a:latin typeface="+mn-lt"/>
                <a:ea typeface="+mn-ea"/>
                <a:cs typeface="+mn-cs"/>
              </a:defRPr>
            </a:lvl7pPr>
            <a:lvl8pPr marL="5079995" algn="l" defTabSz="1451427" rtl="0" eaLnBrk="1" latinLnBrk="0" hangingPunct="1">
              <a:defRPr sz="2857" kern="1200">
                <a:solidFill>
                  <a:schemeClr val="tx1"/>
                </a:solidFill>
                <a:latin typeface="+mn-lt"/>
                <a:ea typeface="+mn-ea"/>
                <a:cs typeface="+mn-cs"/>
              </a:defRPr>
            </a:lvl8pPr>
            <a:lvl9pPr marL="5805708" algn="l" defTabSz="1451427" rtl="0" eaLnBrk="1" latinLnBrk="0" hangingPunct="1">
              <a:defRPr sz="2857" kern="1200">
                <a:solidFill>
                  <a:schemeClr val="tx1"/>
                </a:solidFill>
                <a:latin typeface="+mn-lt"/>
                <a:ea typeface="+mn-ea"/>
                <a:cs typeface="+mn-cs"/>
              </a:defRPr>
            </a:lvl9pPr>
          </a:lstStyle>
          <a:p>
            <a:pPr defTabSz="963144">
              <a:spcAft>
                <a:spcPts val="800"/>
              </a:spcAft>
            </a:pPr>
            <a:r>
              <a:rPr lang="en-US" sz="2400">
                <a:ea typeface="Calibri"/>
                <a:cs typeface="Calibri"/>
              </a:rPr>
              <a:t>UO has strong student support units staffed by dedicated colleagues.</a:t>
            </a:r>
          </a:p>
          <a:p>
            <a:pPr defTabSz="963144">
              <a:spcAft>
                <a:spcPts val="800"/>
              </a:spcAft>
            </a:pPr>
            <a:r>
              <a:rPr lang="en-US" sz="2400">
                <a:cs typeface="Calibri"/>
              </a:rPr>
              <a:t>If you have a student needing support or that you're concerned about for any reason,</a:t>
            </a:r>
            <a:r>
              <a:rPr lang="en-US" sz="2400" b="1">
                <a:cs typeface="Calibri"/>
              </a:rPr>
              <a:t> </a:t>
            </a:r>
            <a:r>
              <a:rPr lang="en-US" sz="2400" b="1">
                <a:cs typeface="Calibri"/>
                <a:hlinkClick r:id="rId2"/>
              </a:rPr>
              <a:t>contact the Office of the Dean of Students</a:t>
            </a:r>
            <a:r>
              <a:rPr lang="en-US" sz="2400" b="1">
                <a:cs typeface="Calibri"/>
              </a:rPr>
              <a:t>.</a:t>
            </a:r>
            <a:br>
              <a:rPr lang="en-US" sz="2400" b="1">
                <a:cs typeface="Calibri"/>
              </a:rPr>
            </a:br>
            <a:endParaRPr lang="en-US" sz="2400" b="1">
              <a:ea typeface="Calibri"/>
              <a:cs typeface="Calibri"/>
            </a:endParaRPr>
          </a:p>
          <a:p>
            <a:pPr defTabSz="963144">
              <a:spcAft>
                <a:spcPts val="800"/>
              </a:spcAft>
            </a:pPr>
            <a:r>
              <a:rPr lang="en-US" sz="2400">
                <a:cs typeface="Calibri"/>
              </a:rPr>
              <a:t>Other units to refer students to include:</a:t>
            </a:r>
            <a:endParaRPr lang="en-US" sz="2400" kern="1200">
              <a:latin typeface="+mn-lt"/>
              <a:ea typeface="+mn-lt"/>
              <a:cs typeface="+mn-lt"/>
            </a:endParaRPr>
          </a:p>
          <a:p>
            <a:pPr marL="380365" indent="-380365">
              <a:spcAft>
                <a:spcPts val="800"/>
              </a:spcAft>
              <a:buFont typeface="Arial"/>
              <a:buChar char="•"/>
            </a:pPr>
            <a:r>
              <a:rPr lang="en-US" sz="2400">
                <a:ea typeface="+mn-lt"/>
                <a:cs typeface="+mn-lt"/>
                <a:hlinkClick r:id="rId3"/>
              </a:rPr>
              <a:t>Counseling Services</a:t>
            </a:r>
            <a:endParaRPr lang="en-US" sz="2400">
              <a:ea typeface="+mn-lt"/>
              <a:cs typeface="+mn-lt"/>
            </a:endParaRPr>
          </a:p>
          <a:p>
            <a:pPr marL="380365" indent="-380365">
              <a:spcAft>
                <a:spcPts val="800"/>
              </a:spcAft>
              <a:buFont typeface="Arial"/>
              <a:buChar char="•"/>
            </a:pPr>
            <a:r>
              <a:rPr lang="en-US" sz="2400">
                <a:ea typeface="+mn-lt"/>
                <a:cs typeface="+mn-lt"/>
                <a:hlinkClick r:id="rId4"/>
              </a:rPr>
              <a:t>Accessible Education Center</a:t>
            </a:r>
            <a:endParaRPr lang="en-US" sz="2400">
              <a:ea typeface="+mn-lt"/>
              <a:cs typeface="+mn-lt"/>
            </a:endParaRPr>
          </a:p>
          <a:p>
            <a:pPr marL="380365" indent="-380365">
              <a:spcAft>
                <a:spcPts val="800"/>
              </a:spcAft>
              <a:buFont typeface="Arial"/>
              <a:buChar char="•"/>
            </a:pPr>
            <a:r>
              <a:rPr lang="en-US" sz="2400">
                <a:ea typeface="+mn-lt"/>
                <a:cs typeface="+mn-lt"/>
                <a:hlinkClick r:id="rId5"/>
              </a:rPr>
              <a:t>Tutoring and Academic Engagement Center</a:t>
            </a:r>
            <a:endParaRPr lang="en-US" sz="2400">
              <a:ea typeface="Calibri"/>
              <a:cs typeface="Calibri"/>
            </a:endParaRPr>
          </a:p>
        </p:txBody>
      </p:sp>
      <p:pic>
        <p:nvPicPr>
          <p:cNvPr id="7" name="Picture 6">
            <a:extLst>
              <a:ext uri="{FF2B5EF4-FFF2-40B4-BE49-F238E27FC236}">
                <a16:creationId xmlns:a16="http://schemas.microsoft.com/office/drawing/2014/main" id="{C5CFF7D2-CBE3-B366-9838-48AF4B812208}"/>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l="-135"/>
          <a:stretch>
            <a:fillRect/>
          </a:stretch>
        </p:blipFill>
        <p:spPr>
          <a:xfrm>
            <a:off x="8882423" y="3448649"/>
            <a:ext cx="3308004" cy="1648392"/>
          </a:xfrm>
          <a:prstGeom prst="rect">
            <a:avLst/>
          </a:prstGeom>
          <a:ln>
            <a:solidFill>
              <a:srgbClr val="007619"/>
            </a:solidFill>
          </a:ln>
        </p:spPr>
      </p:pic>
      <p:pic>
        <p:nvPicPr>
          <p:cNvPr id="11" name="Picture 10">
            <a:extLst>
              <a:ext uri="{FF2B5EF4-FFF2-40B4-BE49-F238E27FC236}">
                <a16:creationId xmlns:a16="http://schemas.microsoft.com/office/drawing/2014/main" id="{5699DA62-97BF-3268-E952-0B52455F4698}"/>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8880929" y="1761369"/>
            <a:ext cx="3307767" cy="1659831"/>
          </a:xfrm>
          <a:prstGeom prst="rect">
            <a:avLst/>
          </a:prstGeom>
          <a:ln>
            <a:solidFill>
              <a:srgbClr val="007619"/>
            </a:solidFill>
          </a:ln>
        </p:spPr>
      </p:pic>
      <p:pic>
        <p:nvPicPr>
          <p:cNvPr id="12" name="Picture 11">
            <a:extLst>
              <a:ext uri="{FF2B5EF4-FFF2-40B4-BE49-F238E27FC236}">
                <a16:creationId xmlns:a16="http://schemas.microsoft.com/office/drawing/2014/main" id="{03DDC771-C272-9B4D-2312-B0EEC7427114}"/>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880927" y="610"/>
            <a:ext cx="3307132" cy="1790388"/>
          </a:xfrm>
          <a:prstGeom prst="rect">
            <a:avLst/>
          </a:prstGeom>
          <a:ln>
            <a:solidFill>
              <a:srgbClr val="007619"/>
            </a:solidFill>
          </a:ln>
        </p:spPr>
      </p:pic>
      <p:pic>
        <p:nvPicPr>
          <p:cNvPr id="14" name="Picture 13">
            <a:extLst>
              <a:ext uri="{FF2B5EF4-FFF2-40B4-BE49-F238E27FC236}">
                <a16:creationId xmlns:a16="http://schemas.microsoft.com/office/drawing/2014/main" id="{EF4EE276-C06C-5154-2CDE-A89E270CB103}"/>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8880927" y="5102248"/>
            <a:ext cx="3308024" cy="1759509"/>
          </a:xfrm>
          <a:prstGeom prst="rect">
            <a:avLst/>
          </a:prstGeom>
          <a:ln>
            <a:solidFill>
              <a:srgbClr val="007619"/>
            </a:solidFill>
          </a:ln>
        </p:spPr>
      </p:pic>
    </p:spTree>
    <p:extLst>
      <p:ext uri="{BB962C8B-B14F-4D97-AF65-F5344CB8AC3E}">
        <p14:creationId xmlns:p14="http://schemas.microsoft.com/office/powerpoint/2010/main" val="39093646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6DA8-BED4-2A40-E87E-EFE5B88A9A23}"/>
              </a:ext>
            </a:extLst>
          </p:cNvPr>
          <p:cNvSpPr>
            <a:spLocks noGrp="1"/>
          </p:cNvSpPr>
          <p:nvPr>
            <p:ph type="title" idx="4294967295"/>
          </p:nvPr>
        </p:nvSpPr>
        <p:spPr>
          <a:xfrm>
            <a:off x="0" y="-1325563"/>
            <a:ext cx="12192000" cy="815975"/>
          </a:xfrm>
          <a:prstGeom prst="rect">
            <a:avLst/>
          </a:prstGeom>
        </p:spPr>
        <p:txBody>
          <a:bodyPr anchor="b"/>
          <a:lstStyle/>
          <a:p>
            <a:pPr algn="ctr"/>
            <a:r>
              <a:rPr lang="en-US" sz="1800"/>
              <a:t>Closing Slide with the University of Oregon Logo</a:t>
            </a:r>
          </a:p>
        </p:txBody>
      </p:sp>
      <p:sp>
        <p:nvSpPr>
          <p:cNvPr id="4" name="TextBox 3">
            <a:extLst>
              <a:ext uri="{FF2B5EF4-FFF2-40B4-BE49-F238E27FC236}">
                <a16:creationId xmlns:a16="http://schemas.microsoft.com/office/drawing/2014/main" id="{0211ED15-7698-67B2-D919-6633DB60E087}"/>
              </a:ext>
            </a:extLst>
          </p:cNvPr>
          <p:cNvSpPr txBox="1"/>
          <p:nvPr/>
        </p:nvSpPr>
        <p:spPr>
          <a:xfrm>
            <a:off x="543379" y="1900989"/>
            <a:ext cx="3296765" cy="3046988"/>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bg1"/>
                </a:solidFill>
                <a:ea typeface="Calibri"/>
                <a:cs typeface="Calibri"/>
              </a:rPr>
              <a:t>Contact us at </a:t>
            </a:r>
            <a:r>
              <a:rPr lang="en-US" sz="3200">
                <a:solidFill>
                  <a:schemeClr val="bg1"/>
                </a:solidFill>
                <a:ea typeface="Calibri"/>
                <a:cs typeface="Calibri"/>
                <a:hlinkClick r:id="rId3">
                  <a:extLst>
                    <a:ext uri="{A12FA001-AC4F-418D-AE19-62706E023703}">
                      <ahyp:hlinkClr xmlns:ahyp="http://schemas.microsoft.com/office/drawing/2018/hyperlinkcolor" val="tx"/>
                    </a:ext>
                  </a:extLst>
                </a:hlinkClick>
              </a:rPr>
              <a:t>tep@uoregon.edu</a:t>
            </a:r>
            <a:r>
              <a:rPr lang="en-US" sz="3200">
                <a:solidFill>
                  <a:schemeClr val="bg1"/>
                </a:solidFill>
                <a:ea typeface="Calibri"/>
                <a:cs typeface="Calibri"/>
              </a:rPr>
              <a:t> or on our website, teaching.uoregon.edu. Have a GREAT fall term!</a:t>
            </a:r>
            <a:endParaRPr lang="en-US">
              <a:solidFill>
                <a:schemeClr val="bg1"/>
              </a:solidFill>
            </a:endParaRPr>
          </a:p>
        </p:txBody>
      </p:sp>
      <p:pic>
        <p:nvPicPr>
          <p:cNvPr id="5" name="Picture 4" descr="A QR code link to survey">
            <a:extLst>
              <a:ext uri="{FF2B5EF4-FFF2-40B4-BE49-F238E27FC236}">
                <a16:creationId xmlns:a16="http://schemas.microsoft.com/office/drawing/2014/main" id="{FCD05B9E-FDE5-BBAC-3BAF-BA558B1327AE}"/>
              </a:ext>
            </a:extLst>
          </p:cNvPr>
          <p:cNvPicPr>
            <a:picLocks noChangeAspect="1"/>
          </p:cNvPicPr>
          <p:nvPr/>
        </p:nvPicPr>
        <p:blipFill>
          <a:blip r:embed="rId4"/>
          <a:srcRect/>
          <a:stretch/>
        </p:blipFill>
        <p:spPr>
          <a:xfrm>
            <a:off x="5427279" y="2982310"/>
            <a:ext cx="1332864" cy="1379484"/>
          </a:xfrm>
          <a:prstGeom prst="rect">
            <a:avLst/>
          </a:prstGeom>
        </p:spPr>
      </p:pic>
      <p:pic>
        <p:nvPicPr>
          <p:cNvPr id="3" name="Picture 2" descr="QR code for feedback form">
            <a:extLst>
              <a:ext uri="{FF2B5EF4-FFF2-40B4-BE49-F238E27FC236}">
                <a16:creationId xmlns:a16="http://schemas.microsoft.com/office/drawing/2014/main" id="{73F22397-E1A3-E755-DA81-C0FDA56103E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08818" y="1787236"/>
            <a:ext cx="3341994" cy="3280963"/>
          </a:xfrm>
          <a:prstGeom prst="rect">
            <a:avLst/>
          </a:prstGeom>
        </p:spPr>
      </p:pic>
    </p:spTree>
    <p:extLst>
      <p:ext uri="{BB962C8B-B14F-4D97-AF65-F5344CB8AC3E}">
        <p14:creationId xmlns:p14="http://schemas.microsoft.com/office/powerpoint/2010/main" val="42883409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767A1F7-E6D3-7C53-23AE-00B32E002CF9}"/>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2AB9E7A-B560-B354-1B4A-365D33AA5054}"/>
              </a:ext>
              <a:ext uri="{C183D7F6-B498-43B3-948B-1728B52AA6E4}">
                <adec:decorative xmlns:adec="http://schemas.microsoft.com/office/drawing/2017/decorative" val="1"/>
              </a:ext>
            </a:extLst>
          </p:cNvPr>
          <p:cNvSpPr/>
          <p:nvPr/>
        </p:nvSpPr>
        <p:spPr>
          <a:xfrm>
            <a:off x="541094" y="1716851"/>
            <a:ext cx="10910038" cy="4275095"/>
          </a:xfrm>
          <a:prstGeom prst="round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200">
              <a:solidFill>
                <a:srgbClr val="000000"/>
              </a:solidFill>
              <a:latin typeface="Source Sans Pro"/>
              <a:ea typeface="Source Sans Pro"/>
            </a:endParaRPr>
          </a:p>
        </p:txBody>
      </p:sp>
      <p:sp>
        <p:nvSpPr>
          <p:cNvPr id="2" name="Title 1">
            <a:extLst>
              <a:ext uri="{FF2B5EF4-FFF2-40B4-BE49-F238E27FC236}">
                <a16:creationId xmlns:a16="http://schemas.microsoft.com/office/drawing/2014/main" id="{D78E46D6-8F48-789B-EAFD-A95A96AA5A77}"/>
              </a:ext>
            </a:extLst>
          </p:cNvPr>
          <p:cNvSpPr>
            <a:spLocks noGrp="1"/>
          </p:cNvSpPr>
          <p:nvPr>
            <p:ph type="ctrTitle"/>
          </p:nvPr>
        </p:nvSpPr>
        <p:spPr/>
        <p:txBody>
          <a:bodyPr/>
          <a:lstStyle/>
          <a:p>
            <a:r>
              <a:rPr lang="en-US">
                <a:latin typeface="Source Sans Pro"/>
                <a:ea typeface="Source Sans Pro"/>
                <a:cs typeface="Arial"/>
              </a:rPr>
              <a:t>Share out: </a:t>
            </a:r>
            <a:endParaRPr lang="en-US" err="1"/>
          </a:p>
        </p:txBody>
      </p:sp>
      <p:sp>
        <p:nvSpPr>
          <p:cNvPr id="3" name="Content Placeholder 2">
            <a:extLst>
              <a:ext uri="{FF2B5EF4-FFF2-40B4-BE49-F238E27FC236}">
                <a16:creationId xmlns:a16="http://schemas.microsoft.com/office/drawing/2014/main" id="{1D564531-AADB-BC2D-955F-576747E99A9D}"/>
              </a:ext>
            </a:extLst>
          </p:cNvPr>
          <p:cNvSpPr>
            <a:spLocks noGrp="1"/>
          </p:cNvSpPr>
          <p:nvPr>
            <p:ph sz="quarter" idx="10"/>
          </p:nvPr>
        </p:nvSpPr>
        <p:spPr>
          <a:xfrm>
            <a:off x="1033879" y="3221792"/>
            <a:ext cx="9935223" cy="2568681"/>
          </a:xfrm>
        </p:spPr>
        <p:txBody>
          <a:bodyPr lIns="0" tIns="0" rIns="0" bIns="0" anchor="t"/>
          <a:lstStyle/>
          <a:p>
            <a:r>
              <a:rPr lang="en-US" sz="2800">
                <a:latin typeface="Source Sans Pro"/>
                <a:ea typeface="Source Sans Pro"/>
                <a:cs typeface="Times New Roman"/>
              </a:rPr>
              <a:t>As a full group, let's merge our lists! Please call out 1-2 things that helped you learn, adding only what hasn't been said:</a:t>
            </a:r>
          </a:p>
          <a:p>
            <a:pPr marL="457200" indent="-457200">
              <a:buChar char="•"/>
            </a:pPr>
            <a:r>
              <a:rPr lang="en-US" sz="2800">
                <a:latin typeface="Source Sans Pro"/>
                <a:ea typeface="Source Sans Pro"/>
                <a:cs typeface="Times New Roman"/>
              </a:rPr>
              <a:t>Left side of room—what supported learning?</a:t>
            </a:r>
            <a:endParaRPr lang="en-US"/>
          </a:p>
          <a:p>
            <a:pPr marL="457200" indent="-457200">
              <a:buChar char="•"/>
            </a:pPr>
            <a:r>
              <a:rPr lang="en-US" sz="2800">
                <a:latin typeface="Source Sans Pro"/>
                <a:ea typeface="Source Sans Pro"/>
                <a:cs typeface="Times New Roman"/>
              </a:rPr>
              <a:t>Center of room—what supported learning?</a:t>
            </a:r>
            <a:endParaRPr lang="en-US"/>
          </a:p>
          <a:p>
            <a:pPr marL="457200" indent="-457200">
              <a:buChar char="•"/>
            </a:pPr>
            <a:r>
              <a:rPr lang="en-US" sz="2800">
                <a:latin typeface="Source Sans Pro"/>
                <a:ea typeface="Source Sans Pro"/>
                <a:cs typeface="Times New Roman"/>
              </a:rPr>
              <a:t>Right of room—what supported learning?</a:t>
            </a:r>
            <a:endParaRPr lang="en-US"/>
          </a:p>
          <a:p>
            <a:pPr marL="457200" indent="-457200">
              <a:buChar char="•"/>
            </a:pPr>
            <a:endParaRPr lang="en-US" sz="2800">
              <a:latin typeface="Source Sans Pro"/>
              <a:ea typeface="Source Sans Pro"/>
              <a:cs typeface="Times New Roman"/>
            </a:endParaRPr>
          </a:p>
          <a:p>
            <a:pPr marL="457200" indent="-457200">
              <a:buChar char="•"/>
            </a:pPr>
            <a:endParaRPr lang="en-US" sz="2800">
              <a:latin typeface="Source Sans Pro"/>
              <a:ea typeface="Source Sans Pro"/>
              <a:cs typeface="Times New Roman"/>
            </a:endParaRPr>
          </a:p>
          <a:p>
            <a:pPr marL="457200" indent="-457200">
              <a:buChar char="•"/>
            </a:pPr>
            <a:endParaRPr lang="en-US" sz="2800">
              <a:latin typeface="Source Sans Pro"/>
              <a:ea typeface="Source Sans Pro"/>
              <a:cs typeface="Times New Roman"/>
            </a:endParaRPr>
          </a:p>
          <a:p>
            <a:endParaRPr lang="en-US" sz="2800">
              <a:latin typeface="Source Sans Pro"/>
              <a:ea typeface="Source Sans Pro"/>
              <a:cs typeface="Times New Roman"/>
            </a:endParaRPr>
          </a:p>
          <a:p>
            <a:endParaRPr lang="en-US" sz="2800">
              <a:latin typeface="Source Sans Pro"/>
              <a:ea typeface="Source Sans Pro"/>
              <a:cs typeface="Times New Roman"/>
            </a:endParaRPr>
          </a:p>
        </p:txBody>
      </p:sp>
      <p:sp>
        <p:nvSpPr>
          <p:cNvPr id="6" name="Oval 5">
            <a:extLst>
              <a:ext uri="{FF2B5EF4-FFF2-40B4-BE49-F238E27FC236}">
                <a16:creationId xmlns:a16="http://schemas.microsoft.com/office/drawing/2014/main" id="{EE2CF232-9608-923A-1227-9BCAED8E5194}"/>
              </a:ext>
              <a:ext uri="{C183D7F6-B498-43B3-948B-1728B52AA6E4}">
                <adec:decorative xmlns:adec="http://schemas.microsoft.com/office/drawing/2017/decorative" val="1"/>
              </a:ext>
            </a:extLst>
          </p:cNvPr>
          <p:cNvSpPr/>
          <p:nvPr/>
        </p:nvSpPr>
        <p:spPr>
          <a:xfrm>
            <a:off x="190679" y="5659705"/>
            <a:ext cx="1111044" cy="108646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tx1"/>
                </a:solidFill>
                <a:ea typeface="Calibri"/>
                <a:cs typeface="Calibri"/>
              </a:rPr>
              <a:t>5 min</a:t>
            </a:r>
            <a:endParaRPr lang="en-US">
              <a:solidFill>
                <a:schemeClr val="tx1"/>
              </a:solidFill>
            </a:endParaRPr>
          </a:p>
        </p:txBody>
      </p:sp>
      <p:sp>
        <p:nvSpPr>
          <p:cNvPr id="4" name="TextBox 3">
            <a:extLst>
              <a:ext uri="{FF2B5EF4-FFF2-40B4-BE49-F238E27FC236}">
                <a16:creationId xmlns:a16="http://schemas.microsoft.com/office/drawing/2014/main" id="{D30483C5-AFD0-5832-3892-9B4D22C9B7B3}"/>
              </a:ext>
            </a:extLst>
          </p:cNvPr>
          <p:cNvSpPr txBox="1"/>
          <p:nvPr/>
        </p:nvSpPr>
        <p:spPr>
          <a:xfrm>
            <a:off x="905329" y="2122296"/>
            <a:ext cx="986078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0" i="0" u="none" strike="noStrike" baseline="0">
                <a:solidFill>
                  <a:srgbClr val="000000"/>
                </a:solidFill>
                <a:latin typeface="Source Sans Pro"/>
                <a:ea typeface="Source Sans Pro"/>
                <a:cs typeface="Source Sans Pro"/>
              </a:rPr>
              <a:t>In pairs: share a couple of things about the environment or the actions you/your teachers took that helped you learn.</a:t>
            </a:r>
            <a:endParaRPr lang="en-US"/>
          </a:p>
        </p:txBody>
      </p:sp>
    </p:spTree>
    <p:extLst>
      <p:ext uri="{BB962C8B-B14F-4D97-AF65-F5344CB8AC3E}">
        <p14:creationId xmlns:p14="http://schemas.microsoft.com/office/powerpoint/2010/main" val="369985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UO PPT Theme 1">
  <a:themeElements>
    <a:clrScheme name="UO RGB PPT Color Theme">
      <a:dk1>
        <a:srgbClr val="000000"/>
      </a:dk1>
      <a:lt1>
        <a:srgbClr val="FFFFFF"/>
      </a:lt1>
      <a:dk2>
        <a:srgbClr val="007030"/>
      </a:dk2>
      <a:lt2>
        <a:srgbClr val="FEE11A"/>
      </a:lt2>
      <a:accent1>
        <a:srgbClr val="104734"/>
      </a:accent1>
      <a:accent2>
        <a:srgbClr val="489046"/>
      </a:accent2>
      <a:accent3>
        <a:srgbClr val="8ABB40"/>
      </a:accent3>
      <a:accent4>
        <a:srgbClr val="E2E11B"/>
      </a:accent4>
      <a:accent5>
        <a:srgbClr val="004F6E"/>
      </a:accent5>
      <a:accent6>
        <a:srgbClr val="04A3B5"/>
      </a:accent6>
      <a:hlink>
        <a:srgbClr val="00703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 PPT Theme 1" id="{89F8B8C6-6AB7-ED48-A28E-3F5B0121AFC6}" vid="{699CEEF1-B3B9-3E40-9644-22EC45337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20" ma:contentTypeDescription="Create a new document." ma:contentTypeScope="" ma:versionID="d0f5d305efc3f0673813cd4883672167">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d99cd2a31943e74b4766b8c4b89e835a"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4c9ed9-71e4-4a5e-baf7-1d85500f989d}" ma:internalName="TaxCatchAll" ma:showField="CatchAllData" ma:web="659c2dde-9534-40ea-bbdf-076f8a30aa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1f0c6e-13ac-45ad-87b6-173c45bbaa8c">
      <Terms xmlns="http://schemas.microsoft.com/office/infopath/2007/PartnerControls"/>
    </lcf76f155ced4ddcb4097134ff3c332f>
    <TaxCatchAll xmlns="659c2dde-9534-40ea-bbdf-076f8a30aa24" xsi:nil="true"/>
  </documentManagement>
</p:properties>
</file>

<file path=customXml/itemProps1.xml><?xml version="1.0" encoding="utf-8"?>
<ds:datastoreItem xmlns:ds="http://schemas.openxmlformats.org/officeDocument/2006/customXml" ds:itemID="{9868F5F7-BCE5-468C-B2B7-B88A2BB7A2F1}">
  <ds:schemaRefs>
    <ds:schemaRef ds:uri="http://schemas.microsoft.com/sharepoint/v3/contenttype/forms"/>
  </ds:schemaRefs>
</ds:datastoreItem>
</file>

<file path=customXml/itemProps2.xml><?xml version="1.0" encoding="utf-8"?>
<ds:datastoreItem xmlns:ds="http://schemas.openxmlformats.org/officeDocument/2006/customXml" ds:itemID="{9F6BF2C6-9B8E-4C69-92A7-71C7E9A2D496}">
  <ds:schemaRefs>
    <ds:schemaRef ds:uri="361f0c6e-13ac-45ad-87b6-173c45bbaa8c"/>
    <ds:schemaRef ds:uri="659c2dde-9534-40ea-bbdf-076f8a30aa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BE84E4A-C34D-49C9-98B6-65F31EF0973C}">
  <ds:schemaRefs>
    <ds:schemaRef ds:uri="http://purl.org/dc/elements/1.1/"/>
    <ds:schemaRef ds:uri="361f0c6e-13ac-45ad-87b6-173c45bbaa8c"/>
    <ds:schemaRef ds:uri="http://schemas.microsoft.com/office/2006/documentManagement/types"/>
    <ds:schemaRef ds:uri="http://schemas.microsoft.com/office/2006/metadata/properties"/>
    <ds:schemaRef ds:uri="659c2dde-9534-40ea-bbdf-076f8a30aa24"/>
    <ds:schemaRef ds:uri="http://purl.org/dc/dcmitype/"/>
    <ds:schemaRef ds:uri="http://purl.org/dc/terms/"/>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TotalTime>
  <Words>3682</Words>
  <Application>Microsoft Office PowerPoint</Application>
  <PresentationFormat>Widescreen</PresentationFormat>
  <Paragraphs>417</Paragraphs>
  <Slides>51</Slides>
  <Notes>23</Notes>
  <HiddenSlides>2</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51</vt:i4>
      </vt:variant>
    </vt:vector>
  </HeadingPairs>
  <TitlesOfParts>
    <vt:vector size="64" baseType="lpstr">
      <vt:lpstr>Aptos</vt:lpstr>
      <vt:lpstr>Arial</vt:lpstr>
      <vt:lpstr>Arial,Sans-Serif</vt:lpstr>
      <vt:lpstr>Calibri</vt:lpstr>
      <vt:lpstr>Calibri Light</vt:lpstr>
      <vt:lpstr>Courier New</vt:lpstr>
      <vt:lpstr>Source Sans Pro</vt:lpstr>
      <vt:lpstr>Source Sans Pro Black</vt:lpstr>
      <vt:lpstr>Symbol</vt:lpstr>
      <vt:lpstr>System Font Regular</vt:lpstr>
      <vt:lpstr>Times New Roman</vt:lpstr>
      <vt:lpstr>Wingdings</vt:lpstr>
      <vt:lpstr>UO PPT Theme 1</vt:lpstr>
      <vt:lpstr>Leading Discussion Sections</vt:lpstr>
      <vt:lpstr>Introductions</vt:lpstr>
      <vt:lpstr>Who you are</vt:lpstr>
      <vt:lpstr>Who we are: range of experience and discipline</vt:lpstr>
      <vt:lpstr>Who we are: which region holds the place you call home?</vt:lpstr>
      <vt:lpstr>Who we are: as a student, which statement best describes you?</vt:lpstr>
      <vt:lpstr>Who we are: How do you feel about teaching?</vt:lpstr>
      <vt:lpstr>Who the Teaching Engagement Program is</vt:lpstr>
      <vt:lpstr>Teaching &amp; Leading Discussion Sections at UO</vt:lpstr>
      <vt:lpstr>What do effective teachers do?</vt:lpstr>
      <vt:lpstr>How does UO define "good teaching"?</vt:lpstr>
      <vt:lpstr>What is a discussion section at UO?</vt:lpstr>
      <vt:lpstr>What does a discussion leader typically do? </vt:lpstr>
      <vt:lpstr>What might I proactively ask faculty?</vt:lpstr>
      <vt:lpstr>Providing feedback and grading</vt:lpstr>
      <vt:lpstr>Two actions we'd encourage</vt:lpstr>
      <vt:lpstr>Effective feedback and grading:</vt:lpstr>
      <vt:lpstr>General grading and feedback guidance:</vt:lpstr>
      <vt:lpstr>Supporting belonging and building community</vt:lpstr>
      <vt:lpstr>Inclusive teaching and belonging at UO means</vt:lpstr>
      <vt:lpstr>Teaching practices that support belonging</vt:lpstr>
      <vt:lpstr>Building knowledge together</vt:lpstr>
      <vt:lpstr>Highlighted belonging &amp; community practices</vt:lpstr>
      <vt:lpstr>Learning about your students</vt:lpstr>
      <vt:lpstr>Use small groups to support peer connections</vt:lpstr>
      <vt:lpstr>Creating class agreements</vt:lpstr>
      <vt:lpstr>Lesson Planning</vt:lpstr>
      <vt:lpstr>Why make a lesson plan?</vt:lpstr>
      <vt:lpstr>What is commonly in a lesson plan?</vt:lpstr>
      <vt:lpstr>Common parts of a lesson plan: objectives</vt:lpstr>
      <vt:lpstr>Common parts of a lesson plan: warm up</vt:lpstr>
      <vt:lpstr>Common parts of a lesson plan: activities</vt:lpstr>
      <vt:lpstr>Common parts of a lesson plan: content</vt:lpstr>
      <vt:lpstr>Common parts of a lesson plan: wrap up</vt:lpstr>
      <vt:lpstr>Example lesson plan</vt:lpstr>
      <vt:lpstr>Active learning: "student engagement techniques" &amp; discussion</vt:lpstr>
      <vt:lpstr>How do we learn?</vt:lpstr>
      <vt:lpstr>Active learning/student engagement techniques</vt:lpstr>
      <vt:lpstr>Discussion as active learning</vt:lpstr>
      <vt:lpstr>Take a five minute break!</vt:lpstr>
      <vt:lpstr>Putting it all together: teaching practices "gallery walk"</vt:lpstr>
      <vt:lpstr>Teaching practices "gallery walk"</vt:lpstr>
      <vt:lpstr>Teaching practices- questions</vt:lpstr>
      <vt:lpstr>Resources and support</vt:lpstr>
      <vt:lpstr>Key teaching resources for GEs</vt:lpstr>
      <vt:lpstr>Course Resources &amp; Syllabus Essentials</vt:lpstr>
      <vt:lpstr>Fall Teaching Events Specifically for GEs</vt:lpstr>
      <vt:lpstr>What are some next steps to support your teaching?</vt:lpstr>
      <vt:lpstr>Where to refer when students need support</vt:lpstr>
      <vt:lpstr>Closing Slide with the University of Oregon Logo</vt:lpstr>
      <vt:lpstr>Share out: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PowerPoint Presentation Template</dc:title>
  <dc:subject/>
  <dc:creator>University Communications</dc:creator>
  <cp:keywords/>
  <dc:description/>
  <cp:lastModifiedBy>Laurel Bastian</cp:lastModifiedBy>
  <cp:revision>97</cp:revision>
  <dcterms:created xsi:type="dcterms:W3CDTF">2022-05-29T02:25:42Z</dcterms:created>
  <dcterms:modified xsi:type="dcterms:W3CDTF">2025-10-02T18:57:40Z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