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331" r:id="rId6"/>
    <p:sldId id="311" r:id="rId7"/>
    <p:sldId id="329" r:id="rId8"/>
    <p:sldId id="330" r:id="rId9"/>
    <p:sldId id="327" r:id="rId10"/>
    <p:sldId id="325" r:id="rId11"/>
    <p:sldId id="319" r:id="rId12"/>
    <p:sldId id="317" r:id="rId13"/>
    <p:sldId id="316" r:id="rId14"/>
    <p:sldId id="318" r:id="rId15"/>
    <p:sldId id="320" r:id="rId16"/>
    <p:sldId id="334" r:id="rId17"/>
    <p:sldId id="315" r:id="rId18"/>
    <p:sldId id="332" r:id="rId19"/>
    <p:sldId id="336" r:id="rId20"/>
    <p:sldId id="335" r:id="rId21"/>
    <p:sldId id="322" r:id="rId22"/>
    <p:sldId id="31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635"/>
    <a:srgbClr val="1E773C"/>
    <a:srgbClr val="DFE02B"/>
    <a:srgbClr val="33A1B3"/>
    <a:srgbClr val="7B9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86395"/>
  </p:normalViewPr>
  <p:slideViewPr>
    <p:cSldViewPr snapToGrid="0">
      <p:cViewPr varScale="1">
        <p:scale>
          <a:sx n="55" d="100"/>
          <a:sy n="55" d="100"/>
        </p:scale>
        <p:origin x="796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B549D-FBCD-C746-AAB0-C27BC7D225D3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597CB-730A-E74B-8DBF-A6AAA1BDC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53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3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A597CB-730A-E74B-8DBF-A6AAA1BDC4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813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91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52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82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25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08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78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8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42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96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94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68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50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36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22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60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37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A597CB-730A-E74B-8DBF-A6AAA1BDC4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9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3F431-30F0-A61C-833A-529EFC3CE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9E7E7-AF59-3366-CE21-BCC1F6247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CEF28-8ABD-2475-BC10-41240BC0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6E63-EB10-DC29-9D9C-188139FCB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B94DA-B698-8BF2-9EAB-4ACDA4C1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5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26BB-D105-65C4-4029-959D057A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97E1F-5C24-836B-D491-01F7A1B12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3D7EF-6FCA-0B19-A67E-85E6A6E4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289D7-8D1A-A5A0-5575-CE5F222C0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76FF6-DA8D-7CF3-3E1A-1B5B1624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3D75-EA39-E9B4-76AD-1BE8FEF8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7A83A-1B37-F551-3683-1B30D34AC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13178-0A5F-359B-832B-C0D3B0BD9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3CE46-5D7E-7E06-3047-74EF59169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DCFE4-5613-839C-28BC-47507CA0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66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AF994-3D2C-7BBE-9471-646698472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3F369-59F4-3D3C-4B31-2D0A643933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CF1385-8BED-DACE-ADA3-8082FF610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57F50-4B89-5F50-57F9-777370B1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578F0-2455-E2C6-00BA-EA41E814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EEB9A-9BC1-996B-B231-A19A80EE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85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86C32-8B8D-2FB2-A852-754830EA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C36A8-B69C-33D2-9C20-45ECC3B58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76B32-79D7-CF2E-8E05-4BF8B32E8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81A36A-28EB-6260-02E3-051711C72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C47F9-903B-62F5-2721-9CE70BF209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EA0CD0-A5F2-C36C-B98D-91DD2BAAF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29891-D3F2-1534-9A72-608E0D9A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2C880E-3F83-705C-9AD4-FE206EDB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2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CD27-765E-D8C0-9FD3-2E2CC57AB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6CE96-42BC-7EDD-82EF-71933668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F7FB5-9E97-3BD1-85E2-9925643A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818437-4623-3A21-1000-B8B5C66A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8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ED171-C63A-D071-7446-8F270A311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58CF5C-73E4-AFB6-0D93-3CDBAC6F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F58B8-D129-F221-AB8A-AB8CAF5C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0188-CAC2-2BF6-902F-6D1F827AE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562F1-8EF2-0C05-E4E8-0723B11D9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B7607-B8EA-451B-35D5-0D08DA1CA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189E4-230A-FD8F-DB71-2363CBD6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29D02-EE9C-84BE-CB49-8B218E956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01A97-521E-4E91-9DEC-0B585C58E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2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DF61-BD59-4CD2-03E9-10A768DB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774212-83A6-D5BA-7967-2C6CDA42D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BD150-17CD-32EF-7F58-888B29B70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9913A-7C85-0092-AB08-0B88D5E7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3A86A-29CA-83A7-5DE2-71039DD0A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54D425-F76F-AF1E-57AA-B96AA4AA1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6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2F97D-91EF-B861-4256-C137DA52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26E29-D3C9-9BC5-CF65-664490E2F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2837E-8629-86BB-3BAD-7C8126F2E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D21F0-4270-5B0A-91F7-2574D5B1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BEC1E-3500-B63F-F4A2-9698E02F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7C57A9-2FC1-5749-624A-FF348F3747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AF166-A449-7221-45BE-11BA0B1C3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8A92F-04CF-BBE3-3B0E-5F71B7042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33F17-A910-9486-A173-9C272DE74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BBBD2-F0AD-7FCC-4A06-4330A38C7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7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CC0F8-9B1A-DCFC-8DDD-2423601C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4F817-9FCC-CB84-88A4-2B540C660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2A56E-4604-088E-74B1-313508CA1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5FC76-2A4E-8B48-B6D7-5FDB953A65A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AACB8-F812-F126-AE75-A926352CB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1409B-7AF9-F033-31BB-C905F52B5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3F4F7-0BBC-DC4F-A600-F2B2DA37C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8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aVvcU5gG4K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9D6C757-D4C0-5F11-0550-3A8A2D19D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121" y="-1258019"/>
            <a:ext cx="9374038" cy="9374038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1B96A220-DFE2-1552-FE51-7F3223121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79" y="2218641"/>
            <a:ext cx="9066668" cy="2367408"/>
          </a:xfrm>
        </p:spPr>
        <p:txBody>
          <a:bodyPr>
            <a:normAutofit fontScale="90000"/>
          </a:bodyPr>
          <a:lstStyle/>
          <a:p>
            <a:pPr algn="l"/>
            <a:r>
              <a:rPr lang="en-US" sz="8800" b="1" dirty="0">
                <a:solidFill>
                  <a:srgbClr val="DFE02B"/>
                </a:solidFill>
                <a:latin typeface="United Serif Rg Bd" pitchFamily="2" charset="77"/>
              </a:rPr>
              <a:t>Deepening Dialogue</a:t>
            </a:r>
          </a:p>
        </p:txBody>
      </p:sp>
      <p:sp>
        <p:nvSpPr>
          <p:cNvPr id="21" name="Subtitle 20">
            <a:extLst>
              <a:ext uri="{FF2B5EF4-FFF2-40B4-BE49-F238E27FC236}">
                <a16:creationId xmlns:a16="http://schemas.microsoft.com/office/drawing/2014/main" id="{77DEE57E-C0A4-D620-9E4C-12DE645F9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679" y="4511828"/>
            <a:ext cx="6337223" cy="507193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</a:rPr>
              <a:t>July 13, 2023</a:t>
            </a:r>
          </a:p>
        </p:txBody>
      </p:sp>
      <p:pic>
        <p:nvPicPr>
          <p:cNvPr id="41" name="Picture 40" descr="Summer Teaching Institute The Gift of Teaching UO gift image">
            <a:extLst>
              <a:ext uri="{FF2B5EF4-FFF2-40B4-BE49-F238E27FC236}">
                <a16:creationId xmlns:a16="http://schemas.microsoft.com/office/drawing/2014/main" id="{08E8EBB1-52C9-8751-E8C8-0051A9565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79" y="331417"/>
            <a:ext cx="4812102" cy="1192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107141-34D7-44EA-BC78-B5ECB00C8E1B}"/>
              </a:ext>
            </a:extLst>
          </p:cNvPr>
          <p:cNvSpPr txBox="1"/>
          <p:nvPr/>
        </p:nvSpPr>
        <p:spPr>
          <a:xfrm>
            <a:off x="684679" y="5660020"/>
            <a:ext cx="3574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Jason Schreiner</a:t>
            </a:r>
          </a:p>
          <a:p>
            <a:r>
              <a:rPr lang="en-US" dirty="0">
                <a:solidFill>
                  <a:schemeClr val="bg1"/>
                </a:solidFill>
              </a:rPr>
              <a:t>Associate Director, TEP</a:t>
            </a:r>
          </a:p>
        </p:txBody>
      </p:sp>
    </p:spTree>
    <p:extLst>
      <p:ext uri="{BB962C8B-B14F-4D97-AF65-F5344CB8AC3E}">
        <p14:creationId xmlns:p14="http://schemas.microsoft.com/office/powerpoint/2010/main" val="3060703695"/>
      </p:ext>
    </p:extLst>
  </p:cSld>
  <p:clrMapOvr>
    <a:masterClrMapping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FB84C-739D-BDF9-AA29-DCF69D3D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95551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rgbClr val="1F4635"/>
                </a:solidFill>
                <a:latin typeface="United Serif Rg Bd" pitchFamily="2" charset="77"/>
              </a:rPr>
              <a:t>Reflection Question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73A44-07F3-4C80-B9B8-55C6E92693AA}"/>
              </a:ext>
            </a:extLst>
          </p:cNvPr>
          <p:cNvSpPr txBox="1"/>
          <p:nvPr/>
        </p:nvSpPr>
        <p:spPr>
          <a:xfrm>
            <a:off x="1006997" y="2065377"/>
            <a:ext cx="104287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Thinking back, has there ever been a moment of classroom discussion when you felt really engaged as a student?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made that discussion “work” for you to learn?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What did your teacher do to help create it?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What did you and your fellow students do to help make it 	happen? </a:t>
            </a:r>
          </a:p>
        </p:txBody>
      </p:sp>
      <p:pic>
        <p:nvPicPr>
          <p:cNvPr id="8" name="Picture 7" descr="green UO gift box image">
            <a:extLst>
              <a:ext uri="{FF2B5EF4-FFF2-40B4-BE49-F238E27FC236}">
                <a16:creationId xmlns:a16="http://schemas.microsoft.com/office/drawing/2014/main" id="{F888616C-8298-4A12-A021-4B258DE26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054" y="5368534"/>
            <a:ext cx="741466" cy="112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7483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ite UO gift box image">
            <a:extLst>
              <a:ext uri="{FF2B5EF4-FFF2-40B4-BE49-F238E27FC236}">
                <a16:creationId xmlns:a16="http://schemas.microsoft.com/office/drawing/2014/main" id="{55C256F5-CFCA-ABB3-7DDD-6E263C246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71" y="-3886200"/>
            <a:ext cx="9656055" cy="146304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5C16383-6607-395C-0B64-3646C098E591}"/>
              </a:ext>
            </a:extLst>
          </p:cNvPr>
          <p:cNvSpPr txBox="1">
            <a:spLocks/>
          </p:cNvSpPr>
          <p:nvPr/>
        </p:nvSpPr>
        <p:spPr>
          <a:xfrm>
            <a:off x="838199" y="348866"/>
            <a:ext cx="10515600" cy="74178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1F4635"/>
                </a:solidFill>
                <a:latin typeface="United Serif Rg Bd" pitchFamily="2" charset="77"/>
              </a:rPr>
              <a:t>Session Gifts, </a:t>
            </a:r>
            <a:r>
              <a:rPr lang="en-US" sz="3600" b="1" dirty="0" err="1">
                <a:solidFill>
                  <a:srgbClr val="1F4635"/>
                </a:solidFill>
                <a:latin typeface="United Serif Rg Bd" pitchFamily="2" charset="77"/>
              </a:rPr>
              <a:t>er</a:t>
            </a:r>
            <a:r>
              <a:rPr lang="en-US" sz="3600" b="1" dirty="0">
                <a:solidFill>
                  <a:srgbClr val="1F4635"/>
                </a:solidFill>
                <a:latin typeface="United Serif Rg Bd" pitchFamily="2" charset="77"/>
              </a:rPr>
              <a:t>, Goals</a:t>
            </a:r>
            <a:endParaRPr lang="en-US" sz="3600" b="1" dirty="0">
              <a:solidFill>
                <a:srgbClr val="1F4635"/>
              </a:solidFill>
              <a:latin typeface="United Serif Rg Md" pitchFamily="2" charset="77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70FD90-9B8E-4EAD-70ED-6F47356AD7C9}"/>
              </a:ext>
            </a:extLst>
          </p:cNvPr>
          <p:cNvSpPr txBox="1">
            <a:spLocks/>
          </p:cNvSpPr>
          <p:nvPr/>
        </p:nvSpPr>
        <p:spPr>
          <a:xfrm>
            <a:off x="2804160" y="1438220"/>
            <a:ext cx="6941724" cy="34623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4"/>
              </a:buBlip>
            </a:pPr>
            <a:r>
              <a:rPr lang="en-US" sz="2400" dirty="0"/>
              <a:t>Discuss the purpose and value of discussion and dialogue and salient challenges to engaging them </a:t>
            </a:r>
          </a:p>
          <a:p>
            <a:pPr>
              <a:buBlip>
                <a:blip r:embed="rId4"/>
              </a:buBlip>
            </a:pPr>
            <a:r>
              <a:rPr lang="en-US" sz="2400" dirty="0"/>
              <a:t>Share ideas for how to deepen dialogue</a:t>
            </a:r>
          </a:p>
          <a:p>
            <a:pPr>
              <a:buBlip>
                <a:blip r:embed="rId4"/>
              </a:buBlip>
            </a:pPr>
            <a:r>
              <a:rPr lang="en-US" sz="2400" dirty="0"/>
              <a:t>Sketch plans for more discussion and dialogue in our classes</a:t>
            </a:r>
          </a:p>
        </p:txBody>
      </p:sp>
    </p:spTree>
    <p:extLst>
      <p:ext uri="{BB962C8B-B14F-4D97-AF65-F5344CB8AC3E}">
        <p14:creationId xmlns:p14="http://schemas.microsoft.com/office/powerpoint/2010/main" val="59294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oup Discussion | The do's and don'ts you need to know -">
            <a:extLst>
              <a:ext uri="{FF2B5EF4-FFF2-40B4-BE49-F238E27FC236}">
                <a16:creationId xmlns:a16="http://schemas.microsoft.com/office/drawing/2014/main" id="{461C1AF8-684C-4ACB-BB15-D7B2BFDFF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866" y="1754035"/>
            <a:ext cx="6034268" cy="401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562"/>
            <a:ext cx="10515600" cy="74178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What do we mean by discussion and dialogue?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9402864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245"/>
            <a:ext cx="10515600" cy="4148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Brookfield and </a:t>
            </a:r>
            <a:r>
              <a:rPr lang="en-US" sz="2400" dirty="0" err="1"/>
              <a:t>Presskill</a:t>
            </a:r>
            <a:r>
              <a:rPr lang="en-US" sz="2400" dirty="0"/>
              <a:t> define discussion as “an alternately serious and playful effort by a group of two or more to share views and engage in mutual and reciprocal critique,” with four key purposes: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oup Discussion | The do's and don'ts you need to know -">
            <a:extLst>
              <a:ext uri="{FF2B5EF4-FFF2-40B4-BE49-F238E27FC236}">
                <a16:creationId xmlns:a16="http://schemas.microsoft.com/office/drawing/2014/main" id="{461C1AF8-684C-4ACB-BB15-D7B2BFDFF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6698"/>
            <a:ext cx="3895129" cy="259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F10939-50F7-4600-8E11-C374C36D25EC}"/>
              </a:ext>
            </a:extLst>
          </p:cNvPr>
          <p:cNvSpPr txBox="1"/>
          <p:nvPr/>
        </p:nvSpPr>
        <p:spPr>
          <a:xfrm>
            <a:off x="3895129" y="2783245"/>
            <a:ext cx="815243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200" dirty="0"/>
              <a:t>To help participants reach a more </a:t>
            </a:r>
            <a:r>
              <a:rPr lang="en-US" sz="2200" b="1" dirty="0"/>
              <a:t>critically informed understanding</a:t>
            </a:r>
            <a:r>
              <a:rPr lang="en-US" sz="2200" dirty="0"/>
              <a:t> about the topic or topics under consideration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200" dirty="0"/>
              <a:t>To enhance participants’ </a:t>
            </a:r>
            <a:r>
              <a:rPr lang="en-US" sz="2200" b="1" dirty="0"/>
              <a:t>self-awareness</a:t>
            </a:r>
            <a:r>
              <a:rPr lang="en-US" sz="2200" dirty="0"/>
              <a:t> and capacity for </a:t>
            </a:r>
            <a:r>
              <a:rPr lang="en-US" sz="2200" b="1" dirty="0"/>
              <a:t>self-critique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200" dirty="0"/>
              <a:t>To foster </a:t>
            </a:r>
            <a:r>
              <a:rPr lang="en-US" sz="2200" b="1" dirty="0"/>
              <a:t>appreciation</a:t>
            </a:r>
            <a:r>
              <a:rPr lang="en-US" sz="2200" dirty="0"/>
              <a:t> among participants for the </a:t>
            </a:r>
            <a:r>
              <a:rPr lang="en-US" sz="2200" b="1" dirty="0"/>
              <a:t>diversity of opinion</a:t>
            </a:r>
            <a:r>
              <a:rPr lang="en-US" sz="2200" dirty="0"/>
              <a:t> that invariably emerges when viewpoints are exchanged openly and honestly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200" dirty="0"/>
              <a:t>To act as a </a:t>
            </a:r>
            <a:r>
              <a:rPr lang="en-US" sz="2200" b="1" dirty="0"/>
              <a:t>catalyst </a:t>
            </a:r>
            <a:r>
              <a:rPr lang="en-US" sz="2200" dirty="0"/>
              <a:t>to help people take </a:t>
            </a:r>
            <a:r>
              <a:rPr lang="en-US" sz="2200" b="1" dirty="0"/>
              <a:t>informed action </a:t>
            </a:r>
            <a:r>
              <a:rPr lang="en-US" sz="2200" dirty="0"/>
              <a:t>in the world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562"/>
            <a:ext cx="10515600" cy="74178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What do we mean by discussion and dialogue?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3737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562"/>
            <a:ext cx="10515600" cy="74178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What do we value in discussion and dialogue?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2146" y="3020833"/>
            <a:ext cx="7709565" cy="3462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Why engage students in discussion and dialogue?</a:t>
            </a:r>
          </a:p>
          <a:p>
            <a:pPr marL="0" indent="0">
              <a:buNone/>
            </a:pPr>
            <a:r>
              <a:rPr lang="en-US" sz="2400" dirty="0"/>
              <a:t>In what ways does it help students learn?</a:t>
            </a:r>
          </a:p>
          <a:p>
            <a:pPr marL="0" indent="0">
              <a:buNone/>
            </a:pPr>
            <a:r>
              <a:rPr lang="en-US" sz="2400" dirty="0"/>
              <a:t>What are the benefits?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5C6BE29-FF5C-494F-A315-B4C73BC1BB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6" r="-1" b="-1"/>
          <a:stretch/>
        </p:blipFill>
        <p:spPr bwMode="auto">
          <a:xfrm>
            <a:off x="0" y="948906"/>
            <a:ext cx="5586777" cy="5805532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07716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11" y="1979271"/>
            <a:ext cx="5706319" cy="3586639"/>
          </a:xfrm>
        </p:spPr>
        <p:txBody>
          <a:bodyPr>
            <a:normAutofit/>
          </a:bodyPr>
          <a:lstStyle/>
          <a:p>
            <a:r>
              <a:rPr lang="en-US" sz="2400" dirty="0"/>
              <a:t>Academic freedom &amp; political (multi)polarization</a:t>
            </a:r>
          </a:p>
          <a:p>
            <a:r>
              <a:rPr lang="en-US" sz="2400" dirty="0"/>
              <a:t>Cancel culture</a:t>
            </a:r>
          </a:p>
          <a:p>
            <a:r>
              <a:rPr lang="en-US" sz="2400" dirty="0"/>
              <a:t>Existential crisis </a:t>
            </a:r>
          </a:p>
          <a:p>
            <a:r>
              <a:rPr lang="en-US" sz="2400" dirty="0"/>
              <a:t>Career readiness concerns</a:t>
            </a:r>
          </a:p>
          <a:p>
            <a:r>
              <a:rPr lang="en-US" sz="2400" dirty="0"/>
              <a:t>Artificial Intelligence</a:t>
            </a:r>
          </a:p>
          <a:p>
            <a:r>
              <a:rPr lang="en-US" sz="2400" dirty="0"/>
              <a:t>Attendance &amp; engagement</a:t>
            </a:r>
          </a:p>
          <a:p>
            <a:r>
              <a:rPr lang="en-US" sz="2400" dirty="0"/>
              <a:t>Relevance &amp; alignment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562"/>
            <a:ext cx="10515600" cy="74178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What is impacting classroom dialogue?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E43F565-18D3-44DB-8F12-9EC035217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158" y="1453849"/>
            <a:ext cx="6800879" cy="476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7177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628796"/>
            <a:ext cx="10515600" cy="5312744"/>
          </a:xfrm>
        </p:spPr>
        <p:txBody>
          <a:bodyPr>
            <a:normAutofit/>
          </a:bodyPr>
          <a:lstStyle/>
          <a:p>
            <a:r>
              <a:rPr lang="en-US" sz="2400" dirty="0"/>
              <a:t>Purpose or Goal</a:t>
            </a:r>
          </a:p>
          <a:p>
            <a:r>
              <a:rPr lang="en-US" sz="2400" dirty="0"/>
              <a:t>Structure, Process, Protocol</a:t>
            </a:r>
          </a:p>
          <a:p>
            <a:r>
              <a:rPr lang="en-US" sz="2400" dirty="0"/>
              <a:t>Content Focus</a:t>
            </a:r>
          </a:p>
          <a:p>
            <a:r>
              <a:rPr lang="en-US" sz="2400" dirty="0"/>
              <a:t>Student Preparation</a:t>
            </a:r>
          </a:p>
          <a:p>
            <a:r>
              <a:rPr lang="en-US" sz="2400" dirty="0"/>
              <a:t>Agreements for Interaction</a:t>
            </a:r>
          </a:p>
          <a:p>
            <a:r>
              <a:rPr lang="en-US" sz="2400" dirty="0"/>
              <a:t>Role Clarifications </a:t>
            </a:r>
          </a:p>
          <a:p>
            <a:r>
              <a:rPr lang="en-US" sz="2400" dirty="0"/>
              <a:t>Artifacts and Assessment</a:t>
            </a:r>
          </a:p>
          <a:p>
            <a:r>
              <a:rPr lang="en-US" sz="2400" dirty="0"/>
              <a:t>Accessibility and Alternates</a:t>
            </a:r>
          </a:p>
          <a:p>
            <a:endParaRPr lang="en-US" sz="2400" dirty="0"/>
          </a:p>
          <a:p>
            <a:r>
              <a:rPr lang="en-US" sz="2400" dirty="0"/>
              <a:t>What else?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562"/>
            <a:ext cx="10515600" cy="74178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Key Factors for Organizing Discussion and Dialogue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13314" name="Picture 2" descr="Complexity 101 – Rebel with Causation">
            <a:extLst>
              <a:ext uri="{FF2B5EF4-FFF2-40B4-BE49-F238E27FC236}">
                <a16:creationId xmlns:a16="http://schemas.microsoft.com/office/drawing/2014/main" id="{E2CDE955-D69D-436E-B1CB-E618507B3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64" y="1441694"/>
            <a:ext cx="67818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10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228" y="3039000"/>
            <a:ext cx="4833395" cy="3462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What are some ways you have used Canvas Discussion?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A26F1A-1A3E-4034-BFE9-3CE8AD5F98A2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Canvas Discussion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8194" name="Picture 2" descr="How can I… use Canvas to facilitate social learning? - LX at UTS">
            <a:extLst>
              <a:ext uri="{FF2B5EF4-FFF2-40B4-BE49-F238E27FC236}">
                <a16:creationId xmlns:a16="http://schemas.microsoft.com/office/drawing/2014/main" id="{25C60DFC-78F3-4835-B631-1E3696457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0"/>
            <a:ext cx="5518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201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326562"/>
            <a:ext cx="10515600" cy="3462369"/>
          </a:xfrm>
        </p:spPr>
        <p:txBody>
          <a:bodyPr>
            <a:normAutofit/>
          </a:bodyPr>
          <a:lstStyle/>
          <a:p>
            <a:r>
              <a:rPr lang="en-US" sz="2400" dirty="0"/>
              <a:t>Facilitate group discussion via annotation and comments</a:t>
            </a:r>
          </a:p>
          <a:p>
            <a:r>
              <a:rPr lang="en-US" sz="2400" dirty="0"/>
              <a:t>Support in-person and asynchronous engagement</a:t>
            </a:r>
          </a:p>
          <a:p>
            <a:r>
              <a:rPr lang="en-US" sz="2400" dirty="0"/>
              <a:t>Create an artifact for revisiting </a:t>
            </a:r>
          </a:p>
          <a:p>
            <a:r>
              <a:rPr lang="en-US" sz="2400" dirty="0"/>
              <a:t>Integrate with Canvas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Example of an Annotated Document in Perusall.">
            <a:extLst>
              <a:ext uri="{FF2B5EF4-FFF2-40B4-BE49-F238E27FC236}">
                <a16:creationId xmlns:a16="http://schemas.microsoft.com/office/drawing/2014/main" id="{B30A7CF5-649C-490A-B20F-4F865162C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1357"/>
            <a:ext cx="5969161" cy="319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ypothes.is | ANNOTATION TOOLS">
            <a:extLst>
              <a:ext uri="{FF2B5EF4-FFF2-40B4-BE49-F238E27FC236}">
                <a16:creationId xmlns:a16="http://schemas.microsoft.com/office/drawing/2014/main" id="{EA31FE24-A65D-473B-B069-057460462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161" y="3661357"/>
            <a:ext cx="6690167" cy="343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937"/>
            <a:ext cx="10515600" cy="74178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</a:t>
            </a:r>
            <a:r>
              <a:rPr lang="en-US" sz="3600" b="1" dirty="0" err="1">
                <a:solidFill>
                  <a:schemeClr val="bg1"/>
                </a:solidFill>
                <a:latin typeface="United Serif Rg Bd" pitchFamily="2" charset="77"/>
              </a:rPr>
              <a:t>Perusall</a:t>
            </a:r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 and Hypothesis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330729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36FAF8D-24B1-4AC6-81DB-6E79FA974F4A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Online Collaborate Spaces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7170" name="Picture 2" descr="YC-Backed Padlet Brings Drag-And-Drop To Collaborative Web Site Creation |  TechCrunch">
            <a:extLst>
              <a:ext uri="{FF2B5EF4-FFF2-40B4-BE49-F238E27FC236}">
                <a16:creationId xmlns:a16="http://schemas.microsoft.com/office/drawing/2014/main" id="{30AAFA13-CB62-435D-8822-F80BBA98C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88" y="2422527"/>
            <a:ext cx="5110112" cy="361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Jamboard - Free Software To Use for Remote Team-Building Programs">
            <a:extLst>
              <a:ext uri="{FF2B5EF4-FFF2-40B4-BE49-F238E27FC236}">
                <a16:creationId xmlns:a16="http://schemas.microsoft.com/office/drawing/2014/main" id="{B951D0A3-FC1C-48A0-9408-823068F9E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843" y="2269714"/>
            <a:ext cx="3405849" cy="340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Microsoft Whiteboard Review | PCMag">
            <a:extLst>
              <a:ext uri="{FF2B5EF4-FFF2-40B4-BE49-F238E27FC236}">
                <a16:creationId xmlns:a16="http://schemas.microsoft.com/office/drawing/2014/main" id="{AEEC0CF4-AD8F-455E-A5D9-990B75209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26" y="2570409"/>
            <a:ext cx="3546496" cy="310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830269-041A-4E87-96C8-E658DF4D8139}"/>
              </a:ext>
            </a:extLst>
          </p:cNvPr>
          <p:cNvSpPr txBox="1"/>
          <p:nvPr/>
        </p:nvSpPr>
        <p:spPr>
          <a:xfrm>
            <a:off x="838199" y="5695274"/>
            <a:ext cx="3039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Microsoft Whiteboard</a:t>
            </a:r>
          </a:p>
        </p:txBody>
      </p:sp>
    </p:spTree>
    <p:extLst>
      <p:ext uri="{BB962C8B-B14F-4D97-AF65-F5344CB8AC3E}">
        <p14:creationId xmlns:p14="http://schemas.microsoft.com/office/powerpoint/2010/main" val="169936149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014EBA-21FD-4ABB-9316-8E76CF00C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40" y="0"/>
            <a:ext cx="493776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3CE6685-DBBB-4670-AB23-3E068B81C78B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Inquiry Templates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6146" name="Picture 2" descr="Brené Brown - My heart feels broken. bell hooks changed... | Facebook">
            <a:extLst>
              <a:ext uri="{FF2B5EF4-FFF2-40B4-BE49-F238E27FC236}">
                <a16:creationId xmlns:a16="http://schemas.microsoft.com/office/drawing/2014/main" id="{70DC9D84-4AA5-4242-89A6-E5842BA9A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14" y="3518705"/>
            <a:ext cx="3111762" cy="311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306C6C-8F11-45A6-876D-417816DC5DD8}"/>
              </a:ext>
            </a:extLst>
          </p:cNvPr>
          <p:cNvSpPr txBox="1"/>
          <p:nvPr/>
        </p:nvSpPr>
        <p:spPr>
          <a:xfrm>
            <a:off x="462986" y="1083843"/>
            <a:ext cx="516230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“In simpler terms, critical thinking involves first discovering the who, what, when, where, and how of things – finding the answers to those eternal questions of the inquisitive child – and then utilizing that knowledge in a manner that enables you to determine what matters most.”</a:t>
            </a:r>
          </a:p>
          <a:p>
            <a:endParaRPr lang="en-US" dirty="0"/>
          </a:p>
          <a:p>
            <a:r>
              <a:rPr lang="en-US" i="1" dirty="0"/>
              <a:t>Teaching Critical Thinking </a:t>
            </a:r>
            <a:r>
              <a:rPr lang="en-US" dirty="0"/>
              <a:t>(2009)</a:t>
            </a:r>
          </a:p>
        </p:txBody>
      </p:sp>
    </p:spTree>
    <p:extLst>
      <p:ext uri="{BB962C8B-B14F-4D97-AF65-F5344CB8AC3E}">
        <p14:creationId xmlns:p14="http://schemas.microsoft.com/office/powerpoint/2010/main" val="42495240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7CF0C-519F-4B72-92D3-6AB0AD9E03B0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Strategic Questioning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788EE3-12EF-40B8-A891-18A883A8E859}"/>
              </a:ext>
            </a:extLst>
          </p:cNvPr>
          <p:cNvSpPr txBox="1"/>
          <p:nvPr/>
        </p:nvSpPr>
        <p:spPr>
          <a:xfrm>
            <a:off x="838200" y="1794075"/>
            <a:ext cx="1088695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Getting CLOSE-UP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200" b="1" dirty="0"/>
              <a:t>Clarity</a:t>
            </a:r>
            <a:r>
              <a:rPr lang="en-US" sz="2200" dirty="0"/>
              <a:t>: What do you mean by that? Can you put that another way?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Linking</a:t>
            </a:r>
            <a:r>
              <a:rPr lang="en-US" sz="2200" dirty="0"/>
              <a:t>: How is that similar to the other reading? How does your view connect with X’s?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Open-ended</a:t>
            </a:r>
            <a:r>
              <a:rPr lang="en-US" sz="2200" dirty="0"/>
              <a:t>: What interests you about __? What’s happening here?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Synthesis</a:t>
            </a:r>
            <a:r>
              <a:rPr lang="en-US" sz="2200" dirty="0"/>
              <a:t>: What stands out from the discussion? What question do we still have?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Evidence</a:t>
            </a:r>
            <a:r>
              <a:rPr lang="en-US" sz="2200" dirty="0"/>
              <a:t>: How do you know this? What experience is the analysis based on?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Understanding</a:t>
            </a:r>
            <a:r>
              <a:rPr lang="en-US" sz="2200" dirty="0"/>
              <a:t>: Why is this happening? How do you explain the situation?</a:t>
            </a:r>
          </a:p>
          <a:p>
            <a:pPr>
              <a:lnSpc>
                <a:spcPct val="150000"/>
              </a:lnSpc>
            </a:pPr>
            <a:r>
              <a:rPr lang="en-US" sz="2200" b="1" dirty="0"/>
              <a:t>Priority</a:t>
            </a:r>
            <a:r>
              <a:rPr lang="en-US" sz="2200" dirty="0"/>
              <a:t>: What matters to you most about this? What’s the most important value to consider?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8D04D4-D49A-422C-A7C8-6F5DACE44DAC}"/>
              </a:ext>
            </a:extLst>
          </p:cNvPr>
          <p:cNvSpPr txBox="1"/>
          <p:nvPr/>
        </p:nvSpPr>
        <p:spPr>
          <a:xfrm>
            <a:off x="196769" y="6377651"/>
            <a:ext cx="714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Brookfield and </a:t>
            </a:r>
            <a:r>
              <a:rPr lang="en-US" dirty="0" err="1"/>
              <a:t>Presskill</a:t>
            </a:r>
            <a:r>
              <a:rPr lang="en-US" dirty="0"/>
              <a:t>, </a:t>
            </a:r>
            <a:r>
              <a:rPr lang="en-US" i="1" dirty="0"/>
              <a:t>Discussion as a Way of Teaching </a:t>
            </a:r>
            <a:r>
              <a:rPr lang="en-US" dirty="0"/>
              <a:t>(1999)</a:t>
            </a:r>
          </a:p>
        </p:txBody>
      </p:sp>
    </p:spTree>
    <p:extLst>
      <p:ext uri="{BB962C8B-B14F-4D97-AF65-F5344CB8AC3E}">
        <p14:creationId xmlns:p14="http://schemas.microsoft.com/office/powerpoint/2010/main" val="371337517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7CF0C-519F-4B72-92D3-6AB0AD9E03B0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Clean Language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5122" name="Picture 2" descr="Clean Language - New Insights with Simple Questions">
            <a:extLst>
              <a:ext uri="{FF2B5EF4-FFF2-40B4-BE49-F238E27FC236}">
                <a16:creationId xmlns:a16="http://schemas.microsoft.com/office/drawing/2014/main" id="{B29717CF-11F9-4573-A9E3-FB33F3981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72" y="948906"/>
            <a:ext cx="8692588" cy="545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5E7DEC-B12D-4999-B980-AF5012F44181}"/>
              </a:ext>
            </a:extLst>
          </p:cNvPr>
          <p:cNvSpPr txBox="1"/>
          <p:nvPr/>
        </p:nvSpPr>
        <p:spPr>
          <a:xfrm>
            <a:off x="8754319" y="6084602"/>
            <a:ext cx="3437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See also</a:t>
            </a:r>
          </a:p>
          <a:p>
            <a:r>
              <a:rPr lang="en-US" sz="2000" dirty="0">
                <a:hlinkClick r:id="rId4"/>
              </a:rPr>
              <a:t>Caitlin Walker’s TED Talk </a:t>
            </a:r>
            <a:r>
              <a:rPr lang="en-US" sz="2000" dirty="0"/>
              <a:t>(2012)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E9314E-04C9-4DB9-8365-B6F9A3B0868F}"/>
              </a:ext>
            </a:extLst>
          </p:cNvPr>
          <p:cNvSpPr txBox="1"/>
          <p:nvPr/>
        </p:nvSpPr>
        <p:spPr>
          <a:xfrm>
            <a:off x="312516" y="6146157"/>
            <a:ext cx="6511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details, see Brookfield and James, </a:t>
            </a:r>
            <a:r>
              <a:rPr lang="en-US" i="1" dirty="0"/>
              <a:t>Engaging Imagination: Helping Students Become Creative and Reflective Thinkers </a:t>
            </a:r>
            <a:r>
              <a:rPr lang="en-US" dirty="0"/>
              <a:t>(2014)</a:t>
            </a:r>
          </a:p>
        </p:txBody>
      </p:sp>
    </p:spTree>
    <p:extLst>
      <p:ext uri="{BB962C8B-B14F-4D97-AF65-F5344CB8AC3E}">
        <p14:creationId xmlns:p14="http://schemas.microsoft.com/office/powerpoint/2010/main" val="6534259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245" y="2147750"/>
            <a:ext cx="5932990" cy="3462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Trace six steps that connect any two things: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Higgs Boson particle and the World Series</a:t>
            </a:r>
          </a:p>
          <a:p>
            <a:r>
              <a:rPr lang="en-US" sz="2400" dirty="0"/>
              <a:t>Four-color theorem and Chris Rock</a:t>
            </a:r>
          </a:p>
          <a:p>
            <a:r>
              <a:rPr lang="en-US" sz="2400" dirty="0"/>
              <a:t>Georg Simmel’s big lie theory and a Douglas Fir tree</a:t>
            </a:r>
          </a:p>
          <a:p>
            <a:r>
              <a:rPr lang="en-US" sz="2400" dirty="0"/>
              <a:t>Etc. 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7CF0C-519F-4B72-92D3-6AB0AD9E03B0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Six Degrees of Separation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4102" name="Picture 6" descr="Six Degrees of Separation: It's a Small World - YouTube">
            <a:extLst>
              <a:ext uri="{FF2B5EF4-FFF2-40B4-BE49-F238E27FC236}">
                <a16:creationId xmlns:a16="http://schemas.microsoft.com/office/drawing/2014/main" id="{A88C2733-9672-4968-AC62-8428B84D2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0" y="1978548"/>
            <a:ext cx="5042702" cy="283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FE4C88-83C3-4621-83F5-C8E462370DAE}"/>
              </a:ext>
            </a:extLst>
          </p:cNvPr>
          <p:cNvSpPr txBox="1"/>
          <p:nvPr/>
        </p:nvSpPr>
        <p:spPr>
          <a:xfrm>
            <a:off x="312516" y="6146157"/>
            <a:ext cx="6511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details, see Brookfield and James, </a:t>
            </a:r>
            <a:r>
              <a:rPr lang="en-US" i="1" dirty="0"/>
              <a:t>Engaging Imagination: Helping Students Become Creative and Reflective Thinkers </a:t>
            </a:r>
            <a:r>
              <a:rPr lang="en-US" dirty="0"/>
              <a:t>(2014)</a:t>
            </a:r>
          </a:p>
        </p:txBody>
      </p:sp>
    </p:spTree>
    <p:extLst>
      <p:ext uri="{BB962C8B-B14F-4D97-AF65-F5344CB8AC3E}">
        <p14:creationId xmlns:p14="http://schemas.microsoft.com/office/powerpoint/2010/main" val="48027045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6175"/>
            <a:ext cx="6511724" cy="34623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How do we know or how do we understand something is good, sound, useful, etc.?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What would that be like?</a:t>
            </a:r>
          </a:p>
          <a:p>
            <a:pPr marL="0" indent="0">
              <a:buNone/>
            </a:pPr>
            <a:r>
              <a:rPr lang="en-US" sz="2400" dirty="0"/>
              <a:t>What would that </a:t>
            </a:r>
            <a:r>
              <a:rPr lang="en-US" sz="2400" i="1" dirty="0"/>
              <a:t>not</a:t>
            </a:r>
            <a:r>
              <a:rPr lang="en-US" sz="2400" dirty="0"/>
              <a:t> be like?</a:t>
            </a:r>
          </a:p>
          <a:p>
            <a:pPr marL="0" indent="0">
              <a:buNone/>
            </a:pPr>
            <a:r>
              <a:rPr lang="en-US" sz="2400" dirty="0"/>
              <a:t>How do you know when…?</a:t>
            </a:r>
          </a:p>
          <a:p>
            <a:pPr marL="0" indent="0">
              <a:buNone/>
            </a:pPr>
            <a:r>
              <a:rPr lang="en-US" sz="2400" dirty="0"/>
              <a:t>How would you recognize…?</a:t>
            </a:r>
          </a:p>
          <a:p>
            <a:pPr marL="0" indent="0">
              <a:buNone/>
            </a:pPr>
            <a:r>
              <a:rPr lang="en-US" sz="2400" dirty="0"/>
              <a:t>What work is </a:t>
            </a:r>
            <a:r>
              <a:rPr lang="en-US" sz="2400" i="1" dirty="0"/>
              <a:t>X</a:t>
            </a:r>
            <a:r>
              <a:rPr lang="en-US" sz="2400" dirty="0"/>
              <a:t> doing? How? Why?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7CF0C-519F-4B72-92D3-6AB0AD9E03B0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Pyramiding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12290" name="Picture 2" descr="Pyramid Problems">
            <a:extLst>
              <a:ext uri="{FF2B5EF4-FFF2-40B4-BE49-F238E27FC236}">
                <a16:creationId xmlns:a16="http://schemas.microsoft.com/office/drawing/2014/main" id="{A423F963-3A28-47BB-9D41-0FF606490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403" y="1889943"/>
            <a:ext cx="5116055" cy="42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228B08-F99F-4A5B-A9D6-4714230DD335}"/>
              </a:ext>
            </a:extLst>
          </p:cNvPr>
          <p:cNvSpPr/>
          <p:nvPr/>
        </p:nvSpPr>
        <p:spPr>
          <a:xfrm>
            <a:off x="9572263" y="5598544"/>
            <a:ext cx="2127195" cy="547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DEE76D-064E-4362-BF0A-15BD27118E9B}"/>
              </a:ext>
            </a:extLst>
          </p:cNvPr>
          <p:cNvSpPr txBox="1"/>
          <p:nvPr/>
        </p:nvSpPr>
        <p:spPr>
          <a:xfrm>
            <a:off x="312516" y="6146157"/>
            <a:ext cx="6511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details, see Brookfield and James, </a:t>
            </a:r>
            <a:r>
              <a:rPr lang="en-US" i="1" dirty="0"/>
              <a:t>Engaging Imagination: Helping Students Become Creative and Reflective Thinkers </a:t>
            </a:r>
            <a:r>
              <a:rPr lang="en-US" dirty="0"/>
              <a:t>(2014)</a:t>
            </a:r>
          </a:p>
        </p:txBody>
      </p:sp>
    </p:spTree>
    <p:extLst>
      <p:ext uri="{BB962C8B-B14F-4D97-AF65-F5344CB8AC3E}">
        <p14:creationId xmlns:p14="http://schemas.microsoft.com/office/powerpoint/2010/main" val="101296215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6175"/>
            <a:ext cx="6222357" cy="3462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Look</a:t>
            </a:r>
            <a:r>
              <a:rPr lang="en-US" sz="2400" dirty="0"/>
              <a:t> back through your work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Select</a:t>
            </a:r>
            <a:r>
              <a:rPr lang="en-US" sz="2400" dirty="0"/>
              <a:t> the most interesting things you learned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Deepen</a:t>
            </a:r>
            <a:r>
              <a:rPr lang="en-US" sz="2400" dirty="0"/>
              <a:t> by indicating how you’ll use what you learned to inform where you go next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7CF0C-519F-4B72-92D3-6AB0AD9E03B0}"/>
              </a:ext>
            </a:extLst>
          </p:cNvPr>
          <p:cNvSpPr txBox="1">
            <a:spLocks/>
          </p:cNvSpPr>
          <p:nvPr/>
        </p:nvSpPr>
        <p:spPr>
          <a:xfrm>
            <a:off x="838200" y="134937"/>
            <a:ext cx="10515600" cy="741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Example: LSD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  <p:pic>
        <p:nvPicPr>
          <p:cNvPr id="4098" name="Picture 2" descr="How to Accurately Fold Paper in Thirds without a Ruler or Calculator">
            <a:extLst>
              <a:ext uri="{FF2B5EF4-FFF2-40B4-BE49-F238E27FC236}">
                <a16:creationId xmlns:a16="http://schemas.microsoft.com/office/drawing/2014/main" id="{CA5D8029-9509-4E68-97F9-964C0BB6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71" y="1973906"/>
            <a:ext cx="5183187" cy="346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38E697-1C62-41E3-B87D-43C91CEF9398}"/>
              </a:ext>
            </a:extLst>
          </p:cNvPr>
          <p:cNvSpPr txBox="1"/>
          <p:nvPr/>
        </p:nvSpPr>
        <p:spPr>
          <a:xfrm>
            <a:off x="312516" y="6146157"/>
            <a:ext cx="6511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details, see Brookfield and James, </a:t>
            </a:r>
            <a:r>
              <a:rPr lang="en-US" i="1" dirty="0"/>
              <a:t>Engaging Imagination: Helping Students Become Creative and Reflective Thinkers </a:t>
            </a:r>
            <a:r>
              <a:rPr lang="en-US" dirty="0"/>
              <a:t>(2014)</a:t>
            </a:r>
          </a:p>
        </p:txBody>
      </p:sp>
    </p:spTree>
    <p:extLst>
      <p:ext uri="{BB962C8B-B14F-4D97-AF65-F5344CB8AC3E}">
        <p14:creationId xmlns:p14="http://schemas.microsoft.com/office/powerpoint/2010/main" val="10202608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DE7-70F5-2755-85D5-5B0D2509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29" y="1187269"/>
            <a:ext cx="10515600" cy="4114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Think about your course and identify at least one way you could deepen student engagement through discussion or dialogue.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u="sng" dirty="0"/>
              <a:t>Some factors to consider</a:t>
            </a:r>
            <a:r>
              <a:rPr lang="en-US" sz="2400" dirty="0"/>
              <a:t>:</a:t>
            </a:r>
          </a:p>
          <a:p>
            <a:r>
              <a:rPr lang="en-US" sz="2400" dirty="0"/>
              <a:t>What is the purpose or goal?</a:t>
            </a:r>
          </a:p>
          <a:p>
            <a:r>
              <a:rPr lang="en-US" sz="2400" dirty="0"/>
              <a:t>Which content is the focus?</a:t>
            </a:r>
          </a:p>
          <a:p>
            <a:r>
              <a:rPr lang="en-US" sz="2400" dirty="0"/>
              <a:t>What kinds of preparation do students need?</a:t>
            </a:r>
          </a:p>
          <a:p>
            <a:r>
              <a:rPr lang="en-US" sz="2400" dirty="0"/>
              <a:t>How will you assess learning?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Feel free to work individually or with others.</a:t>
            </a:r>
          </a:p>
        </p:txBody>
      </p:sp>
      <p:sp>
        <p:nvSpPr>
          <p:cNvPr id="4" name="Snip Single Corner Rectangle 3">
            <a:extLst>
              <a:ext uri="{FF2B5EF4-FFF2-40B4-BE49-F238E27FC236}">
                <a16:creationId xmlns:a16="http://schemas.microsoft.com/office/drawing/2014/main" id="{73F8C931-2FA4-DD2E-E9BA-EF7C9903C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948906"/>
          </a:xfrm>
          <a:prstGeom prst="snip1Rect">
            <a:avLst>
              <a:gd name="adj" fmla="val 0"/>
            </a:avLst>
          </a:prstGeom>
          <a:solidFill>
            <a:srgbClr val="1F4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C6301E-F0A7-A0DA-225B-99017740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562"/>
            <a:ext cx="10515600" cy="74178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United Serif Rg Bd" pitchFamily="2" charset="77"/>
              </a:rPr>
              <a:t>Practical Ideas</a:t>
            </a:r>
            <a:endParaRPr lang="en-US" sz="3600" dirty="0">
              <a:solidFill>
                <a:schemeClr val="bg1"/>
              </a:solidFill>
              <a:latin typeface="United Serif Rg M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57779911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ite UO gift box image">
            <a:extLst>
              <a:ext uri="{FF2B5EF4-FFF2-40B4-BE49-F238E27FC236}">
                <a16:creationId xmlns:a16="http://schemas.microsoft.com/office/drawing/2014/main" id="{55C256F5-CFCA-ABB3-7DDD-6E263C246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46100"/>
            <a:ext cx="33528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74234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900574B13E514B8C98308C23F73AD9" ma:contentTypeVersion="15" ma:contentTypeDescription="Create a new document." ma:contentTypeScope="" ma:versionID="2481e53269fd6a8b6106e86ed7a6f2c2">
  <xsd:schema xmlns:xsd="http://www.w3.org/2001/XMLSchema" xmlns:xs="http://www.w3.org/2001/XMLSchema" xmlns:p="http://schemas.microsoft.com/office/2006/metadata/properties" xmlns:ns2="28372d69-2bd4-4fb8-93f0-703438fc6ee8" xmlns:ns3="3abd1516-8cf9-4d3a-b89e-064bbf0e0899" targetNamespace="http://schemas.microsoft.com/office/2006/metadata/properties" ma:root="true" ma:fieldsID="cb0845b6094f961367545e3196cfaf36" ns2:_="" ns3:_="">
    <xsd:import namespace="28372d69-2bd4-4fb8-93f0-703438fc6ee8"/>
    <xsd:import namespace="3abd1516-8cf9-4d3a-b89e-064bbf0e08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372d69-2bd4-4fb8-93f0-703438fc6e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bd1516-8cf9-4d3a-b89e-064bbf0e089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15f7cbc-39ea-44ff-b7ee-421c13e69e84}" ma:internalName="TaxCatchAll" ma:showField="CatchAllData" ma:web="3abd1516-8cf9-4d3a-b89e-064bbf0e08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372d69-2bd4-4fb8-93f0-703438fc6ee8">
      <Terms xmlns="http://schemas.microsoft.com/office/infopath/2007/PartnerControls"/>
    </lcf76f155ced4ddcb4097134ff3c332f>
    <TaxCatchAll xmlns="3abd1516-8cf9-4d3a-b89e-064bbf0e0899" xsi:nil="true"/>
  </documentManagement>
</p:properties>
</file>

<file path=customXml/itemProps1.xml><?xml version="1.0" encoding="utf-8"?>
<ds:datastoreItem xmlns:ds="http://schemas.openxmlformats.org/officeDocument/2006/customXml" ds:itemID="{8C28BE96-1B80-4CAD-9B73-CBE15134B7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372d69-2bd4-4fb8-93f0-703438fc6ee8"/>
    <ds:schemaRef ds:uri="3abd1516-8cf9-4d3a-b89e-064bbf0e08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8A3B02-5EB8-4D33-B5B6-643FB58A7A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1D9DA6-66AF-47F1-82F4-15273FEE211D}">
  <ds:schemaRefs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3abd1516-8cf9-4d3a-b89e-064bbf0e0899"/>
    <ds:schemaRef ds:uri="28372d69-2bd4-4fb8-93f0-703438fc6ee8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21116</TotalTime>
  <Words>867</Words>
  <Application>Microsoft Office PowerPoint</Application>
  <PresentationFormat>Widescreen</PresentationFormat>
  <Paragraphs>127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Source Sans Pro</vt:lpstr>
      <vt:lpstr>United Serif Rg Bd</vt:lpstr>
      <vt:lpstr>United Serif Rg Md</vt:lpstr>
      <vt:lpstr>Office Theme</vt:lpstr>
      <vt:lpstr>Deepening Dialogue</vt:lpstr>
      <vt:lpstr>Reflection Question</vt:lpstr>
      <vt:lpstr>PowerPoint Presentation</vt:lpstr>
      <vt:lpstr>What do we mean by discussion and dialogue?</vt:lpstr>
      <vt:lpstr>What do we mean by discussion and dialogue?</vt:lpstr>
      <vt:lpstr>What do we value in discussion and dialogue?</vt:lpstr>
      <vt:lpstr>What is impacting classroom dialogue?</vt:lpstr>
      <vt:lpstr>Key Factors for Organizing Discussion and Dialogue</vt:lpstr>
      <vt:lpstr>PowerPoint Presentation</vt:lpstr>
      <vt:lpstr>Example: Perusall and Hypothesis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Practical Ideas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Kea Powell</dc:creator>
  <cp:lastModifiedBy>Jason Schreiner</cp:lastModifiedBy>
  <cp:revision>61</cp:revision>
  <dcterms:created xsi:type="dcterms:W3CDTF">2023-05-16T22:11:15Z</dcterms:created>
  <dcterms:modified xsi:type="dcterms:W3CDTF">2023-07-14T00:22:01Z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0x01010085900574B13E514B8C98308C23F73AD9</vt:lpwstr>
  </property>
  <property fmtid="{D5CDD505-2E9C-101B-9397-08002B2CF9AE}" pid="3" name="MediaServiceImageTags">
    <vt:lpwstr/>
  </property>
</Properties>
</file>