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9" r:id="rId6"/>
    <p:sldId id="257" r:id="rId7"/>
    <p:sldId id="260" r:id="rId8"/>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D16DAF-FC91-4BAB-B8F2-5023BE45DCF1}" v="79" dt="2023-05-24T07:08:57.399"/>
    <p1510:client id="{38D95D0B-96CE-ABF9-0DDB-9F947260DE41}" v="66" dt="2023-06-07T07:27:21.6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p:cViewPr varScale="1">
        <p:scale>
          <a:sx n="40" d="100"/>
          <a:sy n="40" d="100"/>
        </p:scale>
        <p:origin x="2232"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A82088-567D-4B9A-96DB-4BAA11D19EB4}" type="datetimeFigureOut">
              <a:rPr lang="en-US" smtClean="0"/>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650190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A82088-567D-4B9A-96DB-4BAA11D19EB4}" type="datetimeFigureOut">
              <a:rPr lang="en-US" smtClean="0"/>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1412067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A82088-567D-4B9A-96DB-4BAA11D19EB4}" type="datetimeFigureOut">
              <a:rPr lang="en-US" smtClean="0"/>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2770234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A82088-567D-4B9A-96DB-4BAA11D19EB4}" type="datetimeFigureOut">
              <a:rPr lang="en-US" smtClean="0"/>
              <a:t>6/13/2023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4204671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A82088-567D-4B9A-96DB-4BAA11D19EB4}" type="datetimeFigureOut">
              <a:rPr lang="en-US" smtClean="0"/>
              <a:t>6/13/2023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2829489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A82088-567D-4B9A-96DB-4BAA11D19EB4}" type="datetimeFigureOut">
              <a:rPr lang="en-US" smtClean="0"/>
              <a:t>6/13/2023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35252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A82088-567D-4B9A-96DB-4BAA11D19EB4}" type="datetimeFigureOut">
              <a:rPr lang="en-US" smtClean="0"/>
              <a:t>6/13/2023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1177925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53A82088-567D-4B9A-96DB-4BAA11D19EB4}" type="datetimeFigureOut">
              <a:rPr lang="en-US" smtClean="0"/>
              <a:t>6/13/2023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3209723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53A82088-567D-4B9A-96DB-4BAA11D19EB4}" type="datetimeFigureOut">
              <a:rPr lang="en-US" smtClean="0"/>
              <a:t>6/13/2023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3662934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A82088-567D-4B9A-96DB-4BAA11D19EB4}" type="datetimeFigureOut">
              <a:rPr lang="en-US" smtClean="0"/>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1204730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A82088-567D-4B9A-96DB-4BAA11D19EB4}" type="datetimeFigureOut">
              <a:rPr lang="en-US" smtClean="0"/>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713E4-EE6C-4D0B-AC3A-65528E8EB9E5}" type="slidenum">
              <a:rPr lang="en-US" smtClean="0"/>
              <a:t>‹#›</a:t>
            </a:fld>
            <a:endParaRPr lang="en-US"/>
          </a:p>
        </p:txBody>
      </p:sp>
    </p:spTree>
    <p:extLst>
      <p:ext uri="{BB962C8B-B14F-4D97-AF65-F5344CB8AC3E}">
        <p14:creationId xmlns:p14="http://schemas.microsoft.com/office/powerpoint/2010/main" val="1693988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53A82088-567D-4B9A-96DB-4BAA11D19EB4}" type="datetimeFigureOut">
              <a:rPr lang="en-US" smtClean="0"/>
              <a:t>6/13/2023</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859713E4-EE6C-4D0B-AC3A-65528E8EB9E5}" type="slidenum">
              <a:rPr lang="en-US" smtClean="0"/>
              <a:t>‹#›</a:t>
            </a:fld>
            <a:endParaRPr lang="en-US"/>
          </a:p>
        </p:txBody>
      </p:sp>
    </p:spTree>
    <p:extLst>
      <p:ext uri="{BB962C8B-B14F-4D97-AF65-F5344CB8AC3E}">
        <p14:creationId xmlns:p14="http://schemas.microsoft.com/office/powerpoint/2010/main" val="9884973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hyperlink" Target="https://provost.uoregon.edu/analytics/practitioner-guides/accessibility" TargetMode="Externa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hyperlink" Target="https://open.umn.edu/opentextbooks" TargetMode="External"/><Relationship Id="rId7" Type="http://schemas.openxmlformats.org/officeDocument/2006/relationships/hyperlink" Target="https://teaching.uoregon.edu/contact" TargetMode="External"/><Relationship Id="rId12" Type="http://schemas.openxmlformats.org/officeDocument/2006/relationships/image" Target="../media/image5.svg"/><Relationship Id="rId2" Type="http://schemas.openxmlformats.org/officeDocument/2006/relationships/hyperlink" Target="https://tilthighered.com/" TargetMode="External"/><Relationship Id="rId16" Type="http://schemas.openxmlformats.org/officeDocument/2006/relationships/image" Target="../media/image9.svg"/><Relationship Id="rId1" Type="http://schemas.openxmlformats.org/officeDocument/2006/relationships/slideLayout" Target="../slideLayouts/slideLayout2.xml"/><Relationship Id="rId6" Type="http://schemas.openxmlformats.org/officeDocument/2006/relationships/hyperlink" Target="https://researchguides.uoregon.edu/openedatuoregon" TargetMode="External"/><Relationship Id="rId11" Type="http://schemas.openxmlformats.org/officeDocument/2006/relationships/image" Target="../media/image4.png"/><Relationship Id="rId5" Type="http://schemas.openxmlformats.org/officeDocument/2006/relationships/hyperlink" Target="mailto:raynev@uoregon.edu?subject=Assistance%20finding%20an%20OER" TargetMode="External"/><Relationship Id="rId15" Type="http://schemas.openxmlformats.org/officeDocument/2006/relationships/image" Target="../media/image8.png"/><Relationship Id="rId10" Type="http://schemas.openxmlformats.org/officeDocument/2006/relationships/image" Target="../media/image3.jpeg"/><Relationship Id="rId4" Type="http://schemas.openxmlformats.org/officeDocument/2006/relationships/hyperlink" Target="https://library.uoregon.edu/administration/open-educational-resources-textbook-affordability-uo" TargetMode="External"/><Relationship Id="rId9" Type="http://schemas.openxmlformats.org/officeDocument/2006/relationships/image" Target="../media/image2.svg"/><Relationship Id="rId1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hyperlink" Target="https://doi.org/10.1037/xge0000763" TargetMode="External"/><Relationship Id="rId2" Type="http://schemas.openxmlformats.org/officeDocument/2006/relationships/hyperlink" Target="https://doi.org/10.1187/cbe.19-01-0021" TargetMode="External"/><Relationship Id="rId1" Type="http://schemas.openxmlformats.org/officeDocument/2006/relationships/slideLayout" Target="../slideLayouts/slideLayout2.xml"/><Relationship Id="rId5" Type="http://schemas.openxmlformats.org/officeDocument/2006/relationships/hyperlink" Target="https://teaching.uoregon.edu/equity-student-achievement-research-resources" TargetMode="External"/><Relationship Id="rId4" Type="http://schemas.openxmlformats.org/officeDocument/2006/relationships/hyperlink" Target="https://www.pnas.org/content/pnas/117/12/647s6.full.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5ED4F-DF75-31C0-762D-4B88561FA53F}"/>
              </a:ext>
            </a:extLst>
          </p:cNvPr>
          <p:cNvSpPr>
            <a:spLocks noGrp="1"/>
          </p:cNvSpPr>
          <p:nvPr>
            <p:ph type="ctrTitle"/>
          </p:nvPr>
        </p:nvSpPr>
        <p:spPr>
          <a:xfrm>
            <a:off x="273570" y="162107"/>
            <a:ext cx="7225259" cy="700827"/>
          </a:xfrm>
        </p:spPr>
        <p:txBody>
          <a:bodyPr>
            <a:noAutofit/>
          </a:bodyPr>
          <a:lstStyle/>
          <a:p>
            <a:r>
              <a:rPr lang="en-US" sz="2400" dirty="0"/>
              <a:t>Closing equity gaps: research &amp; promising practices</a:t>
            </a:r>
          </a:p>
        </p:txBody>
      </p:sp>
      <p:pic>
        <p:nvPicPr>
          <p:cNvPr id="4" name="Graphic 274650949">
            <a:extLst>
              <a:ext uri="{FF2B5EF4-FFF2-40B4-BE49-F238E27FC236}">
                <a16:creationId xmlns:a16="http://schemas.microsoft.com/office/drawing/2014/main" id="{6CB64540-0A12-AF0C-DFCC-68E5743E14C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72528" y="2611243"/>
            <a:ext cx="365760" cy="365760"/>
          </a:xfrm>
          <a:prstGeom prst="rect">
            <a:avLst/>
          </a:prstGeom>
        </p:spPr>
      </p:pic>
      <p:pic>
        <p:nvPicPr>
          <p:cNvPr id="6" name="Picture 5">
            <a:extLst>
              <a:ext uri="{FF2B5EF4-FFF2-40B4-BE49-F238E27FC236}">
                <a16:creationId xmlns:a16="http://schemas.microsoft.com/office/drawing/2014/main" id="{18177188-AD57-B5D9-6838-58BA2D0E1E89}"/>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1037" t="32158" r="3670" b="32230"/>
          <a:stretch/>
        </p:blipFill>
        <p:spPr bwMode="auto">
          <a:xfrm>
            <a:off x="2074555" y="6435579"/>
            <a:ext cx="347472" cy="365760"/>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DA1602BD-25EC-D6CC-A1ED-9E310DB54F77}"/>
              </a:ext>
            </a:extLst>
          </p:cNvPr>
          <p:cNvSpPr txBox="1"/>
          <p:nvPr/>
        </p:nvSpPr>
        <p:spPr>
          <a:xfrm>
            <a:off x="538264" y="1013019"/>
            <a:ext cx="7025416" cy="369332"/>
          </a:xfrm>
          <a:prstGeom prst="rect">
            <a:avLst/>
          </a:prstGeom>
          <a:noFill/>
        </p:spPr>
        <p:txBody>
          <a:bodyPr wrap="square" rtlCol="0">
            <a:spAutoFit/>
          </a:bodyPr>
          <a:lstStyle/>
          <a:p>
            <a:r>
              <a:rPr lang="en-US" sz="1800" dirty="0">
                <a:effectLst/>
                <a:latin typeface="Calibri Light" panose="020F0302020204030204" pitchFamily="34" charset="0"/>
                <a:ea typeface="Times New Roman" panose="02020603050405020304" pitchFamily="18" charset="0"/>
                <a:cs typeface="Times New Roman" panose="02020603050405020304" pitchFamily="18" charset="0"/>
              </a:rPr>
              <a:t>I. Much research on closing equity gaps has focused on:</a:t>
            </a:r>
          </a:p>
        </p:txBody>
      </p:sp>
      <p:sp>
        <p:nvSpPr>
          <p:cNvPr id="25" name="TextBox 24">
            <a:extLst>
              <a:ext uri="{FF2B5EF4-FFF2-40B4-BE49-F238E27FC236}">
                <a16:creationId xmlns:a16="http://schemas.microsoft.com/office/drawing/2014/main" id="{3B9F74A3-622C-9744-93EA-CA686E1B7C1B}"/>
              </a:ext>
            </a:extLst>
          </p:cNvPr>
          <p:cNvSpPr txBox="1"/>
          <p:nvPr/>
        </p:nvSpPr>
        <p:spPr>
          <a:xfrm>
            <a:off x="784527" y="1973932"/>
            <a:ext cx="1166805" cy="461665"/>
          </a:xfrm>
          <a:prstGeom prst="rect">
            <a:avLst/>
          </a:prstGeom>
          <a:noFill/>
        </p:spPr>
        <p:txBody>
          <a:bodyPr wrap="square" rtlCol="0">
            <a:spAutoFit/>
          </a:bodyPr>
          <a:lstStyle/>
          <a:p>
            <a:pPr algn="ctr"/>
            <a:r>
              <a:rPr lang="en-US" sz="1200" dirty="0">
                <a:effectLst/>
                <a:latin typeface="Calibri Light" panose="020F0302020204030204" pitchFamily="34" charset="0"/>
                <a:ea typeface="Times New Roman" panose="02020603050405020304" pitchFamily="18" charset="0"/>
                <a:cs typeface="Times New Roman" panose="02020603050405020304" pitchFamily="18" charset="0"/>
              </a:rPr>
              <a:t>1. Growth Mindset</a:t>
            </a:r>
          </a:p>
        </p:txBody>
      </p:sp>
      <p:sp>
        <p:nvSpPr>
          <p:cNvPr id="26" name="TextBox 25">
            <a:extLst>
              <a:ext uri="{FF2B5EF4-FFF2-40B4-BE49-F238E27FC236}">
                <a16:creationId xmlns:a16="http://schemas.microsoft.com/office/drawing/2014/main" id="{92E44E03-B9D4-6935-8532-2BBA83E489B7}"/>
              </a:ext>
            </a:extLst>
          </p:cNvPr>
          <p:cNvSpPr txBox="1"/>
          <p:nvPr/>
        </p:nvSpPr>
        <p:spPr>
          <a:xfrm>
            <a:off x="1864951" y="1973932"/>
            <a:ext cx="1722228" cy="461665"/>
          </a:xfrm>
          <a:prstGeom prst="rect">
            <a:avLst/>
          </a:prstGeom>
          <a:noFill/>
        </p:spPr>
        <p:txBody>
          <a:bodyPr wrap="square" rtlCol="0">
            <a:spAutoFit/>
          </a:bodyPr>
          <a:lstStyle/>
          <a:p>
            <a:pPr algn="ctr"/>
            <a:r>
              <a:rPr lang="en-US" sz="1200" dirty="0">
                <a:latin typeface="Calibri Light" panose="020F0302020204030204" pitchFamily="34" charset="0"/>
                <a:ea typeface="Times New Roman" panose="02020603050405020304" pitchFamily="18" charset="0"/>
                <a:cs typeface="Times New Roman" panose="02020603050405020304" pitchFamily="18" charset="0"/>
              </a:rPr>
              <a:t>2. Inclusive &amp; Structured Active Learning</a:t>
            </a:r>
            <a:endParaRPr lang="en-US" sz="1200" dirty="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7C3478D7-8DAA-0466-9549-20D0D47B77A1}"/>
              </a:ext>
            </a:extLst>
          </p:cNvPr>
          <p:cNvSpPr txBox="1"/>
          <p:nvPr/>
        </p:nvSpPr>
        <p:spPr>
          <a:xfrm>
            <a:off x="3731289" y="1951278"/>
            <a:ext cx="789500" cy="461665"/>
          </a:xfrm>
          <a:prstGeom prst="rect">
            <a:avLst/>
          </a:prstGeom>
          <a:noFill/>
        </p:spPr>
        <p:txBody>
          <a:bodyPr wrap="square" rtlCol="0">
            <a:spAutoFit/>
          </a:bodyPr>
          <a:lstStyle/>
          <a:p>
            <a:pPr algn="ctr"/>
            <a:r>
              <a:rPr lang="en-US" sz="1200" dirty="0">
                <a:latin typeface="Calibri Light" panose="020F0302020204030204" pitchFamily="34" charset="0"/>
                <a:ea typeface="Times New Roman" panose="02020603050405020304" pitchFamily="18" charset="0"/>
                <a:cs typeface="Times New Roman" panose="02020603050405020304" pitchFamily="18" charset="0"/>
              </a:rPr>
              <a:t>3. Social Belonging</a:t>
            </a:r>
            <a:endParaRPr lang="en-US" sz="1200" dirty="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08B0446A-0E97-3129-7129-F46342CDD509}"/>
              </a:ext>
            </a:extLst>
          </p:cNvPr>
          <p:cNvSpPr txBox="1"/>
          <p:nvPr/>
        </p:nvSpPr>
        <p:spPr>
          <a:xfrm>
            <a:off x="4796749" y="1949777"/>
            <a:ext cx="1166805" cy="461665"/>
          </a:xfrm>
          <a:prstGeom prst="rect">
            <a:avLst/>
          </a:prstGeom>
          <a:noFill/>
        </p:spPr>
        <p:txBody>
          <a:bodyPr wrap="square" rtlCol="0">
            <a:spAutoFit/>
          </a:bodyPr>
          <a:lstStyle/>
          <a:p>
            <a:pPr algn="ctr"/>
            <a:r>
              <a:rPr lang="en-US" sz="1200" dirty="0">
                <a:latin typeface="Calibri Light" panose="020F0302020204030204" pitchFamily="34" charset="0"/>
                <a:ea typeface="Times New Roman" panose="02020603050405020304" pitchFamily="18" charset="0"/>
                <a:cs typeface="Times New Roman" panose="02020603050405020304" pitchFamily="18" charset="0"/>
              </a:rPr>
              <a:t>4. Task Value &amp; Transparency</a:t>
            </a:r>
            <a:endParaRPr lang="en-US" sz="1200" dirty="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8CF623B5-C290-41BC-2B77-5376B41BC0AE}"/>
              </a:ext>
            </a:extLst>
          </p:cNvPr>
          <p:cNvSpPr txBox="1"/>
          <p:nvPr/>
        </p:nvSpPr>
        <p:spPr>
          <a:xfrm>
            <a:off x="5977998" y="1915375"/>
            <a:ext cx="1310143" cy="461665"/>
          </a:xfrm>
          <a:prstGeom prst="rect">
            <a:avLst/>
          </a:prstGeom>
          <a:noFill/>
        </p:spPr>
        <p:txBody>
          <a:bodyPr wrap="square" rtlCol="0">
            <a:spAutoFit/>
          </a:bodyPr>
          <a:lstStyle/>
          <a:p>
            <a:pPr algn="ctr"/>
            <a:r>
              <a:rPr lang="en-US" sz="1200" dirty="0">
                <a:latin typeface="Calibri Light" panose="020F0302020204030204" pitchFamily="34" charset="0"/>
                <a:ea typeface="Times New Roman" panose="02020603050405020304" pitchFamily="18" charset="0"/>
                <a:cs typeface="Times New Roman" panose="02020603050405020304" pitchFamily="18" charset="0"/>
              </a:rPr>
              <a:t>5. Reduced Logistical Barriers</a:t>
            </a:r>
          </a:p>
        </p:txBody>
      </p:sp>
      <p:sp>
        <p:nvSpPr>
          <p:cNvPr id="15" name="TextBox 14">
            <a:extLst>
              <a:ext uri="{FF2B5EF4-FFF2-40B4-BE49-F238E27FC236}">
                <a16:creationId xmlns:a16="http://schemas.microsoft.com/office/drawing/2014/main" id="{26828D31-C972-465E-4B2C-DA76980E2866}"/>
              </a:ext>
            </a:extLst>
          </p:cNvPr>
          <p:cNvSpPr txBox="1"/>
          <p:nvPr/>
        </p:nvSpPr>
        <p:spPr>
          <a:xfrm>
            <a:off x="3362574" y="2669226"/>
            <a:ext cx="1526929" cy="307777"/>
          </a:xfrm>
          <a:prstGeom prst="rect">
            <a:avLst/>
          </a:prstGeom>
          <a:noFill/>
        </p:spPr>
        <p:txBody>
          <a:bodyPr wrap="square" rtlCol="0">
            <a:spAutoFit/>
          </a:bodyPr>
          <a:lstStyle/>
          <a:p>
            <a:pPr algn="ctr"/>
            <a:r>
              <a:rPr lang="en-US" sz="1400" dirty="0">
                <a:effectLst/>
                <a:latin typeface="Calibri Light" panose="020F0302020204030204" pitchFamily="34" charset="0"/>
                <a:ea typeface="Times New Roman" panose="02020603050405020304" pitchFamily="18" charset="0"/>
                <a:cs typeface="Times New Roman" panose="02020603050405020304" pitchFamily="18" charset="0"/>
              </a:rPr>
              <a:t>1. Growth Mindset</a:t>
            </a:r>
          </a:p>
        </p:txBody>
      </p:sp>
      <p:sp>
        <p:nvSpPr>
          <p:cNvPr id="13" name="TextBox 12">
            <a:extLst>
              <a:ext uri="{FF2B5EF4-FFF2-40B4-BE49-F238E27FC236}">
                <a16:creationId xmlns:a16="http://schemas.microsoft.com/office/drawing/2014/main" id="{DDE7CE68-7B7C-A035-FBDD-0F4114FE6930}"/>
              </a:ext>
            </a:extLst>
          </p:cNvPr>
          <p:cNvSpPr txBox="1"/>
          <p:nvPr/>
        </p:nvSpPr>
        <p:spPr>
          <a:xfrm>
            <a:off x="531779" y="3051714"/>
            <a:ext cx="6811130" cy="3190938"/>
          </a:xfrm>
          <a:prstGeom prst="rect">
            <a:avLst/>
          </a:prstGeom>
          <a:noFill/>
          <a:ln>
            <a:solidFill>
              <a:schemeClr val="tx1"/>
            </a:solidFill>
          </a:ln>
        </p:spPr>
        <p:txBody>
          <a:bodyPr wrap="square" rtlCol="0">
            <a:spAutoFit/>
          </a:bodyPr>
          <a:lstStyle/>
          <a:p>
            <a:pPr marL="0" marR="0">
              <a:lnSpc>
                <a:spcPct val="107000"/>
              </a:lnSpc>
              <a:spcBef>
                <a:spcPts val="600"/>
              </a:spcBef>
              <a:spcAft>
                <a:spcPts val="600"/>
              </a:spcAft>
            </a:pPr>
            <a:r>
              <a:rPr lang="en-US" sz="1200" dirty="0">
                <a:effectLst/>
                <a:ea typeface="Times New Roman" panose="02020603050405020304" pitchFamily="18" charset="0"/>
                <a:cs typeface="Times New Roman" panose="02020603050405020304" pitchFamily="18" charset="0"/>
              </a:rPr>
              <a:t>“Growth Mindset” </a:t>
            </a:r>
            <a:r>
              <a:rPr lang="en-US" sz="1200" dirty="0">
                <a:effectLst/>
                <a:ea typeface="Calibri" panose="020F0502020204030204" pitchFamily="34" charset="0"/>
                <a:cs typeface="Times New Roman" panose="02020603050405020304" pitchFamily="18" charset="0"/>
              </a:rPr>
              <a:t>is</a:t>
            </a:r>
            <a:r>
              <a:rPr lang="en-US" sz="1200" dirty="0">
                <a:effectLst/>
                <a:latin typeface="Calibri" panose="020F0502020204030204" pitchFamily="34" charset="0"/>
                <a:ea typeface="Calibri" panose="020F0502020204030204" pitchFamily="34" charset="0"/>
                <a:cs typeface="Times New Roman" panose="02020603050405020304" pitchFamily="18" charset="0"/>
              </a:rPr>
              <a:t> the belief that our traits and abilities are malleable, and can be developed with effort, persistence, and adoption of useful strategies (</a:t>
            </a:r>
            <a:r>
              <a:rPr lang="en-US" sz="1200" dirty="0">
                <a:latin typeface="Calibri" panose="020F0502020204030204" pitchFamily="34" charset="0"/>
                <a:ea typeface="Calibri" panose="020F0502020204030204" pitchFamily="34" charset="0"/>
                <a:cs typeface="Times New Roman" panose="02020603050405020304" pitchFamily="18" charset="0"/>
              </a:rPr>
              <a:t>in contrast to “f</a:t>
            </a:r>
            <a:r>
              <a:rPr lang="en-US" sz="1200" dirty="0">
                <a:effectLst/>
                <a:latin typeface="Calibri" panose="020F0502020204030204" pitchFamily="34" charset="0"/>
                <a:ea typeface="Calibri" panose="020F0502020204030204" pitchFamily="34" charset="0"/>
                <a:cs typeface="Times New Roman" panose="02020603050405020304" pitchFamily="18" charset="0"/>
              </a:rPr>
              <a:t>ixed mindset,” the belief that abilities and traits are unchanging, and a student either has it, or they don’t). </a:t>
            </a:r>
          </a:p>
          <a:p>
            <a:pPr marL="171450" marR="0" indent="-171450">
              <a:lnSpc>
                <a:spcPct val="107000"/>
              </a:lnSpc>
              <a:spcBef>
                <a:spcPts val="600"/>
              </a:spcBef>
              <a:spcAft>
                <a:spcPts val="600"/>
              </a:spcAft>
              <a:buFont typeface="Arial" panose="020B0604020202020204" pitchFamily="34" charset="0"/>
              <a:buChar char="•"/>
            </a:pPr>
            <a:r>
              <a:rPr lang="en-US" sz="1200" b="1" dirty="0"/>
              <a:t>Studies indicate an increase in academic achievement and closing of the equity gap </a:t>
            </a:r>
            <a:r>
              <a:rPr lang="en-US" sz="1200" dirty="0"/>
              <a:t>when students hold a growth mindset and are in a course where their instructor also holds a growth mindset. This is particularly for Latinx and Black students, first generation students, and other underrepresented groups.</a:t>
            </a:r>
          </a:p>
          <a:p>
            <a:pPr marL="171450" marR="0" indent="-171450">
              <a:lnSpc>
                <a:spcPct val="107000"/>
              </a:lnSpc>
              <a:spcBef>
                <a:spcPts val="600"/>
              </a:spcBef>
              <a:spcAft>
                <a:spcPts val="600"/>
              </a:spcAft>
              <a:buFont typeface="Arial" panose="020B0604020202020204" pitchFamily="34" charset="0"/>
              <a:buChar char="•"/>
            </a:pPr>
            <a:r>
              <a:rPr lang="en-US" sz="1200" b="1" dirty="0"/>
              <a:t>Instructors who hold a fixed mindset have larger </a:t>
            </a:r>
            <a:r>
              <a:rPr lang="en-US" sz="1200" b="1" i="0" dirty="0">
                <a:solidFill>
                  <a:srgbClr val="000000"/>
                </a:solidFill>
                <a:effectLst/>
                <a:latin typeface="Calibri" panose="020F0502020204030204" pitchFamily="34" charset="0"/>
              </a:rPr>
              <a:t>racial achievement gaps in their courses</a:t>
            </a:r>
            <a:r>
              <a:rPr lang="en-US" sz="1200" b="0" i="0" dirty="0">
                <a:solidFill>
                  <a:srgbClr val="000000"/>
                </a:solidFill>
                <a:effectLst/>
                <a:latin typeface="Calibri" panose="020F0502020204030204" pitchFamily="34" charset="0"/>
              </a:rPr>
              <a:t> than their growth-mindset colleagues. Students with fixed mindset instructors have more negative course experiences (lower belonging and self-confidence, higher anxiety and distress) and lower academic achievement. The status of an instructor’s mindset beliefs “predicted student achievement and motivation above and beyond any other faculty characteristic, including their gender, race/ethnicity, age, teaching experience, or tenure status” (Canning, E. A. et al, 2019).</a:t>
            </a:r>
            <a:r>
              <a:rPr lang="en-US" sz="1200" dirty="0"/>
              <a:t> These associations hold “when controlling for students’ prior performance (i.e., SAT scores), suggesting that these associations are not simply driven by low- or high-achieving students”  (</a:t>
            </a:r>
            <a:r>
              <a:rPr lang="en-US" sz="1200" dirty="0" err="1"/>
              <a:t>Muenks</a:t>
            </a:r>
            <a:r>
              <a:rPr lang="en-US" sz="1200" dirty="0"/>
              <a:t> et al, 2020).</a:t>
            </a:r>
          </a:p>
        </p:txBody>
      </p:sp>
      <p:sp>
        <p:nvSpPr>
          <p:cNvPr id="16" name="TextBox 15">
            <a:extLst>
              <a:ext uri="{FF2B5EF4-FFF2-40B4-BE49-F238E27FC236}">
                <a16:creationId xmlns:a16="http://schemas.microsoft.com/office/drawing/2014/main" id="{9013D89F-7EE8-EDF8-66A5-F0F9BAD0D519}"/>
              </a:ext>
            </a:extLst>
          </p:cNvPr>
          <p:cNvSpPr txBox="1"/>
          <p:nvPr/>
        </p:nvSpPr>
        <p:spPr>
          <a:xfrm>
            <a:off x="1915917" y="6477865"/>
            <a:ext cx="3931740" cy="307777"/>
          </a:xfrm>
          <a:prstGeom prst="rect">
            <a:avLst/>
          </a:prstGeom>
          <a:noFill/>
        </p:spPr>
        <p:txBody>
          <a:bodyPr wrap="square" rtlCol="0">
            <a:spAutoFit/>
          </a:bodyPr>
          <a:lstStyle/>
          <a:p>
            <a:pPr algn="ctr"/>
            <a:r>
              <a:rPr lang="en-US" sz="1400" dirty="0">
                <a:latin typeface="Calibri Light" panose="020F0302020204030204" pitchFamily="34" charset="0"/>
                <a:ea typeface="Times New Roman" panose="02020603050405020304" pitchFamily="18" charset="0"/>
                <a:cs typeface="Times New Roman" panose="02020603050405020304" pitchFamily="18" charset="0"/>
              </a:rPr>
              <a:t>2. Inclusive &amp; Structured Active Learning</a:t>
            </a:r>
            <a:endParaRPr lang="en-US" sz="1400" dirty="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EA7B2F4C-AEE2-4845-459C-AC1D39E2BB27}"/>
              </a:ext>
            </a:extLst>
          </p:cNvPr>
          <p:cNvSpPr txBox="1"/>
          <p:nvPr/>
        </p:nvSpPr>
        <p:spPr>
          <a:xfrm>
            <a:off x="538264" y="6830028"/>
            <a:ext cx="6811130" cy="2927212"/>
          </a:xfrm>
          <a:prstGeom prst="rect">
            <a:avLst/>
          </a:prstGeom>
          <a:noFill/>
          <a:ln>
            <a:solidFill>
              <a:schemeClr val="tx1"/>
            </a:solidFill>
          </a:ln>
        </p:spPr>
        <p:txBody>
          <a:bodyPr wrap="square" rtlCol="0">
            <a:spAutoFit/>
          </a:bodyPr>
          <a:lstStyle/>
          <a:p>
            <a:pPr marL="0" marR="0">
              <a:lnSpc>
                <a:spcPct val="107000"/>
              </a:lnSpc>
              <a:spcBef>
                <a:spcPts val="20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Three decades of research have established the benefits of active learning for student success. </a:t>
            </a:r>
            <a:r>
              <a:rPr lang="en-US" sz="1200" b="1" dirty="0">
                <a:effectLst/>
                <a:latin typeface="Calibri" panose="020F0502020204030204" pitchFamily="34" charset="0"/>
                <a:ea typeface="Calibri" panose="020F0502020204030204" pitchFamily="34" charset="0"/>
                <a:cs typeface="Calibri" panose="020F0502020204030204" pitchFamily="34" charset="0"/>
              </a:rPr>
              <a:t>However, to close equity gaps, active learning must incorporate inclusive teaching practices and </a:t>
            </a:r>
            <a:r>
              <a:rPr lang="en-US" sz="1200" b="1" dirty="0">
                <a:latin typeface="Calibri" panose="020F0502020204030204" pitchFamily="34" charset="0"/>
                <a:ea typeface="Calibri" panose="020F0502020204030204" pitchFamily="34" charset="0"/>
                <a:cs typeface="Calibri" panose="020F0502020204030204" pitchFamily="34" charset="0"/>
              </a:rPr>
              <a:t>consistent </a:t>
            </a:r>
            <a:r>
              <a:rPr lang="en-US" sz="1200" b="1" dirty="0">
                <a:effectLst/>
                <a:latin typeface="Calibri" panose="020F0502020204030204" pitchFamily="34" charset="0"/>
                <a:ea typeface="Calibri" panose="020F0502020204030204" pitchFamily="34" charset="0"/>
                <a:cs typeface="Calibri" panose="020F0502020204030204" pitchFamily="34" charset="0"/>
              </a:rPr>
              <a:t>structure. </a:t>
            </a:r>
          </a:p>
          <a:p>
            <a:pPr marL="171450" marR="0" indent="-171450">
              <a:lnSpc>
                <a:spcPct val="107000"/>
              </a:lnSpc>
              <a:spcBef>
                <a:spcPts val="200"/>
              </a:spcBef>
              <a:spcAft>
                <a:spcPts val="0"/>
              </a:spcAft>
              <a:buFont typeface="Arial" panose="020B0604020202020204" pitchFamily="34" charset="0"/>
              <a:buChar char="•"/>
            </a:pPr>
            <a:r>
              <a:rPr lang="en-US" sz="1200" b="1" dirty="0">
                <a:effectLst/>
                <a:ea typeface="Calibri" panose="020F0502020204030204" pitchFamily="34" charset="0"/>
                <a:cs typeface="Calibri" panose="020F0502020204030204" pitchFamily="34" charset="0"/>
              </a:rPr>
              <a:t>Active learning </a:t>
            </a:r>
            <a:r>
              <a:rPr lang="en-US" sz="1200" dirty="0">
                <a:effectLst/>
                <a:ea typeface="Calibri" panose="020F0502020204030204" pitchFamily="34" charset="0"/>
                <a:cs typeface="Calibri" panose="020F0502020204030204" pitchFamily="34" charset="0"/>
              </a:rPr>
              <a:t>“</a:t>
            </a:r>
            <a:r>
              <a:rPr lang="en-US" sz="1200" dirty="0"/>
              <a:t>holds that humans learn by actively using new information and experiences to modify their existing models of how the world works</a:t>
            </a:r>
            <a:r>
              <a:rPr lang="en-US" sz="1200" dirty="0">
                <a:ea typeface="Calibri" panose="020F0502020204030204" pitchFamily="34" charset="0"/>
                <a:cs typeface="Calibri" panose="020F0502020204030204" pitchFamily="34" charset="0"/>
              </a:rPr>
              <a:t>.” (</a:t>
            </a:r>
            <a:r>
              <a:rPr lang="en-US" sz="1200" dirty="0" err="1">
                <a:ea typeface="Calibri" panose="020F0502020204030204" pitchFamily="34" charset="0"/>
                <a:cs typeface="Calibri" panose="020F0502020204030204" pitchFamily="34" charset="0"/>
              </a:rPr>
              <a:t>Theobold</a:t>
            </a:r>
            <a:r>
              <a:rPr lang="en-US" sz="1200" dirty="0">
                <a:ea typeface="Calibri" panose="020F0502020204030204" pitchFamily="34" charset="0"/>
                <a:cs typeface="Calibri" panose="020F0502020204030204" pitchFamily="34" charset="0"/>
              </a:rPr>
              <a:t> et al, 2020)</a:t>
            </a:r>
          </a:p>
          <a:p>
            <a:pPr marL="171450" marR="0" indent="-171450">
              <a:lnSpc>
                <a:spcPct val="107000"/>
              </a:lnSpc>
              <a:spcBef>
                <a:spcPts val="200"/>
              </a:spcBef>
              <a:spcAft>
                <a:spcPts val="0"/>
              </a:spcAft>
              <a:buFont typeface="Arial" panose="020B0604020202020204" pitchFamily="34" charset="0"/>
              <a:buChar char="•"/>
            </a:pPr>
            <a:r>
              <a:rPr lang="en-US" sz="1200" b="1" dirty="0">
                <a:ea typeface="Calibri" panose="020F0502020204030204" pitchFamily="34" charset="0"/>
                <a:cs typeface="Calibri" panose="020F0502020204030204" pitchFamily="34" charset="0"/>
              </a:rPr>
              <a:t>I</a:t>
            </a:r>
            <a:r>
              <a:rPr lang="en-US" sz="1200" b="1" dirty="0">
                <a:effectLst/>
                <a:ea typeface="Calibri" panose="020F0502020204030204" pitchFamily="34" charset="0"/>
                <a:cs typeface="Calibri" panose="020F0502020204030204" pitchFamily="34" charset="0"/>
              </a:rPr>
              <a:t>nclusive teaching </a:t>
            </a:r>
            <a:r>
              <a:rPr lang="en-US" sz="1200" dirty="0">
                <a:effectLst/>
                <a:ea typeface="Calibri" panose="020F0502020204030204" pitchFamily="34" charset="0"/>
                <a:cs typeface="Calibri" panose="020F0502020204030204" pitchFamily="34" charset="0"/>
              </a:rPr>
              <a:t>is</a:t>
            </a:r>
            <a:r>
              <a:rPr lang="en-US" sz="1200" b="0" i="0" dirty="0">
                <a:solidFill>
                  <a:srgbClr val="000000"/>
                </a:solidFill>
                <a:effectLst/>
              </a:rPr>
              <a:t> “instruction designed to ensure every student can participate fully and that their presence and participation is valued. The content of the course reflects the diversity of the field's practitioners, the contested and evolving status of knowledge, the value of academic questions beyond the academy and of lived experience as evidence, and/or other efforts to help students see themselves in the work of the course” (University of Oregon).</a:t>
            </a:r>
            <a:r>
              <a:rPr lang="en-US" sz="1200" dirty="0">
                <a:effectLst/>
                <a:ea typeface="Calibri" panose="020F0502020204030204" pitchFamily="34" charset="0"/>
                <a:cs typeface="Calibri" panose="020F0502020204030204" pitchFamily="34" charset="0"/>
              </a:rPr>
              <a:t> STEM educators</a:t>
            </a:r>
            <a:r>
              <a:rPr lang="en-US" sz="1200" dirty="0">
                <a:ea typeface="Calibri" panose="020F0502020204030204" pitchFamily="34" charset="0"/>
                <a:cs typeface="Calibri" panose="020F0502020204030204" pitchFamily="34" charset="0"/>
              </a:rPr>
              <a:t> Dewsbury and </a:t>
            </a:r>
            <a:r>
              <a:rPr lang="en-US" sz="1200" dirty="0" err="1">
                <a:ea typeface="Calibri" panose="020F0502020204030204" pitchFamily="34" charset="0"/>
                <a:cs typeface="Calibri" panose="020F0502020204030204" pitchFamily="34" charset="0"/>
              </a:rPr>
              <a:t>Brame</a:t>
            </a:r>
            <a:r>
              <a:rPr lang="en-US" sz="1200" dirty="0">
                <a:ea typeface="Calibri" panose="020F0502020204030204" pitchFamily="34" charset="0"/>
                <a:cs typeface="Calibri" panose="020F0502020204030204" pitchFamily="34" charset="0"/>
              </a:rPr>
              <a:t> (2019) note </a:t>
            </a:r>
            <a:r>
              <a:rPr lang="en-US" sz="1200" dirty="0">
                <a:effectLst/>
                <a:ea typeface="Calibri" panose="020F0502020204030204" pitchFamily="34" charset="0"/>
                <a:cs typeface="Calibri" panose="020F0502020204030204" pitchFamily="34" charset="0"/>
              </a:rPr>
              <a:t>“inclusivity implies an intentional practice of recognizing and working to mitigate biases that lead to marginalization or exclusion of some people,” and requires self-reflection from instructors. </a:t>
            </a:r>
          </a:p>
          <a:p>
            <a:pPr marL="171450" indent="-171450">
              <a:lnSpc>
                <a:spcPct val="107000"/>
              </a:lnSpc>
              <a:spcBef>
                <a:spcPts val="200"/>
              </a:spcBef>
              <a:buFont typeface="Arial" panose="020B0604020202020204" pitchFamily="34" charset="0"/>
              <a:buChar char="•"/>
            </a:pPr>
            <a:r>
              <a:rPr lang="en-US" sz="1200" b="1" dirty="0">
                <a:effectLst/>
                <a:ea typeface="Calibri" panose="020F0502020204030204" pitchFamily="34" charset="0"/>
                <a:cs typeface="Calibri" panose="020F0502020204030204" pitchFamily="34" charset="0"/>
              </a:rPr>
              <a:t>“Structure” </a:t>
            </a:r>
            <a:r>
              <a:rPr lang="en-US" sz="1200" dirty="0">
                <a:ea typeface="Calibri" panose="020F0502020204030204" pitchFamily="34" charset="0"/>
                <a:cs typeface="Calibri" panose="020F0502020204030204" pitchFamily="34" charset="0"/>
              </a:rPr>
              <a:t>entails</a:t>
            </a:r>
            <a:r>
              <a:rPr lang="en-US" sz="1200" dirty="0">
                <a:effectLst/>
                <a:ea typeface="Calibri" panose="020F0502020204030204" pitchFamily="34" charset="0"/>
                <a:cs typeface="Calibri" panose="020F0502020204030204" pitchFamily="34" charset="0"/>
              </a:rPr>
              <a:t> using components prior to and during each class, such as </a:t>
            </a:r>
            <a:r>
              <a:rPr lang="en-US" sz="1200" dirty="0">
                <a:ea typeface="Calibri" panose="020F0502020204030204" pitchFamily="34" charset="0"/>
                <a:cs typeface="Calibri" panose="020F0502020204030204" pitchFamily="34" charset="0"/>
              </a:rPr>
              <a:t>submitted pre-</a:t>
            </a:r>
            <a:r>
              <a:rPr lang="en-US" sz="1200" dirty="0">
                <a:effectLst/>
                <a:ea typeface="Calibri" panose="020F0502020204030204" pitchFamily="34" charset="0"/>
                <a:cs typeface="Calibri" panose="020F0502020204030204" pitchFamily="34" charset="0"/>
              </a:rPr>
              <a:t>work and in-class activities </a:t>
            </a:r>
            <a:r>
              <a:rPr lang="en-US" sz="1200" dirty="0">
                <a:ea typeface="Calibri" panose="020F0502020204030204" pitchFamily="34" charset="0"/>
                <a:cs typeface="Calibri" panose="020F0502020204030204" pitchFamily="34" charset="0"/>
              </a:rPr>
              <a:t>applying </a:t>
            </a:r>
            <a:r>
              <a:rPr lang="en-US" sz="1200" b="0" i="0" dirty="0">
                <a:effectLst/>
              </a:rPr>
              <a:t>primary concepts and higher-order thinking skills (Eddy &amp; Hogan, 2014).</a:t>
            </a:r>
            <a:endParaRPr lang="en-US" sz="1200" dirty="0">
              <a:ea typeface="Calibri" panose="020F0502020204030204" pitchFamily="34" charset="0"/>
              <a:cs typeface="Calibri" panose="020F0502020204030204" pitchFamily="34" charset="0"/>
            </a:endParaRPr>
          </a:p>
        </p:txBody>
      </p:sp>
      <p:pic>
        <p:nvPicPr>
          <p:cNvPr id="20" name="Graphic 274650949">
            <a:extLst>
              <a:ext uri="{FF2B5EF4-FFF2-40B4-BE49-F238E27FC236}">
                <a16:creationId xmlns:a16="http://schemas.microsoft.com/office/drawing/2014/main" id="{29D0D05E-0C35-95F4-8867-13E09EDCFD5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9330" y="1470174"/>
            <a:ext cx="457200" cy="457200"/>
          </a:xfrm>
          <a:prstGeom prst="rect">
            <a:avLst/>
          </a:prstGeom>
        </p:spPr>
      </p:pic>
      <p:pic>
        <p:nvPicPr>
          <p:cNvPr id="21" name="Picture 20">
            <a:extLst>
              <a:ext uri="{FF2B5EF4-FFF2-40B4-BE49-F238E27FC236}">
                <a16:creationId xmlns:a16="http://schemas.microsoft.com/office/drawing/2014/main" id="{0F4D1275-224A-F81E-85B6-78C133419E34}"/>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1037" t="32158" r="3670" b="32230"/>
          <a:stretch/>
        </p:blipFill>
        <p:spPr bwMode="auto">
          <a:xfrm>
            <a:off x="2508895" y="1504043"/>
            <a:ext cx="434340" cy="457200"/>
          </a:xfrm>
          <a:prstGeom prst="rect">
            <a:avLst/>
          </a:prstGeom>
          <a:ln>
            <a:noFill/>
          </a:ln>
          <a:extLst>
            <a:ext uri="{53640926-AAD7-44D8-BBD7-CCE9431645EC}">
              <a14:shadowObscured xmlns:a14="http://schemas.microsoft.com/office/drawing/2010/main"/>
            </a:ext>
          </a:extLst>
        </p:spPr>
      </p:pic>
      <p:pic>
        <p:nvPicPr>
          <p:cNvPr id="22" name="Graphic 1911934196">
            <a:extLst>
              <a:ext uri="{FF2B5EF4-FFF2-40B4-BE49-F238E27FC236}">
                <a16:creationId xmlns:a16="http://schemas.microsoft.com/office/drawing/2014/main" id="{30F5D0C2-7EA9-6CAE-A436-FF7BE301E5E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97439" y="1524582"/>
            <a:ext cx="457200" cy="457200"/>
          </a:xfrm>
          <a:prstGeom prst="rect">
            <a:avLst/>
          </a:prstGeom>
        </p:spPr>
      </p:pic>
      <p:pic>
        <p:nvPicPr>
          <p:cNvPr id="23" name="Graphic 2038911802">
            <a:extLst>
              <a:ext uri="{FF2B5EF4-FFF2-40B4-BE49-F238E27FC236}">
                <a16:creationId xmlns:a16="http://schemas.microsoft.com/office/drawing/2014/main" id="{ACF9DDF4-3356-90CB-E5BE-A6CE3DB7EA2F}"/>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51552" y="1504043"/>
            <a:ext cx="457200" cy="457200"/>
          </a:xfrm>
          <a:prstGeom prst="rect">
            <a:avLst/>
          </a:prstGeom>
        </p:spPr>
      </p:pic>
      <p:pic>
        <p:nvPicPr>
          <p:cNvPr id="24" name="Graphic 1971696548">
            <a:extLst>
              <a:ext uri="{FF2B5EF4-FFF2-40B4-BE49-F238E27FC236}">
                <a16:creationId xmlns:a16="http://schemas.microsoft.com/office/drawing/2014/main" id="{3745CD82-6B9B-5BA1-79FA-A95D49024538}"/>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05664" y="1489675"/>
            <a:ext cx="457200" cy="457200"/>
          </a:xfrm>
          <a:prstGeom prst="rect">
            <a:avLst/>
          </a:prstGeom>
        </p:spPr>
      </p:pic>
    </p:spTree>
    <p:extLst>
      <p:ext uri="{BB962C8B-B14F-4D97-AF65-F5344CB8AC3E}">
        <p14:creationId xmlns:p14="http://schemas.microsoft.com/office/powerpoint/2010/main" val="1178239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5ED4F-DF75-31C0-762D-4B88561FA53F}"/>
              </a:ext>
            </a:extLst>
          </p:cNvPr>
          <p:cNvSpPr>
            <a:spLocks noGrp="1"/>
          </p:cNvSpPr>
          <p:nvPr>
            <p:ph type="ctrTitle"/>
          </p:nvPr>
        </p:nvSpPr>
        <p:spPr>
          <a:xfrm>
            <a:off x="273570" y="162107"/>
            <a:ext cx="7225259" cy="700827"/>
          </a:xfrm>
        </p:spPr>
        <p:txBody>
          <a:bodyPr>
            <a:noAutofit/>
          </a:bodyPr>
          <a:lstStyle/>
          <a:p>
            <a:r>
              <a:rPr lang="en-US" sz="2400" dirty="0"/>
              <a:t>Closing equity gaps: research &amp; promising practices</a:t>
            </a:r>
          </a:p>
        </p:txBody>
      </p:sp>
      <p:sp>
        <p:nvSpPr>
          <p:cNvPr id="17" name="TextBox 16">
            <a:extLst>
              <a:ext uri="{FF2B5EF4-FFF2-40B4-BE49-F238E27FC236}">
                <a16:creationId xmlns:a16="http://schemas.microsoft.com/office/drawing/2014/main" id="{A47D3920-19C0-A52F-F5E5-4A3E1B429E8B}"/>
              </a:ext>
            </a:extLst>
          </p:cNvPr>
          <p:cNvSpPr txBox="1"/>
          <p:nvPr/>
        </p:nvSpPr>
        <p:spPr>
          <a:xfrm>
            <a:off x="3127105" y="1279926"/>
            <a:ext cx="1526930" cy="307777"/>
          </a:xfrm>
          <a:prstGeom prst="rect">
            <a:avLst/>
          </a:prstGeom>
          <a:noFill/>
        </p:spPr>
        <p:txBody>
          <a:bodyPr wrap="square" rtlCol="0">
            <a:spAutoFit/>
          </a:bodyPr>
          <a:lstStyle/>
          <a:p>
            <a:pPr algn="ctr"/>
            <a:r>
              <a:rPr lang="en-US" sz="1400" dirty="0">
                <a:latin typeface="Calibri Light" panose="020F0302020204030204" pitchFamily="34" charset="0"/>
                <a:ea typeface="Times New Roman" panose="02020603050405020304" pitchFamily="18" charset="0"/>
                <a:cs typeface="Times New Roman" panose="02020603050405020304" pitchFamily="18" charset="0"/>
              </a:rPr>
              <a:t>3. Social Belonging</a:t>
            </a:r>
            <a:endParaRPr lang="en-US" sz="1400" dirty="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8B8D98B8-CE03-6868-CDDD-19A8831B5460}"/>
              </a:ext>
            </a:extLst>
          </p:cNvPr>
          <p:cNvSpPr txBox="1"/>
          <p:nvPr/>
        </p:nvSpPr>
        <p:spPr>
          <a:xfrm>
            <a:off x="579307" y="1776700"/>
            <a:ext cx="6613784" cy="2046073"/>
          </a:xfrm>
          <a:prstGeom prst="rect">
            <a:avLst/>
          </a:prstGeom>
          <a:noFill/>
          <a:ln>
            <a:solidFill>
              <a:schemeClr val="tx1"/>
            </a:solidFill>
          </a:ln>
        </p:spPr>
        <p:txBody>
          <a:bodyPr wrap="square" rtlCol="0">
            <a:spAutoFit/>
          </a:bodyPr>
          <a:lstStyle/>
          <a:p>
            <a:pPr>
              <a:spcBef>
                <a:spcPts val="600"/>
              </a:spcBef>
              <a:spcAft>
                <a:spcPts val="600"/>
              </a:spcAft>
            </a:pPr>
            <a:r>
              <a:rPr lang="en-US" sz="1200" dirty="0"/>
              <a:t>“Social Belonging” is an intervention that aims to counters concern from students who are members of groups that have experienced and perceive that they're likely to experience stereotype threat, discrimination, and lack of belonging, such as Black students and other students of color, first generation students, international students, and/or nontraditional students. This perception is called "belonging uncertainty," which correlates to lower academic success. </a:t>
            </a:r>
            <a:r>
              <a:rPr lang="en-US" sz="1200" b="1" dirty="0"/>
              <a:t>The intervention normalizes struggle, so students can more readily interpret challenges they may experience as being common and temporary, as opposed to truly not belonging. </a:t>
            </a:r>
          </a:p>
          <a:p>
            <a:pPr>
              <a:lnSpc>
                <a:spcPct val="107000"/>
              </a:lnSpc>
              <a:spcAft>
                <a:spcPts val="800"/>
              </a:spcAft>
            </a:pPr>
            <a:r>
              <a:rPr lang="en-US" sz="1200" dirty="0"/>
              <a:t>While these interventions are usually centrally administered, it’s also important to know that even when the intervention is successful at countering initial threat and increasing sense of belonging, </a:t>
            </a:r>
            <a:r>
              <a:rPr lang="en-US" sz="1200" b="1" dirty="0"/>
              <a:t>the impact is not persistent if students do not experience belonging within their courses.</a:t>
            </a:r>
          </a:p>
        </p:txBody>
      </p:sp>
      <p:sp>
        <p:nvSpPr>
          <p:cNvPr id="18" name="TextBox 17">
            <a:extLst>
              <a:ext uri="{FF2B5EF4-FFF2-40B4-BE49-F238E27FC236}">
                <a16:creationId xmlns:a16="http://schemas.microsoft.com/office/drawing/2014/main" id="{11D098EC-EFF8-1CAF-D2A9-129493739347}"/>
              </a:ext>
            </a:extLst>
          </p:cNvPr>
          <p:cNvSpPr txBox="1"/>
          <p:nvPr/>
        </p:nvSpPr>
        <p:spPr>
          <a:xfrm>
            <a:off x="2513703" y="4323078"/>
            <a:ext cx="2728442" cy="307777"/>
          </a:xfrm>
          <a:prstGeom prst="rect">
            <a:avLst/>
          </a:prstGeom>
          <a:noFill/>
        </p:spPr>
        <p:txBody>
          <a:bodyPr wrap="square" rtlCol="0">
            <a:spAutoFit/>
          </a:bodyPr>
          <a:lstStyle/>
          <a:p>
            <a:pPr algn="ctr"/>
            <a:r>
              <a:rPr lang="en-US" sz="1400" dirty="0">
                <a:latin typeface="Calibri Light" panose="020F0302020204030204" pitchFamily="34" charset="0"/>
                <a:ea typeface="Times New Roman" panose="02020603050405020304" pitchFamily="18" charset="0"/>
                <a:cs typeface="Times New Roman" panose="02020603050405020304" pitchFamily="18" charset="0"/>
              </a:rPr>
              <a:t>4. Task Value &amp; Transparency</a:t>
            </a:r>
            <a:endParaRPr lang="en-US" sz="1400" dirty="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5D0BA944-92C0-6FA6-0FF2-FF3DD2AFBE2C}"/>
              </a:ext>
            </a:extLst>
          </p:cNvPr>
          <p:cNvSpPr txBox="1"/>
          <p:nvPr/>
        </p:nvSpPr>
        <p:spPr>
          <a:xfrm>
            <a:off x="579307" y="4761486"/>
            <a:ext cx="6613783" cy="1569532"/>
          </a:xfrm>
          <a:prstGeom prst="rect">
            <a:avLst/>
          </a:prstGeom>
          <a:noFill/>
          <a:ln>
            <a:solidFill>
              <a:schemeClr val="tx1"/>
            </a:solidFill>
          </a:ln>
        </p:spPr>
        <p:txBody>
          <a:bodyPr wrap="square" rtlCol="0">
            <a:spAutoFit/>
          </a:bodyPr>
          <a:lstStyle/>
          <a:p>
            <a:pPr marL="0" marR="0">
              <a:lnSpc>
                <a:spcPct val="107000"/>
              </a:lnSpc>
              <a:spcBef>
                <a:spcPts val="0"/>
              </a:spcBef>
              <a:spcAft>
                <a:spcPts val="800"/>
              </a:spcAft>
            </a:pPr>
            <a:r>
              <a:rPr lang="en-US" sz="1200" b="1" dirty="0">
                <a:latin typeface="Calibri" panose="020F0502020204030204" pitchFamily="34" charset="0"/>
                <a:ea typeface="Calibri" panose="020F0502020204030204" pitchFamily="34" charset="0"/>
                <a:cs typeface="Times New Roman" panose="02020603050405020304" pitchFamily="18" charset="0"/>
              </a:rPr>
              <a:t>Task value interventions communicate to students the value of the knowledge or skills </a:t>
            </a:r>
            <a:r>
              <a:rPr lang="en-US" sz="1200" dirty="0">
                <a:latin typeface="Calibri" panose="020F0502020204030204" pitchFamily="34" charset="0"/>
                <a:ea typeface="Calibri" panose="020F0502020204030204" pitchFamily="34" charset="0"/>
                <a:cs typeface="Times New Roman" panose="02020603050405020304" pitchFamily="18" charset="0"/>
              </a:rPr>
              <a:t>they’re learning, </a:t>
            </a:r>
            <a:r>
              <a:rPr lang="en-US" sz="1200" dirty="0">
                <a:effectLst/>
                <a:latin typeface="Calibri" panose="020F0502020204030204" pitchFamily="34" charset="0"/>
                <a:ea typeface="Calibri" panose="020F0502020204030204" pitchFamily="34" charset="0"/>
                <a:cs typeface="Times New Roman" panose="02020603050405020304" pitchFamily="18" charset="0"/>
              </a:rPr>
              <a:t>providing examples of the relevance and usefulness of academic tasks for personal goals, and encouraging students to identify value for themselves and their communities through reflective activities. </a:t>
            </a:r>
          </a:p>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Transparency in teaching and learning (TILT) offers an explicit, consistent template </a:t>
            </a:r>
            <a:r>
              <a:rPr lang="en-US" sz="1200" dirty="0">
                <a:effectLst/>
                <a:latin typeface="Calibri" panose="020F0502020204030204" pitchFamily="34" charset="0"/>
                <a:ea typeface="Calibri" panose="020F0502020204030204" pitchFamily="34" charset="0"/>
                <a:cs typeface="Times New Roman" panose="02020603050405020304" pitchFamily="18" charset="0"/>
              </a:rPr>
              <a:t>to communicate both value of knowledge/skills and methods to successfully learn </a:t>
            </a:r>
            <a:r>
              <a:rPr lang="en-US" sz="1200" dirty="0">
                <a:latin typeface="Calibri" panose="020F0502020204030204" pitchFamily="34" charset="0"/>
                <a:ea typeface="Calibri" panose="020F0502020204030204" pitchFamily="34" charset="0"/>
                <a:cs typeface="Times New Roman" panose="02020603050405020304" pitchFamily="18" charset="0"/>
              </a:rPr>
              <a:t>them</a:t>
            </a:r>
            <a:r>
              <a:rPr lang="en-US" sz="1200" dirty="0">
                <a:effectLst/>
                <a:latin typeface="Calibri" panose="020F0502020204030204" pitchFamily="34" charset="0"/>
                <a:ea typeface="Calibri" panose="020F0502020204030204" pitchFamily="34" charset="0"/>
                <a:cs typeface="Times New Roman" panose="02020603050405020304" pitchFamily="18" charset="0"/>
              </a:rPr>
              <a:t> through identifying the purpose, tasks, and criteria for success. </a:t>
            </a:r>
            <a:endParaRPr lang="en-US" sz="1200" dirty="0"/>
          </a:p>
        </p:txBody>
      </p:sp>
      <p:sp>
        <p:nvSpPr>
          <p:cNvPr id="19" name="TextBox 18">
            <a:extLst>
              <a:ext uri="{FF2B5EF4-FFF2-40B4-BE49-F238E27FC236}">
                <a16:creationId xmlns:a16="http://schemas.microsoft.com/office/drawing/2014/main" id="{F5864684-A839-E3D9-037B-22C984ED1307}"/>
              </a:ext>
            </a:extLst>
          </p:cNvPr>
          <p:cNvSpPr txBox="1"/>
          <p:nvPr/>
        </p:nvSpPr>
        <p:spPr>
          <a:xfrm>
            <a:off x="2513703" y="6830354"/>
            <a:ext cx="2744990" cy="307777"/>
          </a:xfrm>
          <a:prstGeom prst="rect">
            <a:avLst/>
          </a:prstGeom>
          <a:noFill/>
        </p:spPr>
        <p:txBody>
          <a:bodyPr wrap="square" rtlCol="0">
            <a:spAutoFit/>
          </a:bodyPr>
          <a:lstStyle/>
          <a:p>
            <a:pPr algn="ctr"/>
            <a:r>
              <a:rPr lang="en-US" sz="1400" dirty="0">
                <a:effectLst/>
                <a:latin typeface="Calibri Light" panose="020F0302020204030204" pitchFamily="34" charset="0"/>
                <a:ea typeface="Times New Roman" panose="02020603050405020304" pitchFamily="18" charset="0"/>
                <a:cs typeface="Times New Roman" panose="02020603050405020304" pitchFamily="18" charset="0"/>
              </a:rPr>
              <a:t>5. Reduced Logistical Barriers</a:t>
            </a:r>
          </a:p>
        </p:txBody>
      </p:sp>
      <p:sp>
        <p:nvSpPr>
          <p:cNvPr id="5" name="TextBox 4">
            <a:extLst>
              <a:ext uri="{FF2B5EF4-FFF2-40B4-BE49-F238E27FC236}">
                <a16:creationId xmlns:a16="http://schemas.microsoft.com/office/drawing/2014/main" id="{2626E1CA-3530-C1BF-EEBC-E7F0A707FA76}"/>
              </a:ext>
            </a:extLst>
          </p:cNvPr>
          <p:cNvSpPr txBox="1"/>
          <p:nvPr/>
        </p:nvSpPr>
        <p:spPr>
          <a:xfrm>
            <a:off x="579308" y="7269731"/>
            <a:ext cx="6613783" cy="2246769"/>
          </a:xfrm>
          <a:prstGeom prst="rect">
            <a:avLst/>
          </a:prstGeom>
          <a:noFill/>
          <a:ln>
            <a:solidFill>
              <a:schemeClr val="tx1"/>
            </a:solidFill>
          </a:ln>
        </p:spPr>
        <p:txBody>
          <a:bodyPr wrap="square" rtlCol="0">
            <a:spAutoFit/>
          </a:bodyPr>
          <a:lstStyle/>
          <a:p>
            <a:pPr>
              <a:spcBef>
                <a:spcPts val="600"/>
              </a:spcBef>
              <a:spcAft>
                <a:spcPts val="600"/>
              </a:spcAft>
            </a:pPr>
            <a:r>
              <a:rPr lang="en-US" sz="1200" dirty="0">
                <a:latin typeface="Calibri" panose="020F0502020204030204" pitchFamily="34" charset="0"/>
                <a:ea typeface="Calibri" panose="020F0502020204030204" pitchFamily="34" charset="0"/>
                <a:cs typeface="Calibri" panose="020F0502020204030204" pitchFamily="34" charset="0"/>
              </a:rPr>
              <a:t>Removal of logistical barriers that impact equity may not always occur at the course level, but two notable ones which can be acted on include:</a:t>
            </a:r>
          </a:p>
          <a:p>
            <a:pPr marL="285750" indent="-285750">
              <a:spcBef>
                <a:spcPts val="600"/>
              </a:spcBef>
              <a:spcAft>
                <a:spcPts val="600"/>
              </a:spcAft>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Calibri" panose="020F0502020204030204" pitchFamily="34" charset="0"/>
              </a:rPr>
              <a:t>Pivoting from textbooks and software students must purchase </a:t>
            </a:r>
            <a:r>
              <a:rPr lang="en-US" sz="1200" dirty="0">
                <a:latin typeface="Calibri" panose="020F0502020204030204" pitchFamily="34" charset="0"/>
                <a:ea typeface="Calibri" panose="020F0502020204030204" pitchFamily="34" charset="0"/>
                <a:cs typeface="Calibri" panose="020F0502020204030204" pitchFamily="34" charset="0"/>
              </a:rPr>
              <a:t>to quality, free (or low-cost) Open Educational Resources (OERs).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 large-scale study found that after shifting to free textbooks,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Pell-eligible students, underserved populations, and part-time students” </a:t>
            </a: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saw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DFW rates decrease dramatically,” helping to close the equity gap.</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285750" indent="-285750">
              <a:spcBef>
                <a:spcPts val="600"/>
              </a:spcBef>
              <a:spcAft>
                <a:spcPts val="600"/>
              </a:spcAft>
              <a:buFont typeface="Arial" panose="020B0604020202020204" pitchFamily="34" charset="0"/>
              <a:buChar char="•"/>
            </a:pPr>
            <a:r>
              <a:rPr lang="en-US" sz="1200" b="1" dirty="0">
                <a:latin typeface="Calibri" panose="020F0502020204030204" pitchFamily="34" charset="0"/>
                <a:ea typeface="Calibri" panose="020F0502020204030204" pitchFamily="34" charset="0"/>
                <a:cs typeface="Calibri" panose="020F0502020204030204" pitchFamily="34" charset="0"/>
              </a:rPr>
              <a:t>Improving Canvas navigability and organization </a:t>
            </a:r>
            <a:r>
              <a:rPr lang="en-US" sz="1200" dirty="0">
                <a:latin typeface="Calibri" panose="020F0502020204030204" pitchFamily="34" charset="0"/>
                <a:ea typeface="Calibri" panose="020F0502020204030204" pitchFamily="34" charset="0"/>
                <a:cs typeface="Calibri" panose="020F0502020204030204" pitchFamily="34" charset="0"/>
              </a:rPr>
              <a:t>so that students can orient and access what they need with greater ease.</a:t>
            </a:r>
            <a:r>
              <a:rPr lang="en-US" sz="1200" dirty="0"/>
              <a:t>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UO students identified Canvas organization and navigability as both the #1 contributor to accessibility (where present) and the #1 barrier to accessibility (where absent) in their courses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read the Practitioner Guide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for more information).</a:t>
            </a:r>
          </a:p>
        </p:txBody>
      </p:sp>
      <p:pic>
        <p:nvPicPr>
          <p:cNvPr id="7" name="Graphic 1911934196">
            <a:extLst>
              <a:ext uri="{FF2B5EF4-FFF2-40B4-BE49-F238E27FC236}">
                <a16:creationId xmlns:a16="http://schemas.microsoft.com/office/drawing/2014/main" id="{389AF071-81FC-38BF-76E2-20FDE9EA805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9905" y="1236294"/>
            <a:ext cx="457200" cy="457200"/>
          </a:xfrm>
          <a:prstGeom prst="rect">
            <a:avLst/>
          </a:prstGeom>
        </p:spPr>
      </p:pic>
      <p:pic>
        <p:nvPicPr>
          <p:cNvPr id="9" name="Graphic 1971696548">
            <a:extLst>
              <a:ext uri="{FF2B5EF4-FFF2-40B4-BE49-F238E27FC236}">
                <a16:creationId xmlns:a16="http://schemas.microsoft.com/office/drawing/2014/main" id="{144B556A-4E9B-9C14-416C-DE204C644AB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20974" y="6754157"/>
            <a:ext cx="414532" cy="365760"/>
          </a:xfrm>
          <a:prstGeom prst="rect">
            <a:avLst/>
          </a:prstGeom>
        </p:spPr>
      </p:pic>
      <p:pic>
        <p:nvPicPr>
          <p:cNvPr id="3" name="Graphic 2038911802">
            <a:extLst>
              <a:ext uri="{FF2B5EF4-FFF2-40B4-BE49-F238E27FC236}">
                <a16:creationId xmlns:a16="http://schemas.microsoft.com/office/drawing/2014/main" id="{3F19E4E8-E5D3-AA87-6B9E-A501BC0A0A31}"/>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85103" y="4248366"/>
            <a:ext cx="457200" cy="457200"/>
          </a:xfrm>
          <a:prstGeom prst="rect">
            <a:avLst/>
          </a:prstGeom>
        </p:spPr>
      </p:pic>
    </p:spTree>
    <p:extLst>
      <p:ext uri="{BB962C8B-B14F-4D97-AF65-F5344CB8AC3E}">
        <p14:creationId xmlns:p14="http://schemas.microsoft.com/office/powerpoint/2010/main" val="1228809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BED70-5511-EC1C-0663-5114DCAE5747}"/>
              </a:ext>
            </a:extLst>
          </p:cNvPr>
          <p:cNvSpPr>
            <a:spLocks noGrp="1"/>
          </p:cNvSpPr>
          <p:nvPr>
            <p:ph type="title"/>
          </p:nvPr>
        </p:nvSpPr>
        <p:spPr>
          <a:xfrm>
            <a:off x="394767" y="535520"/>
            <a:ext cx="6982866" cy="457200"/>
          </a:xfrm>
        </p:spPr>
        <p:txBody>
          <a:bodyPr>
            <a:noAutofit/>
          </a:bodyPr>
          <a:lstStyle/>
          <a:p>
            <a:pPr algn="ctr"/>
            <a:r>
              <a:rPr lang="en-US" sz="2400" dirty="0"/>
              <a:t>Closing equity gaps: research &amp; promising practices</a:t>
            </a:r>
            <a:br>
              <a:rPr lang="en-US" sz="2400" dirty="0"/>
            </a:br>
            <a:endParaRPr lang="en-US" sz="2400" dirty="0"/>
          </a:p>
        </p:txBody>
      </p:sp>
      <p:sp>
        <p:nvSpPr>
          <p:cNvPr id="3" name="Content Placeholder 2">
            <a:extLst>
              <a:ext uri="{FF2B5EF4-FFF2-40B4-BE49-F238E27FC236}">
                <a16:creationId xmlns:a16="http://schemas.microsoft.com/office/drawing/2014/main" id="{7C6B8E05-9BF7-1127-54A9-1BF4B829FEC5}"/>
              </a:ext>
              <a:ext uri="{C183D7F6-B498-43B3-948B-1728B52AA6E4}">
                <adec:decorative xmlns:adec="http://schemas.microsoft.com/office/drawing/2017/decorative" val="0"/>
              </a:ext>
            </a:extLst>
          </p:cNvPr>
          <p:cNvSpPr>
            <a:spLocks noGrp="1"/>
          </p:cNvSpPr>
          <p:nvPr>
            <p:ph idx="1"/>
          </p:nvPr>
        </p:nvSpPr>
        <p:spPr>
          <a:xfrm>
            <a:off x="1107897" y="1448509"/>
            <a:ext cx="6089073" cy="8246403"/>
          </a:xfrm>
        </p:spPr>
        <p:txBody>
          <a:bodyPr>
            <a:noAutofit/>
          </a:bodyPr>
          <a:lstStyle/>
          <a:p>
            <a:pPr marL="228600" indent="-228600">
              <a:spcBef>
                <a:spcPts val="600"/>
              </a:spcBef>
              <a:spcAft>
                <a:spcPts val="600"/>
              </a:spcAft>
              <a:buFont typeface="+mj-lt"/>
              <a:buAutoNum type="arabicPeriod"/>
            </a:pPr>
            <a:r>
              <a:rPr lang="en-US" sz="1200" b="1" dirty="0">
                <a:effectLst/>
                <a:ea typeface="Times New Roman" panose="02020603050405020304" pitchFamily="18" charset="0"/>
              </a:rPr>
              <a:t>Hold </a:t>
            </a:r>
            <a:r>
              <a:rPr lang="en-US" sz="1200" b="1" dirty="0">
                <a:ea typeface="Times New Roman" panose="02020603050405020304" pitchFamily="18" charset="0"/>
              </a:rPr>
              <a:t>&amp; </a:t>
            </a:r>
            <a:r>
              <a:rPr lang="en-US" sz="1200" b="1" dirty="0">
                <a:effectLst/>
                <a:ea typeface="Times New Roman" panose="02020603050405020304" pitchFamily="18" charset="0"/>
              </a:rPr>
              <a:t>communicate a growth-mindset approach</a:t>
            </a:r>
            <a:r>
              <a:rPr lang="en-US" sz="1200" dirty="0">
                <a:effectLst/>
                <a:ea typeface="Times New Roman" panose="02020603050405020304" pitchFamily="18" charset="0"/>
              </a:rPr>
              <a:t>. Look at include language and tone of syllabus and assignments and narratives of how people become experts and knowledge is created in your discipline. </a:t>
            </a:r>
          </a:p>
          <a:p>
            <a:pPr marL="228600" indent="-228600">
              <a:spcBef>
                <a:spcPts val="600"/>
              </a:spcBef>
              <a:spcAft>
                <a:spcPts val="600"/>
              </a:spcAft>
              <a:buFont typeface="+mj-lt"/>
              <a:buAutoNum type="arabicPeriod"/>
            </a:pPr>
            <a:r>
              <a:rPr lang="en-US" sz="1200" b="1" dirty="0">
                <a:effectLst/>
                <a:ea typeface="Times New Roman" panose="02020603050405020304" pitchFamily="18" charset="0"/>
              </a:rPr>
              <a:t>Align your assessments and grading structure </a:t>
            </a:r>
            <a:r>
              <a:rPr lang="en-US" sz="1200" b="1" dirty="0">
                <a:ea typeface="Times New Roman" panose="02020603050405020304" pitchFamily="18" charset="0"/>
              </a:rPr>
              <a:t>to </a:t>
            </a:r>
            <a:r>
              <a:rPr lang="en-US" sz="1200" b="1" dirty="0">
                <a:effectLst/>
                <a:ea typeface="Times New Roman" panose="02020603050405020304" pitchFamily="18" charset="0"/>
              </a:rPr>
              <a:t>growth mindset approach. </a:t>
            </a:r>
            <a:r>
              <a:rPr lang="en-US" sz="1200" dirty="0">
                <a:effectLst/>
                <a:ea typeface="Times New Roman" panose="02020603050405020304" pitchFamily="18" charset="0"/>
              </a:rPr>
              <a:t>Increase formative assessments that allow for multiple opportunities of no/low-stakes practice, and decrease use of high-stakes exams. Remove grading curves.  </a:t>
            </a:r>
          </a:p>
          <a:p>
            <a:pPr marL="228600" indent="-228600">
              <a:spcBef>
                <a:spcPts val="600"/>
              </a:spcBef>
              <a:spcAft>
                <a:spcPts val="600"/>
              </a:spcAft>
              <a:buFont typeface="+mj-lt"/>
              <a:buAutoNum type="arabicPeriod"/>
            </a:pPr>
            <a:r>
              <a:rPr lang="en-US" sz="1200" b="1" dirty="0">
                <a:effectLst/>
                <a:ea typeface="Times New Roman" panose="02020603050405020304" pitchFamily="18" charset="0"/>
              </a:rPr>
              <a:t>Share information with students about “intelligence” being multifaceted and malleable </a:t>
            </a:r>
            <a:r>
              <a:rPr lang="en-US" sz="1200" dirty="0">
                <a:effectLst/>
                <a:ea typeface="Times New Roman" panose="02020603050405020304" pitchFamily="18" charset="0"/>
              </a:rPr>
              <a:t>and about success being attributable to hard work and accessing support, and engage them in metacognitive activities to connect this to their own life and practices</a:t>
            </a:r>
            <a:r>
              <a:rPr lang="en-US" sz="1200" dirty="0">
                <a:effectLst/>
                <a:highlight>
                  <a:srgbClr val="FFFF00"/>
                </a:highlight>
                <a:ea typeface="Times New Roman" panose="02020603050405020304" pitchFamily="18" charset="0"/>
              </a:rPr>
              <a:t>.</a:t>
            </a:r>
          </a:p>
          <a:p>
            <a:pPr marL="228600" indent="-228600">
              <a:spcBef>
                <a:spcPts val="600"/>
              </a:spcBef>
              <a:spcAft>
                <a:spcPts val="600"/>
              </a:spcAft>
              <a:buFont typeface="+mj-lt"/>
              <a:buAutoNum type="arabicPeriod"/>
            </a:pPr>
            <a:r>
              <a:rPr lang="en-US" sz="1200" b="1" dirty="0">
                <a:effectLst/>
                <a:ea typeface="Times New Roman" panose="02020603050405020304" pitchFamily="18" charset="0"/>
              </a:rPr>
              <a:t>Consider your course or disciplinary context and how student identity in that context might shape participation patterns.</a:t>
            </a:r>
            <a:r>
              <a:rPr lang="en-US" sz="1200" dirty="0">
                <a:effectLst/>
                <a:ea typeface="Times New Roman" panose="02020603050405020304" pitchFamily="18" charset="0"/>
              </a:rPr>
              <a:t> </a:t>
            </a:r>
            <a:r>
              <a:rPr lang="en-US" sz="1200" dirty="0">
                <a:ea typeface="Times New Roman" panose="02020603050405020304" pitchFamily="18" charset="0"/>
              </a:rPr>
              <a:t>U</a:t>
            </a:r>
            <a:r>
              <a:rPr lang="en-US" sz="1200" dirty="0">
                <a:effectLst/>
                <a:ea typeface="Times New Roman" panose="02020603050405020304" pitchFamily="18" charset="0"/>
              </a:rPr>
              <a:t>se both structure and multiple options for engagement to support universal participation.</a:t>
            </a:r>
            <a:endParaRPr lang="en-US" sz="1200" dirty="0">
              <a:highlight>
                <a:srgbClr val="FFFF00"/>
              </a:highlight>
              <a:ea typeface="Times New Roman" panose="02020603050405020304" pitchFamily="18" charset="0"/>
            </a:endParaRPr>
          </a:p>
          <a:p>
            <a:pPr marL="228600" indent="-228600">
              <a:spcBef>
                <a:spcPts val="600"/>
              </a:spcBef>
              <a:spcAft>
                <a:spcPts val="600"/>
              </a:spcAft>
              <a:buFont typeface="+mj-lt"/>
              <a:buAutoNum type="arabicPeriod"/>
            </a:pPr>
            <a:r>
              <a:rPr lang="en-US" sz="1200" b="1" dirty="0">
                <a:ea typeface="Times New Roman" panose="02020603050405020304" pitchFamily="18" charset="0"/>
              </a:rPr>
              <a:t>S</a:t>
            </a:r>
            <a:r>
              <a:rPr lang="en-US" sz="1200" b="1" dirty="0">
                <a:effectLst/>
                <a:ea typeface="Times New Roman" panose="02020603050405020304" pitchFamily="18" charset="0"/>
              </a:rPr>
              <a:t>tructure your course </a:t>
            </a:r>
            <a:r>
              <a:rPr lang="en-US" sz="1200" dirty="0">
                <a:effectLst/>
                <a:ea typeface="Times New Roman" panose="02020603050405020304" pitchFamily="18" charset="0"/>
              </a:rPr>
              <a:t>so that </a:t>
            </a:r>
            <a:r>
              <a:rPr lang="en-US" sz="1200" dirty="0">
                <a:ea typeface="Times New Roman" panose="02020603050405020304" pitchFamily="18" charset="0"/>
              </a:rPr>
              <a:t>each class</a:t>
            </a:r>
            <a:r>
              <a:rPr lang="en-US" sz="1200" dirty="0">
                <a:effectLst/>
                <a:ea typeface="Times New Roman" panose="02020603050405020304" pitchFamily="18" charset="0"/>
              </a:rPr>
              <a:t> includes elements of submitted prework, like a brief quiz (to support accountability in preparation or a self-check of comprehension), and an in-class focus on </a:t>
            </a:r>
            <a:r>
              <a:rPr lang="en-US" sz="1200" dirty="0">
                <a:effectLst/>
                <a:ea typeface="Calibri" panose="020F0502020204030204" pitchFamily="34" charset="0"/>
                <a:cs typeface="Calibri" panose="020F0502020204030204" pitchFamily="34" charset="0"/>
              </a:rPr>
              <a:t>activities to apply</a:t>
            </a:r>
            <a:r>
              <a:rPr lang="en-US" sz="1200" dirty="0">
                <a:ea typeface="Calibri" panose="020F0502020204030204" pitchFamily="34" charset="0"/>
                <a:cs typeface="Calibri" panose="020F0502020204030204" pitchFamily="34" charset="0"/>
              </a:rPr>
              <a:t> </a:t>
            </a:r>
            <a:r>
              <a:rPr lang="en-US" sz="1200" b="0" i="0" dirty="0">
                <a:effectLst/>
              </a:rPr>
              <a:t>primary concepts and higher-order thinking skills.</a:t>
            </a:r>
          </a:p>
          <a:p>
            <a:pPr marL="228600" indent="-228600">
              <a:spcBef>
                <a:spcPts val="600"/>
              </a:spcBef>
              <a:spcAft>
                <a:spcPts val="600"/>
              </a:spcAft>
              <a:buFont typeface="+mj-lt"/>
              <a:buAutoNum type="arabicPeriod"/>
            </a:pPr>
            <a:r>
              <a:rPr lang="en-US" sz="1200" b="1" dirty="0">
                <a:solidFill>
                  <a:srgbClr val="000000"/>
                </a:solidFill>
                <a:effectLst/>
                <a:ea typeface="Times New Roman" panose="02020603050405020304" pitchFamily="18" charset="0"/>
              </a:rPr>
              <a:t>Choose course materials with representative diversity in authors, experts, and contexts</a:t>
            </a:r>
            <a:r>
              <a:rPr lang="en-US" sz="1200" dirty="0">
                <a:solidFill>
                  <a:srgbClr val="000000"/>
                </a:solidFill>
                <a:effectLst/>
                <a:ea typeface="Times New Roman" panose="02020603050405020304" pitchFamily="18" charset="0"/>
              </a:rPr>
              <a:t>. </a:t>
            </a:r>
            <a:r>
              <a:rPr lang="en-US" sz="1200" dirty="0">
                <a:solidFill>
                  <a:srgbClr val="000000"/>
                </a:solidFill>
                <a:ea typeface="Times New Roman" panose="02020603050405020304" pitchFamily="18" charset="0"/>
              </a:rPr>
              <a:t>If this feels challenging, prioritize learning </a:t>
            </a:r>
            <a:r>
              <a:rPr lang="en-US" sz="1200" dirty="0">
                <a:solidFill>
                  <a:srgbClr val="000000"/>
                </a:solidFill>
                <a:effectLst/>
                <a:ea typeface="Times New Roman" panose="02020603050405020304" pitchFamily="18" charset="0"/>
              </a:rPr>
              <a:t>more about disciplinary experts in your field who hold </a:t>
            </a:r>
            <a:r>
              <a:rPr lang="en-US" sz="1200" dirty="0">
                <a:solidFill>
                  <a:srgbClr val="000000"/>
                </a:solidFill>
                <a:ea typeface="Times New Roman" panose="02020603050405020304" pitchFamily="18" charset="0"/>
              </a:rPr>
              <a:t>underrepresented identities.</a:t>
            </a:r>
            <a:endParaRPr lang="en-US" sz="1200" dirty="0">
              <a:ea typeface="Times New Roman" panose="02020603050405020304" pitchFamily="18" charset="0"/>
            </a:endParaRPr>
          </a:p>
          <a:p>
            <a:pPr marL="228600" indent="-228600">
              <a:spcBef>
                <a:spcPts val="600"/>
              </a:spcBef>
              <a:spcAft>
                <a:spcPts val="600"/>
              </a:spcAft>
              <a:buFont typeface="+mj-lt"/>
              <a:buAutoNum type="arabicPeriod"/>
            </a:pPr>
            <a:r>
              <a:rPr lang="en-US" sz="1200" b="1" dirty="0">
                <a:solidFill>
                  <a:srgbClr val="000000"/>
                </a:solidFill>
                <a:effectLst/>
                <a:ea typeface="Times New Roman" panose="02020603050405020304" pitchFamily="18" charset="0"/>
              </a:rPr>
              <a:t>Provide</a:t>
            </a:r>
            <a:r>
              <a:rPr lang="en-US" sz="1200" b="1" dirty="0">
                <a:effectLst/>
                <a:ea typeface="Times New Roman" panose="02020603050405020304" pitchFamily="18" charset="0"/>
              </a:rPr>
              <a:t> community-building opportunities for students, </a:t>
            </a:r>
            <a:r>
              <a:rPr lang="en-US" sz="1200" dirty="0">
                <a:effectLst/>
                <a:ea typeface="Times New Roman" panose="02020603050405020304" pitchFamily="18" charset="0"/>
              </a:rPr>
              <a:t>ones that are both task-based (such as working in small groups), and brief ones that allow for structured but authentic interaction.</a:t>
            </a:r>
            <a:endParaRPr lang="en-US" sz="1200" dirty="0">
              <a:highlight>
                <a:srgbClr val="FFFF00"/>
              </a:highlight>
              <a:ea typeface="Times New Roman" panose="02020603050405020304" pitchFamily="18" charset="0"/>
            </a:endParaRPr>
          </a:p>
          <a:p>
            <a:pPr marL="228600" indent="-228600">
              <a:spcBef>
                <a:spcPts val="600"/>
              </a:spcBef>
              <a:spcAft>
                <a:spcPts val="600"/>
              </a:spcAft>
              <a:buFont typeface="+mj-lt"/>
              <a:buAutoNum type="arabicPeriod"/>
            </a:pPr>
            <a:r>
              <a:rPr lang="en-US" sz="1200" b="1" dirty="0">
                <a:solidFill>
                  <a:srgbClr val="000000"/>
                </a:solidFill>
                <a:effectLst/>
                <a:ea typeface="Times New Roman" panose="02020603050405020304" pitchFamily="18" charset="0"/>
              </a:rPr>
              <a:t>Frame adversity as common and temporary, and encourage seeking support</a:t>
            </a:r>
            <a:r>
              <a:rPr lang="en-US" sz="1200" b="1" dirty="0">
                <a:effectLst/>
                <a:ea typeface="Times New Roman" panose="02020603050405020304" pitchFamily="18" charset="0"/>
              </a:rPr>
              <a:t>. </a:t>
            </a:r>
            <a:r>
              <a:rPr lang="en-US" sz="1200" dirty="0">
                <a:effectLst/>
                <a:ea typeface="Times New Roman" panose="02020603050405020304" pitchFamily="18" charset="0"/>
              </a:rPr>
              <a:t>Consider integrating this framing into any beginning of the term narratives you share about how students succeed in the course.</a:t>
            </a:r>
            <a:r>
              <a:rPr lang="en-US" sz="1200" dirty="0">
                <a:solidFill>
                  <a:srgbClr val="000000"/>
                </a:solidFill>
                <a:effectLst/>
                <a:ea typeface="Times New Roman" panose="02020603050405020304" pitchFamily="18" charset="0"/>
              </a:rPr>
              <a:t> </a:t>
            </a:r>
            <a:endParaRPr lang="en-US" sz="1200" dirty="0">
              <a:solidFill>
                <a:srgbClr val="000000"/>
              </a:solidFill>
              <a:ea typeface="Times New Roman" panose="02020603050405020304" pitchFamily="18" charset="0"/>
            </a:endParaRPr>
          </a:p>
          <a:p>
            <a:pPr marL="228600" indent="-228600">
              <a:spcBef>
                <a:spcPts val="600"/>
              </a:spcBef>
              <a:spcAft>
                <a:spcPts val="600"/>
              </a:spcAft>
              <a:buFont typeface="+mj-lt"/>
              <a:buAutoNum type="arabicPeriod"/>
            </a:pPr>
            <a:r>
              <a:rPr lang="en-US" sz="1200" b="1" dirty="0">
                <a:effectLst/>
                <a:ea typeface="Times New Roman" panose="02020603050405020304" pitchFamily="18" charset="0"/>
              </a:rPr>
              <a:t>Make the purpose and value of your course and the activities and assessments transparent</a:t>
            </a:r>
            <a:r>
              <a:rPr lang="en-US" sz="1200" dirty="0">
                <a:effectLst/>
                <a:ea typeface="Times New Roman" panose="02020603050405020304" pitchFamily="18" charset="0"/>
              </a:rPr>
              <a:t>, including by having learning objectives that have meaning for you and for students, and by using a framework like </a:t>
            </a:r>
            <a:r>
              <a:rPr lang="en-US" sz="1200" dirty="0">
                <a:effectLst/>
                <a:ea typeface="Times New Roman" panose="02020603050405020304" pitchFamily="18" charset="0"/>
                <a:hlinkClick r:id="rId2"/>
              </a:rPr>
              <a:t>TILT (Transparency in Teaching and Learning)</a:t>
            </a:r>
            <a:r>
              <a:rPr lang="en-US" sz="1200" dirty="0">
                <a:effectLst/>
                <a:ea typeface="Times New Roman" panose="02020603050405020304" pitchFamily="18" charset="0"/>
              </a:rPr>
              <a:t> to articulate the purpose, task, and criteria for success in your assessments and activities.</a:t>
            </a:r>
            <a:endParaRPr lang="en-US" sz="1200" dirty="0">
              <a:ea typeface="Times New Roman" panose="02020603050405020304" pitchFamily="18" charset="0"/>
            </a:endParaRPr>
          </a:p>
          <a:p>
            <a:pPr marL="228600" indent="-228600">
              <a:spcBef>
                <a:spcPts val="600"/>
              </a:spcBef>
              <a:spcAft>
                <a:spcPts val="600"/>
              </a:spcAft>
              <a:buFont typeface="+mj-lt"/>
              <a:buAutoNum type="arabicPeriod"/>
            </a:pPr>
            <a:r>
              <a:rPr lang="en-US" sz="1200" b="1" dirty="0">
                <a:effectLst/>
                <a:ea typeface="Times New Roman" panose="02020603050405020304" pitchFamily="18" charset="0"/>
              </a:rPr>
              <a:t>Align your assessments and grading structure transparently. </a:t>
            </a:r>
            <a:r>
              <a:rPr lang="en-US" sz="1200" dirty="0">
                <a:effectLst/>
                <a:ea typeface="Times New Roman" panose="02020603050405020304" pitchFamily="18" charset="0"/>
              </a:rPr>
              <a:t>Ensure your assessments are an extension of your learning objectives and directly connected to and scaffolded from the active learning activities.</a:t>
            </a:r>
          </a:p>
          <a:p>
            <a:pPr marL="228600" indent="-228600">
              <a:spcBef>
                <a:spcPts val="600"/>
              </a:spcBef>
              <a:spcAft>
                <a:spcPts val="600"/>
              </a:spcAft>
              <a:buFont typeface="+mj-lt"/>
              <a:buAutoNum type="arabicPeriod"/>
            </a:pPr>
            <a:r>
              <a:rPr lang="en-US" sz="1200" b="1" dirty="0">
                <a:effectLst/>
                <a:ea typeface="Times New Roman" panose="02020603050405020304" pitchFamily="18" charset="0"/>
              </a:rPr>
              <a:t>Create opportunities for students to write/reflect on the relevance of course </a:t>
            </a:r>
            <a:r>
              <a:rPr lang="en-US" sz="1200" dirty="0">
                <a:effectLst/>
                <a:ea typeface="Times New Roman" panose="02020603050405020304" pitchFamily="18" charset="0"/>
              </a:rPr>
              <a:t>or task to their own goals and life.</a:t>
            </a:r>
          </a:p>
          <a:p>
            <a:pPr marL="228600" indent="-228600">
              <a:spcBef>
                <a:spcPts val="600"/>
              </a:spcBef>
              <a:spcAft>
                <a:spcPts val="600"/>
              </a:spcAft>
              <a:buFont typeface="+mj-lt"/>
              <a:buAutoNum type="arabicPeriod"/>
            </a:pPr>
            <a:r>
              <a:rPr lang="en-US" sz="1200" b="1" dirty="0">
                <a:ea typeface="Times New Roman" panose="02020603050405020304" pitchFamily="18" charset="0"/>
              </a:rPr>
              <a:t>Adopt an </a:t>
            </a:r>
            <a:r>
              <a:rPr lang="en-US" sz="1200" b="1" dirty="0">
                <a:ea typeface="Times New Roman" panose="02020603050405020304" pitchFamily="18" charset="0"/>
                <a:hlinkClick r:id="rId3"/>
              </a:rPr>
              <a:t>open educational resource </a:t>
            </a:r>
            <a:r>
              <a:rPr lang="en-US" sz="1200" b="1" dirty="0">
                <a:ea typeface="Times New Roman" panose="02020603050405020304" pitchFamily="18" charset="0"/>
              </a:rPr>
              <a:t>in place of a textbook </a:t>
            </a:r>
            <a:r>
              <a:rPr lang="en-US" sz="1200" dirty="0">
                <a:ea typeface="Times New Roman" panose="02020603050405020304" pitchFamily="18" charset="0"/>
              </a:rPr>
              <a:t>or software students must pay for. Find out more at the </a:t>
            </a:r>
            <a:r>
              <a:rPr lang="en-US" sz="1200" dirty="0">
                <a:hlinkClick r:id="rId4"/>
              </a:rPr>
              <a:t>Open Educational Resources &amp; Textbook Affordability at UO webpage</a:t>
            </a:r>
            <a:r>
              <a:rPr lang="en-US" sz="1200" dirty="0"/>
              <a:t>, </a:t>
            </a:r>
            <a:r>
              <a:rPr lang="en-US" sz="1200" dirty="0">
                <a:ea typeface="Times New Roman" panose="02020603050405020304" pitchFamily="18" charset="0"/>
              </a:rPr>
              <a:t>and </a:t>
            </a:r>
            <a:r>
              <a:rPr lang="en-US" sz="1200" dirty="0"/>
              <a:t>contact </a:t>
            </a:r>
            <a:r>
              <a:rPr lang="en-US" sz="1200" u="sng" dirty="0">
                <a:hlinkClick r:id="rId5"/>
              </a:rPr>
              <a:t>Rayne </a:t>
            </a:r>
            <a:r>
              <a:rPr lang="en-US" sz="1200" u="sng" dirty="0" err="1">
                <a:hlinkClick r:id="rId5"/>
              </a:rPr>
              <a:t>Vieger</a:t>
            </a:r>
            <a:r>
              <a:rPr lang="en-US" sz="1200" dirty="0"/>
              <a:t> for support, including assistance locating an </a:t>
            </a:r>
            <a:r>
              <a:rPr lang="en-US" sz="1200" u="sng" dirty="0">
                <a:hlinkClick r:id="rId6"/>
              </a:rPr>
              <a:t>OER</a:t>
            </a:r>
            <a:r>
              <a:rPr lang="en-US" sz="1200" u="sng" dirty="0"/>
              <a:t>.</a:t>
            </a:r>
          </a:p>
          <a:p>
            <a:pPr marL="228600" indent="-228600">
              <a:spcBef>
                <a:spcPts val="600"/>
              </a:spcBef>
              <a:spcAft>
                <a:spcPts val="600"/>
              </a:spcAft>
              <a:buFont typeface="+mj-lt"/>
              <a:buAutoNum type="arabicPeriod"/>
            </a:pPr>
            <a:r>
              <a:rPr lang="en-US" sz="1200" b="1" dirty="0">
                <a:ea typeface="Times New Roman" panose="02020603050405020304" pitchFamily="18" charset="0"/>
              </a:rPr>
              <a:t>Design your Canvas to be easily and consistently navigable.</a:t>
            </a:r>
            <a:r>
              <a:rPr lang="en-US" sz="1200" dirty="0">
                <a:ea typeface="Times New Roman" panose="02020603050405020304" pitchFamily="18" charset="0"/>
              </a:rPr>
              <a:t> Want support for your unit or yourself? </a:t>
            </a:r>
            <a:r>
              <a:rPr lang="en-US" sz="1200" dirty="0">
                <a:ea typeface="Times New Roman" panose="02020603050405020304" pitchFamily="18" charset="0"/>
                <a:hlinkClick r:id="rId7"/>
              </a:rPr>
              <a:t>Contact UO Online and the Teaching Engagement Program </a:t>
            </a:r>
            <a:r>
              <a:rPr lang="en-US" sz="1200" dirty="0">
                <a:ea typeface="Times New Roman" panose="02020603050405020304" pitchFamily="18" charset="0"/>
              </a:rPr>
              <a:t>for more information.</a:t>
            </a:r>
          </a:p>
        </p:txBody>
      </p:sp>
      <p:pic>
        <p:nvPicPr>
          <p:cNvPr id="6" name="Graphic 274650949">
            <a:extLst>
              <a:ext uri="{FF2B5EF4-FFF2-40B4-BE49-F238E27FC236}">
                <a16:creationId xmlns:a16="http://schemas.microsoft.com/office/drawing/2014/main" id="{F41B2155-F8C2-B20B-9E56-074C4526025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49445" y="1737690"/>
            <a:ext cx="457200" cy="457200"/>
          </a:xfrm>
          <a:prstGeom prst="rect">
            <a:avLst/>
          </a:prstGeom>
        </p:spPr>
      </p:pic>
      <p:pic>
        <p:nvPicPr>
          <p:cNvPr id="7" name="Picture 6">
            <a:extLst>
              <a:ext uri="{FF2B5EF4-FFF2-40B4-BE49-F238E27FC236}">
                <a16:creationId xmlns:a16="http://schemas.microsoft.com/office/drawing/2014/main" id="{0BBF4C97-A384-7CE9-30D9-0838E6A9E4E9}"/>
              </a:ext>
              <a:ext uri="{C183D7F6-B498-43B3-948B-1728B52AA6E4}">
                <adec:decorative xmlns:adec="http://schemas.microsoft.com/office/drawing/2017/decorative" val="1"/>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71037" t="32158" r="3670" b="32230"/>
          <a:stretch/>
        </p:blipFill>
        <p:spPr bwMode="auto">
          <a:xfrm>
            <a:off x="472305" y="3317973"/>
            <a:ext cx="434340" cy="457200"/>
          </a:xfrm>
          <a:prstGeom prst="rect">
            <a:avLst/>
          </a:prstGeom>
          <a:ln>
            <a:noFill/>
          </a:ln>
          <a:extLst>
            <a:ext uri="{53640926-AAD7-44D8-BBD7-CCE9431645EC}">
              <a14:shadowObscured xmlns:a14="http://schemas.microsoft.com/office/drawing/2010/main"/>
            </a:ext>
          </a:extLst>
        </p:spPr>
      </p:pic>
      <p:pic>
        <p:nvPicPr>
          <p:cNvPr id="8" name="Graphic 1911934196">
            <a:extLst>
              <a:ext uri="{FF2B5EF4-FFF2-40B4-BE49-F238E27FC236}">
                <a16:creationId xmlns:a16="http://schemas.microsoft.com/office/drawing/2014/main" id="{53C7B5BF-F948-12BD-AEAD-8F21748C49AE}"/>
              </a:ext>
              <a:ext uri="{C183D7F6-B498-43B3-948B-1728B52AA6E4}">
                <adec:decorative xmlns:adec="http://schemas.microsoft.com/office/drawing/2017/decorative" val="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1378" y="4898257"/>
            <a:ext cx="457200" cy="457200"/>
          </a:xfrm>
          <a:prstGeom prst="rect">
            <a:avLst/>
          </a:prstGeom>
        </p:spPr>
      </p:pic>
      <p:pic>
        <p:nvPicPr>
          <p:cNvPr id="9" name="Graphic 2038911802">
            <a:extLst>
              <a:ext uri="{FF2B5EF4-FFF2-40B4-BE49-F238E27FC236}">
                <a16:creationId xmlns:a16="http://schemas.microsoft.com/office/drawing/2014/main" id="{3D16AFF2-A8B5-C69F-C716-82F46DFD1E22}"/>
              </a:ext>
              <a:ext uri="{C183D7F6-B498-43B3-948B-1728B52AA6E4}">
                <adec:decorative xmlns:adec="http://schemas.microsoft.com/office/drawing/2017/decorative" val="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0779" y="6629284"/>
            <a:ext cx="457200" cy="457200"/>
          </a:xfrm>
          <a:prstGeom prst="rect">
            <a:avLst/>
          </a:prstGeom>
        </p:spPr>
      </p:pic>
      <p:pic>
        <p:nvPicPr>
          <p:cNvPr id="10" name="Graphic 1971696548">
            <a:extLst>
              <a:ext uri="{FF2B5EF4-FFF2-40B4-BE49-F238E27FC236}">
                <a16:creationId xmlns:a16="http://schemas.microsoft.com/office/drawing/2014/main" id="{CBD11130-CD01-C252-5B53-B1C0FEEE8B52}"/>
              </a:ext>
              <a:ext uri="{C183D7F6-B498-43B3-948B-1728B52AA6E4}">
                <adec:decorative xmlns:adec="http://schemas.microsoft.com/office/drawing/2017/decorative" val="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92113" y="8360311"/>
            <a:ext cx="414532" cy="365760"/>
          </a:xfrm>
          <a:prstGeom prst="rect">
            <a:avLst/>
          </a:prstGeom>
        </p:spPr>
      </p:pic>
      <p:sp>
        <p:nvSpPr>
          <p:cNvPr id="11" name="TextBox 10">
            <a:extLst>
              <a:ext uri="{FF2B5EF4-FFF2-40B4-BE49-F238E27FC236}">
                <a16:creationId xmlns:a16="http://schemas.microsoft.com/office/drawing/2014/main" id="{253ECCD2-71D3-26D5-FB10-90E8B767397C}"/>
              </a:ext>
            </a:extLst>
          </p:cNvPr>
          <p:cNvSpPr txBox="1"/>
          <p:nvPr/>
        </p:nvSpPr>
        <p:spPr>
          <a:xfrm>
            <a:off x="639725" y="949640"/>
            <a:ext cx="7025416" cy="369332"/>
          </a:xfrm>
          <a:prstGeom prst="rect">
            <a:avLst/>
          </a:prstGeom>
          <a:noFill/>
        </p:spPr>
        <p:txBody>
          <a:bodyPr wrap="square" rtlCol="0">
            <a:spAutoFit/>
          </a:bodyPr>
          <a:lstStyle/>
          <a:p>
            <a:r>
              <a:rPr lang="en-US" sz="1800" dirty="0">
                <a:effectLst/>
                <a:latin typeface="Calibri Light" panose="020F0302020204030204" pitchFamily="34" charset="0"/>
                <a:ea typeface="Times New Roman" panose="02020603050405020304" pitchFamily="18" charset="0"/>
                <a:cs typeface="Times New Roman" panose="02020603050405020304" pitchFamily="18" charset="0"/>
              </a:rPr>
              <a:t>II. Promising practices that apply this research:</a:t>
            </a:r>
          </a:p>
        </p:txBody>
      </p:sp>
    </p:spTree>
    <p:extLst>
      <p:ext uri="{BB962C8B-B14F-4D97-AF65-F5344CB8AC3E}">
        <p14:creationId xmlns:p14="http://schemas.microsoft.com/office/powerpoint/2010/main" val="2246901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4BC62-9412-DD98-2AA0-118D400F158C}"/>
              </a:ext>
            </a:extLst>
          </p:cNvPr>
          <p:cNvSpPr>
            <a:spLocks noGrp="1"/>
          </p:cNvSpPr>
          <p:nvPr>
            <p:ph type="title"/>
          </p:nvPr>
        </p:nvSpPr>
        <p:spPr>
          <a:xfrm>
            <a:off x="534353" y="535519"/>
            <a:ext cx="6703695" cy="463335"/>
          </a:xfrm>
        </p:spPr>
        <p:txBody>
          <a:bodyPr>
            <a:normAutofit/>
          </a:bodyPr>
          <a:lstStyle/>
          <a:p>
            <a:r>
              <a:rPr lang="en-US" sz="2400" dirty="0"/>
              <a:t>References</a:t>
            </a:r>
          </a:p>
        </p:txBody>
      </p:sp>
      <p:sp>
        <p:nvSpPr>
          <p:cNvPr id="3" name="Content Placeholder 2">
            <a:extLst>
              <a:ext uri="{FF2B5EF4-FFF2-40B4-BE49-F238E27FC236}">
                <a16:creationId xmlns:a16="http://schemas.microsoft.com/office/drawing/2014/main" id="{3F2B39F1-DBBE-65E7-9B8D-393A177BFD5D}"/>
              </a:ext>
            </a:extLst>
          </p:cNvPr>
          <p:cNvSpPr>
            <a:spLocks noGrp="1"/>
          </p:cNvSpPr>
          <p:nvPr>
            <p:ph idx="1"/>
          </p:nvPr>
        </p:nvSpPr>
        <p:spPr>
          <a:xfrm>
            <a:off x="534353" y="998854"/>
            <a:ext cx="6703695" cy="8060692"/>
          </a:xfrm>
        </p:spPr>
        <p:txBody>
          <a:bodyPr vert="horz" lIns="91440" tIns="45720" rIns="91440" bIns="45720" rtlCol="0" anchor="t">
            <a:normAutofit lnSpcReduction="10000"/>
          </a:bodyPr>
          <a:lstStyle/>
          <a:p>
            <a:endParaRPr lang="en-US" sz="1200" dirty="0"/>
          </a:p>
          <a:p>
            <a:r>
              <a:rPr lang="en-US" sz="1200" dirty="0"/>
              <a:t>Canning, E., Muenks, K., Green, D. J., &amp; Murphy, M. C. (2019). STEM faculty who believe ability is fixed have larger racial achievement gaps and inspire less student motivation in their classes. </a:t>
            </a:r>
            <a:r>
              <a:rPr lang="en-US" sz="1200" i="1" dirty="0"/>
              <a:t>Science Advances</a:t>
            </a:r>
            <a:r>
              <a:rPr lang="en-US" sz="1200" dirty="0"/>
              <a:t>,</a:t>
            </a:r>
            <a:r>
              <a:rPr lang="en-US" sz="1200" i="1" dirty="0"/>
              <a:t> 5</a:t>
            </a:r>
            <a:r>
              <a:rPr lang="en-US" sz="1200" dirty="0"/>
              <a:t>(2). https://doi.org/10.1126/sciadv.aau4734 </a:t>
            </a:r>
          </a:p>
          <a:p>
            <a:r>
              <a:rPr lang="en-US" sz="1200" dirty="0"/>
              <a:t>Colvard, N. B., Watson, C. E., Park, H. 2018. The impact of Open Educational Resources on various student success metrics. </a:t>
            </a:r>
            <a:r>
              <a:rPr lang="en-US" sz="1200" i="1" dirty="0"/>
              <a:t>International Journal of Teaching and Learning in Higher Education</a:t>
            </a:r>
            <a:r>
              <a:rPr lang="en-US" sz="1200" dirty="0"/>
              <a:t>,</a:t>
            </a:r>
            <a:r>
              <a:rPr lang="en-US" sz="1200" i="1" dirty="0"/>
              <a:t> 30</a:t>
            </a:r>
            <a:r>
              <a:rPr lang="en-US" sz="1200" dirty="0"/>
              <a:t>(2), 262-276.</a:t>
            </a:r>
          </a:p>
          <a:p>
            <a:r>
              <a:rPr lang="en-US" sz="1200" dirty="0"/>
              <a:t>Dewsbury, &amp; Brame, C. J. (2019). Inclusive teaching. </a:t>
            </a:r>
            <a:r>
              <a:rPr lang="en-US" sz="1200" i="1" dirty="0"/>
              <a:t>CBE Life Sciences Education</a:t>
            </a:r>
            <a:r>
              <a:rPr lang="en-US" sz="1200" dirty="0"/>
              <a:t>, </a:t>
            </a:r>
            <a:r>
              <a:rPr lang="en-US" sz="1200" i="1" dirty="0"/>
              <a:t>18</a:t>
            </a:r>
            <a:r>
              <a:rPr lang="en-US" sz="1200" dirty="0"/>
              <a:t>(2), </a:t>
            </a:r>
            <a:r>
              <a:rPr lang="en-US" sz="1200" dirty="0">
                <a:hlinkClick r:id="rId2"/>
              </a:rPr>
              <a:t>https://doi.org/10.1187/cbe.19-01-0021</a:t>
            </a:r>
            <a:endParaRPr lang="en-US" sz="1200" dirty="0"/>
          </a:p>
          <a:p>
            <a:r>
              <a:rPr lang="en-US" sz="1200" b="0" i="0" dirty="0">
                <a:solidFill>
                  <a:srgbClr val="000000"/>
                </a:solidFill>
                <a:effectLst/>
                <a:latin typeface="Calibri" panose="020F0502020204030204"/>
                <a:cs typeface="Calibri" panose="020F0502020204030204"/>
              </a:rPr>
              <a:t>Muenks, K., Canning, E. A., </a:t>
            </a:r>
            <a:r>
              <a:rPr lang="en-US" sz="1200" b="0" i="0" dirty="0" err="1">
                <a:solidFill>
                  <a:srgbClr val="000000"/>
                </a:solidFill>
                <a:effectLst/>
                <a:latin typeface="Calibri"/>
                <a:cs typeface="Calibri"/>
              </a:rPr>
              <a:t>LaCosse</a:t>
            </a:r>
            <a:r>
              <a:rPr lang="en-US" sz="1200" b="0" i="0" dirty="0">
                <a:solidFill>
                  <a:srgbClr val="000000"/>
                </a:solidFill>
                <a:effectLst/>
                <a:latin typeface="Calibri"/>
                <a:cs typeface="Calibri"/>
              </a:rPr>
              <a:t>, J., Green, D. J., Zirkel, S., Garcia, J. A., &amp; Murphy, M. C. (2020). Does my </a:t>
            </a:r>
            <a:r>
              <a:rPr lang="en-US" sz="1200" dirty="0">
                <a:solidFill>
                  <a:srgbClr val="000000"/>
                </a:solidFill>
                <a:latin typeface="Calibri"/>
                <a:cs typeface="Calibri"/>
              </a:rPr>
              <a:t>p</a:t>
            </a:r>
            <a:r>
              <a:rPr lang="en-US" sz="1200" b="0" i="0" dirty="0">
                <a:solidFill>
                  <a:srgbClr val="000000"/>
                </a:solidFill>
                <a:effectLst/>
                <a:latin typeface="Calibri"/>
                <a:cs typeface="Calibri"/>
              </a:rPr>
              <a:t>rofessor </a:t>
            </a:r>
            <a:r>
              <a:rPr lang="en-US" sz="1200" dirty="0">
                <a:solidFill>
                  <a:srgbClr val="000000"/>
                </a:solidFill>
                <a:latin typeface="Calibri"/>
                <a:cs typeface="Calibri"/>
              </a:rPr>
              <a:t>t</a:t>
            </a:r>
            <a:r>
              <a:rPr lang="en-US" sz="1200" b="0" i="0" dirty="0">
                <a:solidFill>
                  <a:srgbClr val="000000"/>
                </a:solidFill>
                <a:effectLst/>
                <a:latin typeface="Calibri"/>
                <a:cs typeface="Calibri"/>
              </a:rPr>
              <a:t>hink </a:t>
            </a:r>
            <a:r>
              <a:rPr lang="en-US" sz="1200" dirty="0">
                <a:solidFill>
                  <a:srgbClr val="000000"/>
                </a:solidFill>
                <a:latin typeface="Calibri"/>
                <a:cs typeface="Calibri"/>
              </a:rPr>
              <a:t>m</a:t>
            </a:r>
            <a:r>
              <a:rPr lang="en-US" sz="1200" b="0" i="0" dirty="0">
                <a:solidFill>
                  <a:srgbClr val="000000"/>
                </a:solidFill>
                <a:effectLst/>
                <a:latin typeface="Calibri"/>
                <a:cs typeface="Calibri"/>
              </a:rPr>
              <a:t>y </a:t>
            </a:r>
            <a:r>
              <a:rPr lang="en-US" sz="1200" dirty="0">
                <a:solidFill>
                  <a:srgbClr val="000000"/>
                </a:solidFill>
                <a:latin typeface="Calibri"/>
                <a:cs typeface="Calibri"/>
              </a:rPr>
              <a:t>a</a:t>
            </a:r>
            <a:r>
              <a:rPr lang="en-US" sz="1200" b="0" i="0" dirty="0">
                <a:solidFill>
                  <a:srgbClr val="000000"/>
                </a:solidFill>
                <a:effectLst/>
                <a:latin typeface="Calibri"/>
                <a:cs typeface="Calibri"/>
              </a:rPr>
              <a:t>bility </a:t>
            </a:r>
            <a:r>
              <a:rPr lang="en-US" sz="1200" dirty="0">
                <a:solidFill>
                  <a:srgbClr val="000000"/>
                </a:solidFill>
                <a:latin typeface="Calibri"/>
                <a:cs typeface="Calibri"/>
              </a:rPr>
              <a:t>c</a:t>
            </a:r>
            <a:r>
              <a:rPr lang="en-US" sz="1200" b="0" i="0" dirty="0">
                <a:solidFill>
                  <a:srgbClr val="000000"/>
                </a:solidFill>
                <a:effectLst/>
                <a:latin typeface="Calibri"/>
                <a:cs typeface="Calibri"/>
              </a:rPr>
              <a:t>an </a:t>
            </a:r>
            <a:r>
              <a:rPr lang="en-US" sz="1200" dirty="0">
                <a:solidFill>
                  <a:srgbClr val="000000"/>
                </a:solidFill>
                <a:latin typeface="Calibri"/>
                <a:cs typeface="Calibri"/>
              </a:rPr>
              <a:t>c</a:t>
            </a:r>
            <a:r>
              <a:rPr lang="en-US" sz="1200" b="0" i="0" dirty="0">
                <a:solidFill>
                  <a:srgbClr val="000000"/>
                </a:solidFill>
                <a:effectLst/>
                <a:latin typeface="Calibri"/>
                <a:cs typeface="Calibri"/>
              </a:rPr>
              <a:t>hange? Students’ perceptions of their STEM professors’ mindset </a:t>
            </a:r>
            <a:r>
              <a:rPr lang="en-US" sz="1200" dirty="0">
                <a:solidFill>
                  <a:srgbClr val="000000"/>
                </a:solidFill>
                <a:latin typeface="Calibri"/>
                <a:cs typeface="Calibri"/>
              </a:rPr>
              <a:t>b</a:t>
            </a:r>
            <a:r>
              <a:rPr lang="en-US" sz="1200" b="0" i="0" dirty="0">
                <a:solidFill>
                  <a:srgbClr val="000000"/>
                </a:solidFill>
                <a:effectLst/>
                <a:latin typeface="Calibri"/>
                <a:cs typeface="Calibri"/>
              </a:rPr>
              <a:t>eliefs </a:t>
            </a:r>
            <a:r>
              <a:rPr lang="en-US" sz="1200" dirty="0">
                <a:solidFill>
                  <a:srgbClr val="000000"/>
                </a:solidFill>
                <a:latin typeface="Calibri"/>
                <a:cs typeface="Calibri"/>
              </a:rPr>
              <a:t>p</a:t>
            </a:r>
            <a:r>
              <a:rPr lang="en-US" sz="1200" b="0" i="0" dirty="0">
                <a:solidFill>
                  <a:srgbClr val="000000"/>
                </a:solidFill>
                <a:effectLst/>
                <a:latin typeface="Calibri"/>
                <a:cs typeface="Calibri"/>
              </a:rPr>
              <a:t>redict </a:t>
            </a:r>
            <a:r>
              <a:rPr lang="en-US" sz="1200" dirty="0">
                <a:solidFill>
                  <a:srgbClr val="000000"/>
                </a:solidFill>
                <a:latin typeface="Calibri"/>
                <a:cs typeface="Calibri"/>
              </a:rPr>
              <a:t>t</a:t>
            </a:r>
            <a:r>
              <a:rPr lang="en-US" sz="1200" b="0" i="0" dirty="0">
                <a:solidFill>
                  <a:srgbClr val="000000"/>
                </a:solidFill>
                <a:effectLst/>
                <a:latin typeface="Calibri"/>
                <a:cs typeface="Calibri"/>
              </a:rPr>
              <a:t>heir </a:t>
            </a:r>
            <a:r>
              <a:rPr lang="en-US" sz="1200" dirty="0">
                <a:solidFill>
                  <a:srgbClr val="000000"/>
                </a:solidFill>
                <a:latin typeface="Calibri"/>
                <a:cs typeface="Calibri"/>
              </a:rPr>
              <a:t>p</a:t>
            </a:r>
            <a:r>
              <a:rPr lang="en-US" sz="1200" b="0" i="0" dirty="0">
                <a:solidFill>
                  <a:srgbClr val="000000"/>
                </a:solidFill>
                <a:effectLst/>
                <a:latin typeface="Calibri"/>
                <a:cs typeface="Calibri"/>
              </a:rPr>
              <a:t>sychological </a:t>
            </a:r>
            <a:r>
              <a:rPr lang="en-US" sz="1200" dirty="0">
                <a:solidFill>
                  <a:srgbClr val="000000"/>
                </a:solidFill>
                <a:latin typeface="Calibri"/>
                <a:cs typeface="Calibri"/>
              </a:rPr>
              <a:t>v</a:t>
            </a:r>
            <a:r>
              <a:rPr lang="en-US" sz="1200" b="0" i="0" dirty="0">
                <a:solidFill>
                  <a:srgbClr val="000000"/>
                </a:solidFill>
                <a:effectLst/>
                <a:latin typeface="Calibri"/>
                <a:cs typeface="Calibri"/>
              </a:rPr>
              <a:t>ulnerability, engagement, and performance in class. </a:t>
            </a:r>
            <a:r>
              <a:rPr lang="en-US" sz="1200" b="0" i="1" dirty="0">
                <a:solidFill>
                  <a:srgbClr val="000000"/>
                </a:solidFill>
                <a:effectLst/>
                <a:latin typeface="Calibri"/>
                <a:cs typeface="Calibri"/>
              </a:rPr>
              <a:t>Journal of Experimental Psychology</a:t>
            </a:r>
            <a:r>
              <a:rPr lang="en-US" sz="1200" b="0" i="0" dirty="0">
                <a:solidFill>
                  <a:srgbClr val="000000"/>
                </a:solidFill>
                <a:effectLst/>
                <a:latin typeface="Calibri"/>
                <a:cs typeface="Calibri"/>
              </a:rPr>
              <a:t>. General, </a:t>
            </a:r>
            <a:r>
              <a:rPr lang="en-US" sz="1200" b="0" i="1" dirty="0">
                <a:solidFill>
                  <a:srgbClr val="000000"/>
                </a:solidFill>
                <a:effectLst/>
                <a:latin typeface="Calibri"/>
                <a:cs typeface="Calibri"/>
              </a:rPr>
              <a:t>149</a:t>
            </a:r>
            <a:r>
              <a:rPr lang="en-US" sz="1200" b="0" i="0" dirty="0">
                <a:solidFill>
                  <a:srgbClr val="000000"/>
                </a:solidFill>
                <a:effectLst/>
                <a:latin typeface="Calibri"/>
                <a:cs typeface="Calibri"/>
              </a:rPr>
              <a:t>(11), 2119–2144. </a:t>
            </a:r>
            <a:r>
              <a:rPr lang="en-US" sz="1200" b="0" i="0" dirty="0">
                <a:solidFill>
                  <a:srgbClr val="000000"/>
                </a:solidFill>
                <a:effectLst/>
                <a:latin typeface="Calibri"/>
                <a:cs typeface="Calibri"/>
                <a:hlinkClick r:id="rId3"/>
              </a:rPr>
              <a:t>https://doi.org/10.1037/xge0000763</a:t>
            </a:r>
            <a:endParaRPr lang="en-US" sz="1200" b="0" i="0" dirty="0">
              <a:solidFill>
                <a:srgbClr val="000000"/>
              </a:solidFill>
              <a:effectLst/>
              <a:latin typeface="Calibri"/>
              <a:cs typeface="Calibri"/>
            </a:endParaRPr>
          </a:p>
          <a:p>
            <a:r>
              <a:rPr lang="en-US" sz="1200" b="0" i="0" dirty="0">
                <a:solidFill>
                  <a:srgbClr val="000000"/>
                </a:solidFill>
                <a:effectLst/>
                <a:latin typeface="Calibri" panose="020F0502020204030204" pitchFamily="34" charset="0"/>
              </a:rPr>
              <a:t>Theobald, E. J., Hill, M. J., Tran, E., Agrawal, S., Arroyo, E. N., Behling, S., &amp; Freeman, S. (2020). Active learning narrows achievement gaps for underrepresented students in undergraduate science, technology, engineering, and math. </a:t>
            </a:r>
            <a:r>
              <a:rPr lang="en-US" sz="1200" b="0" i="1" dirty="0">
                <a:solidFill>
                  <a:srgbClr val="000000"/>
                </a:solidFill>
                <a:effectLst/>
                <a:latin typeface="Calibri" panose="020F0502020204030204" pitchFamily="34" charset="0"/>
              </a:rPr>
              <a:t>Proceedings of the National Academy of Sciences</a:t>
            </a:r>
            <a:r>
              <a:rPr lang="en-US" sz="1200" b="0" i="0" dirty="0">
                <a:solidFill>
                  <a:srgbClr val="000000"/>
                </a:solidFill>
                <a:effectLst/>
                <a:latin typeface="Calibri" panose="020F0502020204030204" pitchFamily="34" charset="0"/>
              </a:rPr>
              <a:t>, </a:t>
            </a:r>
            <a:r>
              <a:rPr lang="en-US" sz="1200" b="0" i="1" dirty="0">
                <a:solidFill>
                  <a:srgbClr val="000000"/>
                </a:solidFill>
                <a:effectLst/>
                <a:latin typeface="Calibri" panose="020F0502020204030204" pitchFamily="34" charset="0"/>
              </a:rPr>
              <a:t>117</a:t>
            </a:r>
            <a:r>
              <a:rPr lang="en-US" sz="1200" b="0" i="0" dirty="0">
                <a:solidFill>
                  <a:srgbClr val="000000"/>
                </a:solidFill>
                <a:effectLst/>
                <a:latin typeface="Calibri" panose="020F0502020204030204" pitchFamily="34" charset="0"/>
              </a:rPr>
              <a:t>(12), 6476-6483. </a:t>
            </a:r>
            <a:r>
              <a:rPr lang="en-US" sz="1200" b="0" i="0" u="sng" strike="noStrike" dirty="0">
                <a:solidFill>
                  <a:srgbClr val="0563C1"/>
                </a:solidFill>
                <a:effectLst/>
                <a:latin typeface="Calibri" panose="020F0502020204030204" pitchFamily="34" charset="0"/>
                <a:hlinkClick r:id="rId4"/>
              </a:rPr>
              <a:t>https://www.pnas.org/content/pnas/117/12/647s6.full.pdf</a:t>
            </a:r>
            <a:br>
              <a:rPr lang="en-US" sz="1200" b="0" i="0" u="sng" strike="noStrike" dirty="0">
                <a:solidFill>
                  <a:srgbClr val="0563C1"/>
                </a:solidFill>
                <a:effectLst/>
                <a:latin typeface="Calibri" panose="020F0502020204030204" pitchFamily="34" charset="0"/>
              </a:rPr>
            </a:br>
            <a:endParaRPr lang="en-US" sz="1200" b="0" i="0" u="sng" strike="noStrike" dirty="0">
              <a:solidFill>
                <a:srgbClr val="0563C1"/>
              </a:solidFill>
              <a:effectLst/>
              <a:latin typeface="Calibri" panose="020F0502020204030204" pitchFamily="34" charset="0"/>
            </a:endParaRPr>
          </a:p>
          <a:p>
            <a:pPr marL="0" indent="0">
              <a:buNone/>
            </a:pPr>
            <a:endParaRPr lang="en-US" sz="1200" u="sng" dirty="0">
              <a:solidFill>
                <a:srgbClr val="0563C1"/>
              </a:solidFill>
              <a:latin typeface="Calibri" panose="020F0502020204030204" pitchFamily="34" charset="0"/>
            </a:endParaRPr>
          </a:p>
          <a:p>
            <a:pPr marL="0" indent="0">
              <a:buNone/>
            </a:pPr>
            <a:r>
              <a:rPr lang="en-US" sz="1200" dirty="0">
                <a:latin typeface="Calibri" panose="020F0502020204030204" pitchFamily="34" charset="0"/>
              </a:rPr>
              <a:t>Visit </a:t>
            </a:r>
            <a:r>
              <a:rPr lang="en-US" sz="1200" dirty="0">
                <a:latin typeface="Calibri" panose="020F0502020204030204" pitchFamily="34" charset="0"/>
                <a:hlinkClick r:id="rId5"/>
              </a:rPr>
              <a:t>Equity in Student Achievement: Research &amp; Resources</a:t>
            </a:r>
            <a:r>
              <a:rPr lang="en-US" sz="1200" dirty="0">
                <a:latin typeface="Calibri" panose="020F0502020204030204" pitchFamily="34" charset="0"/>
              </a:rPr>
              <a:t> (on the teaching.uoregon.edu website) to explore additional research.</a:t>
            </a:r>
          </a:p>
          <a:p>
            <a:pPr marL="0" indent="0">
              <a:buNone/>
            </a:pPr>
            <a:endParaRPr lang="en-US" sz="1200" dirty="0">
              <a:latin typeface="Calibri" panose="020F0502020204030204" pitchFamily="34" charset="0"/>
              <a:cs typeface="Calibri"/>
            </a:endParaRPr>
          </a:p>
          <a:p>
            <a:pPr marL="0" indent="0">
              <a:buNone/>
            </a:pPr>
            <a:endParaRPr lang="en-US" sz="1200" dirty="0">
              <a:latin typeface="Calibri" panose="020F0502020204030204" pitchFamily="34" charset="0"/>
              <a:cs typeface="Calibri"/>
            </a:endParaRPr>
          </a:p>
          <a:p>
            <a:pPr marL="0" indent="0">
              <a:buNone/>
            </a:pPr>
            <a:endParaRPr lang="en-US" sz="1200" dirty="0">
              <a:latin typeface="Calibri"/>
              <a:cs typeface="Calibri"/>
            </a:endParaRPr>
          </a:p>
          <a:p>
            <a:pPr marL="0" indent="0">
              <a:buNone/>
            </a:pPr>
            <a:endParaRPr lang="en-US" sz="1200" dirty="0">
              <a:latin typeface="Calibri"/>
              <a:cs typeface="Calibri"/>
            </a:endParaRPr>
          </a:p>
          <a:p>
            <a:pPr marL="0" indent="0">
              <a:buNone/>
            </a:pPr>
            <a:endParaRPr lang="en-US" sz="1200" dirty="0">
              <a:latin typeface="Calibri"/>
              <a:cs typeface="Calibri"/>
            </a:endParaRPr>
          </a:p>
          <a:p>
            <a:pPr marL="0" indent="0">
              <a:buNone/>
            </a:pPr>
            <a:endParaRPr lang="en-US" sz="1200" dirty="0">
              <a:latin typeface="Calibri"/>
              <a:cs typeface="Calibri"/>
            </a:endParaRPr>
          </a:p>
          <a:p>
            <a:pPr marL="0" indent="0">
              <a:buNone/>
            </a:pPr>
            <a:endParaRPr lang="en-US" sz="1200" dirty="0">
              <a:latin typeface="Calibri"/>
              <a:cs typeface="Calibri"/>
            </a:endParaRPr>
          </a:p>
          <a:p>
            <a:pPr marL="0" indent="0">
              <a:buNone/>
            </a:pPr>
            <a:endParaRPr lang="en-US" sz="1200" dirty="0">
              <a:latin typeface="Calibri"/>
              <a:cs typeface="Calibri"/>
            </a:endParaRPr>
          </a:p>
          <a:p>
            <a:pPr marL="0" indent="0">
              <a:buNone/>
            </a:pPr>
            <a:endParaRPr lang="en-US" sz="1200" dirty="0">
              <a:latin typeface="Calibri"/>
              <a:cs typeface="Calibri"/>
            </a:endParaRPr>
          </a:p>
          <a:p>
            <a:pPr marL="0" indent="0">
              <a:buNone/>
            </a:pPr>
            <a:endParaRPr lang="en-US" sz="1200" dirty="0">
              <a:latin typeface="Calibri"/>
              <a:cs typeface="Calibri"/>
            </a:endParaRPr>
          </a:p>
          <a:p>
            <a:pPr marL="0" indent="0">
              <a:buNone/>
            </a:pPr>
            <a:r>
              <a:rPr lang="en-US" sz="1200">
                <a:latin typeface="Calibri"/>
                <a:cs typeface="Calibri"/>
              </a:rPr>
              <a:t>Bastian, L. (2023, May 30). </a:t>
            </a:r>
            <a:r>
              <a:rPr lang="en-US" sz="1200" i="1" dirty="0">
                <a:latin typeface="Calibri"/>
                <a:cs typeface="Calibri"/>
              </a:rPr>
              <a:t>Closing equity gaps: research &amp; promising practices. </a:t>
            </a:r>
            <a:r>
              <a:rPr lang="en-US" sz="1200" dirty="0">
                <a:latin typeface="Calibri"/>
                <a:cs typeface="Calibri"/>
              </a:rPr>
              <a:t>[PDF]. Retrieved from </a:t>
            </a:r>
            <a:r>
              <a:rPr lang="en-US" sz="1200" dirty="0">
                <a:ea typeface="+mn-lt"/>
                <a:cs typeface="+mn-lt"/>
              </a:rPr>
              <a:t>https://teaching.uoregon.edu/equity-student-achievement-research-resources</a:t>
            </a:r>
            <a:endParaRPr lang="en-US" sz="1200">
              <a:solidFill>
                <a:srgbClr val="0563C1"/>
              </a:solidFill>
              <a:latin typeface="Calibri" panose="020F0502020204030204" pitchFamily="34" charset="0"/>
              <a:cs typeface="Calibri"/>
            </a:endParaRPr>
          </a:p>
          <a:p>
            <a:pPr marL="0" indent="0">
              <a:buNone/>
            </a:pPr>
            <a:endParaRPr lang="en-US" sz="1200" i="1" dirty="0">
              <a:latin typeface="Calibri" panose="020F0502020204030204" pitchFamily="34" charset="0"/>
              <a:cs typeface="Calibri"/>
            </a:endParaRPr>
          </a:p>
          <a:p>
            <a:pPr marL="0" indent="0">
              <a:buNone/>
            </a:pPr>
            <a:r>
              <a:rPr lang="en-US" sz="1200" dirty="0">
                <a:latin typeface="Calibri"/>
                <a:cs typeface="Calibri"/>
              </a:rPr>
              <a:t>This work is licensed under the Creative Commons Attribution-</a:t>
            </a:r>
            <a:r>
              <a:rPr lang="en-US" sz="1200" dirty="0" err="1">
                <a:latin typeface="Calibri"/>
                <a:cs typeface="Calibri"/>
              </a:rPr>
              <a:t>NonCommercial</a:t>
            </a:r>
            <a:r>
              <a:rPr lang="en-US" sz="1200" dirty="0">
                <a:latin typeface="Calibri"/>
                <a:cs typeface="Calibri"/>
              </a:rPr>
              <a:t> 4.0 International </a:t>
            </a:r>
            <a:r>
              <a:rPr lang="en-US" sz="1200">
                <a:latin typeface="Calibri"/>
                <a:cs typeface="Calibri"/>
              </a:rPr>
              <a:t>License. </a:t>
            </a:r>
            <a:endParaRPr lang="en-US" sz="1200" i="1">
              <a:latin typeface="Calibri"/>
              <a:cs typeface="Calibri"/>
            </a:endParaRPr>
          </a:p>
        </p:txBody>
      </p:sp>
    </p:spTree>
    <p:extLst>
      <p:ext uri="{BB962C8B-B14F-4D97-AF65-F5344CB8AC3E}">
        <p14:creationId xmlns:p14="http://schemas.microsoft.com/office/powerpoint/2010/main" val="3619739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11" ma:contentTypeDescription="Create a new document." ma:contentTypeScope="" ma:versionID="029368a674d2219be7256aebba1ef9a7">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4fd0bf06705646d7a273a42e0783ee01"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C1A66A7-CED4-494F-8EE9-916D125BA38A}">
  <ds:schemaRefs>
    <ds:schemaRef ds:uri="http://schemas.microsoft.com/sharepoint/v3/contenttype/forms"/>
  </ds:schemaRefs>
</ds:datastoreItem>
</file>

<file path=customXml/itemProps2.xml><?xml version="1.0" encoding="utf-8"?>
<ds:datastoreItem xmlns:ds="http://schemas.openxmlformats.org/officeDocument/2006/customXml" ds:itemID="{FA825BFA-D348-4F90-8AF9-82CE25C103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1f0c6e-13ac-45ad-87b6-173c45bbaa8c"/>
    <ds:schemaRef ds:uri="659c2dde-9534-40ea-bbdf-076f8a30aa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05377E-39D0-4BA9-9FAC-3C21270B43F8}">
  <ds:schemaRefs>
    <ds:schemaRef ds:uri="http://schemas.microsoft.com/office/2006/documentManagement/types"/>
    <ds:schemaRef ds:uri="http://purl.org/dc/dcmitype/"/>
    <ds:schemaRef ds:uri="http://purl.org/dc/terms/"/>
    <ds:schemaRef ds:uri="http://schemas.openxmlformats.org/package/2006/metadata/core-properties"/>
    <ds:schemaRef ds:uri="http://www.w3.org/XML/1998/namespace"/>
    <ds:schemaRef ds:uri="http://schemas.microsoft.com/office/infopath/2007/PartnerControls"/>
    <ds:schemaRef ds:uri="659c2dde-9534-40ea-bbdf-076f8a30aa24"/>
    <ds:schemaRef ds:uri="361f0c6e-13ac-45ad-87b6-173c45bbaa8c"/>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1382</TotalTime>
  <Words>1792</Words>
  <Application>Microsoft Office PowerPoint</Application>
  <PresentationFormat>Custom</PresentationFormat>
  <Paragraphs>64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Closing equity gaps: research &amp; promising practices</vt:lpstr>
      <vt:lpstr>Closing equity gaps: research &amp; promising practices</vt:lpstr>
      <vt:lpstr>Closing equity gaps: research &amp; promising practices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Closing equity gaps: research &amp; promising practices</dc:title>
  <dc:creator>Laurel Bastian</dc:creator>
  <cp:lastModifiedBy>Laurel Bastian</cp:lastModifiedBy>
  <cp:revision>37</cp:revision>
  <dcterms:created xsi:type="dcterms:W3CDTF">2023-05-21T17:27:56Z</dcterms:created>
  <dcterms:modified xsi:type="dcterms:W3CDTF">2023-06-14T05:32:36Z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ies>
</file>