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390" r:id="rId5"/>
    <p:sldId id="389" r:id="rId6"/>
    <p:sldId id="415" r:id="rId7"/>
    <p:sldId id="388" r:id="rId8"/>
    <p:sldId id="387" r:id="rId9"/>
    <p:sldId id="416" r:id="rId10"/>
    <p:sldId id="386" r:id="rId11"/>
    <p:sldId id="385" r:id="rId12"/>
    <p:sldId id="417" r:id="rId13"/>
    <p:sldId id="384" r:id="rId14"/>
    <p:sldId id="383" r:id="rId15"/>
    <p:sldId id="419" r:id="rId16"/>
    <p:sldId id="382" r:id="rId17"/>
    <p:sldId id="381" r:id="rId18"/>
    <p:sldId id="421" r:id="rId19"/>
    <p:sldId id="380" r:id="rId20"/>
    <p:sldId id="42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9E67AB-4D59-A805-355F-2FF804448BA5}" name="Austin Hocker" initials="AH" userId="S::ahocker@uoregon.edu::6bb8a8a8-b2eb-43b1-809a-6924d16938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04735"/>
    <a:srgbClr val="E2E11B"/>
    <a:srgbClr val="FEE11D"/>
    <a:srgbClr val="D8DCDA"/>
    <a:srgbClr val="4D5859"/>
    <a:srgbClr val="8ABB40"/>
    <a:srgbClr val="489D46"/>
    <a:srgbClr val="92D05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582411-8CFC-46D0-9A99-07C75CABA97E}" v="6" dt="2023-06-05T20:30:30.249"/>
    <p1510:client id="{51350CBB-A878-4D12-9B80-BFFD3E935717}" v="15" dt="2023-06-05T20:03:52.836"/>
    <p1510:client id="{BA1B2C5E-63E9-4C74-88C5-0985AFEE1D62}" v="15070" dt="2023-06-06T16:08:36.2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93D5AF-5EE1-4A4A-94C8-799665D0DCA0}" type="datetimeFigureOut">
              <a:rPr lang="en-US" smtClean="0"/>
              <a:t>6/9/2023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675364-5A87-4E2E-A7C3-EDB9D30892BF}" type="slidenum">
              <a:rPr lang="en-US" smtClean="0"/>
              <a:t>‹#›</a:t>
            </a:fld>
            <a:endParaRPr lang="en-US"/>
          </a:p>
        </p:txBody>
      </p:sp>
    </p:spTree>
    <p:extLst>
      <p:ext uri="{BB962C8B-B14F-4D97-AF65-F5344CB8AC3E}">
        <p14:creationId xmlns:p14="http://schemas.microsoft.com/office/powerpoint/2010/main" val="298631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Have people find and read their own goals at their tables </a:t>
            </a:r>
          </a:p>
        </p:txBody>
      </p:sp>
      <p:sp>
        <p:nvSpPr>
          <p:cNvPr id="4" name="Slide Number Placeholder 3"/>
          <p:cNvSpPr>
            <a:spLocks noGrp="1"/>
          </p:cNvSpPr>
          <p:nvPr>
            <p:ph type="sldNum" sz="quarter" idx="5"/>
          </p:nvPr>
        </p:nvSpPr>
        <p:spPr/>
        <p:txBody>
          <a:bodyPr/>
          <a:lstStyle/>
          <a:p>
            <a:fld id="{93675364-5A87-4E2E-A7C3-EDB9D30892BF}" type="slidenum">
              <a:rPr lang="en-US" smtClean="0"/>
              <a:t>1</a:t>
            </a:fld>
            <a:endParaRPr lang="en-US"/>
          </a:p>
        </p:txBody>
      </p:sp>
    </p:spTree>
    <p:extLst>
      <p:ext uri="{BB962C8B-B14F-4D97-AF65-F5344CB8AC3E}">
        <p14:creationId xmlns:p14="http://schemas.microsoft.com/office/powerpoint/2010/main" val="3071146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2</a:t>
            </a:fld>
            <a:endParaRPr lang="en-US"/>
          </a:p>
        </p:txBody>
      </p:sp>
    </p:spTree>
    <p:extLst>
      <p:ext uri="{BB962C8B-B14F-4D97-AF65-F5344CB8AC3E}">
        <p14:creationId xmlns:p14="http://schemas.microsoft.com/office/powerpoint/2010/main" val="2591317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3</a:t>
            </a:fld>
            <a:endParaRPr lang="en-US"/>
          </a:p>
        </p:txBody>
      </p:sp>
    </p:spTree>
    <p:extLst>
      <p:ext uri="{BB962C8B-B14F-4D97-AF65-F5344CB8AC3E}">
        <p14:creationId xmlns:p14="http://schemas.microsoft.com/office/powerpoint/2010/main" val="669383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endParaRPr lang="en-US" sz="1800" b="0" i="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3675364-5A87-4E2E-A7C3-EDB9D30892BF}" type="slidenum">
              <a:rPr lang="en-US" smtClean="0"/>
              <a:t>4</a:t>
            </a:fld>
            <a:endParaRPr lang="en-US"/>
          </a:p>
        </p:txBody>
      </p:sp>
    </p:spTree>
    <p:extLst>
      <p:ext uri="{BB962C8B-B14F-4D97-AF65-F5344CB8AC3E}">
        <p14:creationId xmlns:p14="http://schemas.microsoft.com/office/powerpoint/2010/main" val="2037673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5</a:t>
            </a:fld>
            <a:endParaRPr lang="en-US"/>
          </a:p>
        </p:txBody>
      </p:sp>
    </p:spTree>
    <p:extLst>
      <p:ext uri="{BB962C8B-B14F-4D97-AF65-F5344CB8AC3E}">
        <p14:creationId xmlns:p14="http://schemas.microsoft.com/office/powerpoint/2010/main" val="1424144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6</a:t>
            </a:fld>
            <a:endParaRPr lang="en-US"/>
          </a:p>
        </p:txBody>
      </p:sp>
    </p:spTree>
    <p:extLst>
      <p:ext uri="{BB962C8B-B14F-4D97-AF65-F5344CB8AC3E}">
        <p14:creationId xmlns:p14="http://schemas.microsoft.com/office/powerpoint/2010/main" val="2406896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7</a:t>
            </a:fld>
            <a:endParaRPr lang="en-US"/>
          </a:p>
        </p:txBody>
      </p:sp>
    </p:spTree>
    <p:extLst>
      <p:ext uri="{BB962C8B-B14F-4D97-AF65-F5344CB8AC3E}">
        <p14:creationId xmlns:p14="http://schemas.microsoft.com/office/powerpoint/2010/main" val="293979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8</a:t>
            </a:fld>
            <a:endParaRPr lang="en-US"/>
          </a:p>
        </p:txBody>
      </p:sp>
    </p:spTree>
    <p:extLst>
      <p:ext uri="{BB962C8B-B14F-4D97-AF65-F5344CB8AC3E}">
        <p14:creationId xmlns:p14="http://schemas.microsoft.com/office/powerpoint/2010/main" val="3786029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9</a:t>
            </a:fld>
            <a:endParaRPr lang="en-US"/>
          </a:p>
        </p:txBody>
      </p:sp>
    </p:spTree>
    <p:extLst>
      <p:ext uri="{BB962C8B-B14F-4D97-AF65-F5344CB8AC3E}">
        <p14:creationId xmlns:p14="http://schemas.microsoft.com/office/powerpoint/2010/main" val="2714269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10</a:t>
            </a:fld>
            <a:endParaRPr lang="en-US"/>
          </a:p>
        </p:txBody>
      </p:sp>
    </p:spTree>
    <p:extLst>
      <p:ext uri="{BB962C8B-B14F-4D97-AF65-F5344CB8AC3E}">
        <p14:creationId xmlns:p14="http://schemas.microsoft.com/office/powerpoint/2010/main" val="2617227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11</a:t>
            </a:fld>
            <a:endParaRPr lang="en-US"/>
          </a:p>
        </p:txBody>
      </p:sp>
    </p:spTree>
    <p:extLst>
      <p:ext uri="{BB962C8B-B14F-4D97-AF65-F5344CB8AC3E}">
        <p14:creationId xmlns:p14="http://schemas.microsoft.com/office/powerpoint/2010/main" val="4241537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12</a:t>
            </a:fld>
            <a:endParaRPr lang="en-US"/>
          </a:p>
        </p:txBody>
      </p:sp>
    </p:spTree>
    <p:extLst>
      <p:ext uri="{BB962C8B-B14F-4D97-AF65-F5344CB8AC3E}">
        <p14:creationId xmlns:p14="http://schemas.microsoft.com/office/powerpoint/2010/main" val="541631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13</a:t>
            </a:fld>
            <a:endParaRPr lang="en-US"/>
          </a:p>
        </p:txBody>
      </p:sp>
    </p:spTree>
    <p:extLst>
      <p:ext uri="{BB962C8B-B14F-4D97-AF65-F5344CB8AC3E}">
        <p14:creationId xmlns:p14="http://schemas.microsoft.com/office/powerpoint/2010/main" val="123462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14</a:t>
            </a:fld>
            <a:endParaRPr lang="en-US"/>
          </a:p>
        </p:txBody>
      </p:sp>
    </p:spTree>
    <p:extLst>
      <p:ext uri="{BB962C8B-B14F-4D97-AF65-F5344CB8AC3E}">
        <p14:creationId xmlns:p14="http://schemas.microsoft.com/office/powerpoint/2010/main" val="742180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15</a:t>
            </a:fld>
            <a:endParaRPr lang="en-US"/>
          </a:p>
        </p:txBody>
      </p:sp>
    </p:spTree>
    <p:extLst>
      <p:ext uri="{BB962C8B-B14F-4D97-AF65-F5344CB8AC3E}">
        <p14:creationId xmlns:p14="http://schemas.microsoft.com/office/powerpoint/2010/main" val="1810424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AutoNum type="arabicPeriod"/>
            </a:pPr>
            <a:r>
              <a:rPr lang="en-US" sz="1800" b="1" i="0">
                <a:solidFill>
                  <a:srgbClr val="000000"/>
                </a:solidFill>
                <a:effectLst/>
                <a:latin typeface="Calibri" panose="020F0502020204030204" pitchFamily="34" charset="0"/>
              </a:rPr>
              <a:t>Hold a growth-mindset approach</a:t>
            </a:r>
            <a:r>
              <a:rPr lang="en-US" sz="1800" b="0" i="0">
                <a:solidFill>
                  <a:srgbClr val="000000"/>
                </a:solidFill>
                <a:effectLst/>
                <a:latin typeface="Calibri" panose="020F0502020204030204" pitchFamily="34" charset="0"/>
              </a:rPr>
              <a:t> </a:t>
            </a:r>
          </a:p>
          <a:p>
            <a:pPr algn="l" rtl="0" fontAlgn="base">
              <a:buFont typeface="+mj-lt"/>
              <a:buAutoNum type="arabicPeriod" startAt="2"/>
            </a:pPr>
            <a:r>
              <a:rPr lang="en-US" sz="1800" b="1" i="0">
                <a:solidFill>
                  <a:srgbClr val="000000"/>
                </a:solidFill>
                <a:effectLst/>
                <a:latin typeface="Calibri" panose="020F0502020204030204" pitchFamily="34" charset="0"/>
              </a:rPr>
              <a:t>Communicate a strengths-based growth mindset in your “instructor talk” </a:t>
            </a:r>
            <a:r>
              <a:rPr lang="en-US" sz="1800" b="0" i="0">
                <a:solidFill>
                  <a:srgbClr val="000000"/>
                </a:solidFill>
                <a:effectLst/>
                <a:latin typeface="Calibri" panose="020F0502020204030204" pitchFamily="34" charset="0"/>
              </a:rPr>
              <a:t>  </a:t>
            </a:r>
          </a:p>
          <a:p>
            <a:pPr algn="l" rtl="0" fontAlgn="base">
              <a:buFont typeface="+mj-lt"/>
              <a:buAutoNum type="arabicPeriod" startAt="3"/>
            </a:pPr>
            <a:r>
              <a:rPr lang="en-US" sz="1800" b="1" i="0">
                <a:solidFill>
                  <a:srgbClr val="000000"/>
                </a:solidFill>
                <a:effectLst/>
                <a:latin typeface="Calibri" panose="020F0502020204030204" pitchFamily="34" charset="0"/>
              </a:rPr>
              <a:t>Emphasize formative and summative assessments that allows for early no/low-stakes</a:t>
            </a:r>
            <a:r>
              <a:rPr lang="en-US" sz="1800" b="0" i="0">
                <a:solidFill>
                  <a:srgbClr val="000000"/>
                </a:solidFill>
                <a:effectLst/>
                <a:latin typeface="Calibri" panose="020F0502020204030204" pitchFamily="34" charset="0"/>
              </a:rPr>
              <a:t> practice </a:t>
            </a:r>
          </a:p>
        </p:txBody>
      </p:sp>
      <p:sp>
        <p:nvSpPr>
          <p:cNvPr id="4" name="Slide Number Placeholder 3"/>
          <p:cNvSpPr>
            <a:spLocks noGrp="1"/>
          </p:cNvSpPr>
          <p:nvPr>
            <p:ph type="sldNum" sz="quarter" idx="5"/>
          </p:nvPr>
        </p:nvSpPr>
        <p:spPr/>
        <p:txBody>
          <a:bodyPr/>
          <a:lstStyle/>
          <a:p>
            <a:fld id="{93675364-5A87-4E2E-A7C3-EDB9D30892BF}" type="slidenum">
              <a:rPr lang="en-US" smtClean="0"/>
              <a:t>16</a:t>
            </a:fld>
            <a:endParaRPr lang="en-US"/>
          </a:p>
        </p:txBody>
      </p:sp>
    </p:spTree>
    <p:extLst>
      <p:ext uri="{BB962C8B-B14F-4D97-AF65-F5344CB8AC3E}">
        <p14:creationId xmlns:p14="http://schemas.microsoft.com/office/powerpoint/2010/main" val="1196646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Have people find and read their own goals at their tables </a:t>
            </a:r>
          </a:p>
        </p:txBody>
      </p:sp>
      <p:sp>
        <p:nvSpPr>
          <p:cNvPr id="4" name="Slide Number Placeholder 3"/>
          <p:cNvSpPr>
            <a:spLocks noGrp="1"/>
          </p:cNvSpPr>
          <p:nvPr>
            <p:ph type="sldNum" sz="quarter" idx="5"/>
          </p:nvPr>
        </p:nvSpPr>
        <p:spPr/>
        <p:txBody>
          <a:bodyPr/>
          <a:lstStyle/>
          <a:p>
            <a:fld id="{93675364-5A87-4E2E-A7C3-EDB9D30892BF}" type="slidenum">
              <a:rPr lang="en-US" smtClean="0"/>
              <a:t>17</a:t>
            </a:fld>
            <a:endParaRPr lang="en-US"/>
          </a:p>
        </p:txBody>
      </p:sp>
    </p:spTree>
    <p:extLst>
      <p:ext uri="{BB962C8B-B14F-4D97-AF65-F5344CB8AC3E}">
        <p14:creationId xmlns:p14="http://schemas.microsoft.com/office/powerpoint/2010/main" val="446827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08ABC-10A6-D6E6-631F-C3328E0008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A778A0-1AA4-8300-938A-2C0621D5E4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62B1CA-8D35-FD47-3625-8FD74CD3AC12}"/>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5" name="Footer Placeholder 4">
            <a:extLst>
              <a:ext uri="{FF2B5EF4-FFF2-40B4-BE49-F238E27FC236}">
                <a16:creationId xmlns:a16="http://schemas.microsoft.com/office/drawing/2014/main" id="{61E7D967-1B3D-4BFE-7D4A-D4D3659B9C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25F02B-7D8F-534A-BB82-27C74D6D52D8}"/>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3109521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E46F0-257D-2FA4-423A-95218F96EF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73062-0C9B-A5A1-5078-62297CF164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180DC5-E66A-C616-3C63-25704E8B3410}"/>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5" name="Footer Placeholder 4">
            <a:extLst>
              <a:ext uri="{FF2B5EF4-FFF2-40B4-BE49-F238E27FC236}">
                <a16:creationId xmlns:a16="http://schemas.microsoft.com/office/drawing/2014/main" id="{3E43A638-6B15-3922-1D0D-4C8D3EB42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620DB6-C101-CC2D-3808-EAA752FE7454}"/>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1912950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F029A-3426-48DA-CC93-823947E8CF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F38301A-0328-EBBB-4CB6-D5246393B6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9B3965-B3AE-2378-4C57-26FAACDD7553}"/>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5" name="Footer Placeholder 4">
            <a:extLst>
              <a:ext uri="{FF2B5EF4-FFF2-40B4-BE49-F238E27FC236}">
                <a16:creationId xmlns:a16="http://schemas.microsoft.com/office/drawing/2014/main" id="{7FA7076B-B793-43A2-E8C3-9461B8965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764590-255C-0189-7FE1-D24BD528DF66}"/>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391712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2449-6DB7-8952-8D0C-88B98B1070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DF9B31-7233-2AC0-40A0-0AD8CECB00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5F9EBD-1068-9EAA-13E9-F8747645A80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9EBC82-AF6C-1A05-E576-D128D1C04AAE}"/>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6" name="Footer Placeholder 5">
            <a:extLst>
              <a:ext uri="{FF2B5EF4-FFF2-40B4-BE49-F238E27FC236}">
                <a16:creationId xmlns:a16="http://schemas.microsoft.com/office/drawing/2014/main" id="{A8B9DE00-FEEC-59DC-7302-EF876A34AB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73EE0F-18F4-FACF-4E61-59D056DC2142}"/>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2850052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7FCFE-005B-DEF7-65BC-76546AE667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A83FA8-9690-AA3E-52EF-0142078EEB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1DD72D-6989-9CF1-799C-9574E1C51C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9AE4A7-6F3D-4E91-E77E-422392960A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238D94-B403-9F0E-F3BA-24899B0669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B29CC3-F035-9558-07C0-8C71EAAC16A4}"/>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8" name="Footer Placeholder 7">
            <a:extLst>
              <a:ext uri="{FF2B5EF4-FFF2-40B4-BE49-F238E27FC236}">
                <a16:creationId xmlns:a16="http://schemas.microsoft.com/office/drawing/2014/main" id="{6CF808D8-E196-1681-87D7-0AD1B72F3D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BD006E-4E53-698B-C983-F852B5892108}"/>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2167292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831A-471D-32E3-0A70-29BA97B60D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9DA89D-BFAF-7CDE-6070-6DCF2D567C6F}"/>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4" name="Footer Placeholder 3">
            <a:extLst>
              <a:ext uri="{FF2B5EF4-FFF2-40B4-BE49-F238E27FC236}">
                <a16:creationId xmlns:a16="http://schemas.microsoft.com/office/drawing/2014/main" id="{2971EA38-3803-42A8-E8BA-1C7FBC8D4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C68ACE-2843-2D62-D9F8-DB60CB1951E6}"/>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798485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AC51FD-2ADC-0687-802B-7CCB6F94B437}"/>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3" name="Footer Placeholder 2">
            <a:extLst>
              <a:ext uri="{FF2B5EF4-FFF2-40B4-BE49-F238E27FC236}">
                <a16:creationId xmlns:a16="http://schemas.microsoft.com/office/drawing/2014/main" id="{8C889725-2E15-4326-EB9C-E3B604FA8F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1C9D4-44AE-FF3B-0800-03801F185618}"/>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2538499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5EA98-0E3A-A20C-598B-F19632A84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3DF74F-81B2-8A19-8F29-0A63B17099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0122B0-6920-AF05-3B1C-6AAC10CCA7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F7E538-B97C-2424-818C-0221E6BD1198}"/>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6" name="Footer Placeholder 5">
            <a:extLst>
              <a:ext uri="{FF2B5EF4-FFF2-40B4-BE49-F238E27FC236}">
                <a16:creationId xmlns:a16="http://schemas.microsoft.com/office/drawing/2014/main" id="{68FC8ECB-BB86-169F-DADB-3D3B07FD33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D6C487-866A-1DE1-CC77-85135E76555E}"/>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1909740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45878-76E8-7034-CA09-DB15B0ABE4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392DD4-52A8-792F-D1E1-8BCABF1692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A123-8A08-565D-8187-1C85BC9F6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2F5EAC-A228-2F6D-B910-14E65760C19E}"/>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6" name="Footer Placeholder 5">
            <a:extLst>
              <a:ext uri="{FF2B5EF4-FFF2-40B4-BE49-F238E27FC236}">
                <a16:creationId xmlns:a16="http://schemas.microsoft.com/office/drawing/2014/main" id="{D336BA58-AA48-6D98-764A-718DCDE4C2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80E361-3014-DE25-7EDA-5C01202A315C}"/>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182673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368DA-E096-7252-41BB-544B453215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6607D9-350B-73C3-8382-154718E8D3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D0E08-E67E-9BD2-EA00-0439A81F2B0E}"/>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5" name="Footer Placeholder 4">
            <a:extLst>
              <a:ext uri="{FF2B5EF4-FFF2-40B4-BE49-F238E27FC236}">
                <a16:creationId xmlns:a16="http://schemas.microsoft.com/office/drawing/2014/main" id="{E9DBFFEB-0EF9-B349-6CE1-91A435BDA6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530D7-B825-49FA-7CA5-E40E6EE26307}"/>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1848664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C1A86A-8060-2BE6-450E-F7C030B068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DB0CAA-AA83-A79C-059E-350C6B223F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7DD46D-A270-924E-E339-E26DC21235EE}"/>
              </a:ext>
            </a:extLst>
          </p:cNvPr>
          <p:cNvSpPr>
            <a:spLocks noGrp="1"/>
          </p:cNvSpPr>
          <p:nvPr>
            <p:ph type="dt" sz="half" idx="10"/>
          </p:nvPr>
        </p:nvSpPr>
        <p:spPr/>
        <p:txBody>
          <a:bodyPr/>
          <a:lstStyle/>
          <a:p>
            <a:fld id="{C3BBD72F-B3F7-4C4C-8591-81F506451400}" type="datetimeFigureOut">
              <a:rPr lang="en-US" smtClean="0"/>
              <a:t>6/9/2023</a:t>
            </a:fld>
            <a:endParaRPr lang="en-US"/>
          </a:p>
        </p:txBody>
      </p:sp>
      <p:sp>
        <p:nvSpPr>
          <p:cNvPr id="5" name="Footer Placeholder 4">
            <a:extLst>
              <a:ext uri="{FF2B5EF4-FFF2-40B4-BE49-F238E27FC236}">
                <a16:creationId xmlns:a16="http://schemas.microsoft.com/office/drawing/2014/main" id="{27E6475E-4E70-32A1-0E7F-0D73A8F10E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8C7873-837E-AA15-C53F-B767D4A6A309}"/>
              </a:ext>
            </a:extLst>
          </p:cNvPr>
          <p:cNvSpPr>
            <a:spLocks noGrp="1"/>
          </p:cNvSpPr>
          <p:nvPr>
            <p:ph type="sldNum" sz="quarter" idx="12"/>
          </p:nvPr>
        </p:nvSpPr>
        <p:spPr/>
        <p:txBody>
          <a:bodyPr/>
          <a:lstStyle/>
          <a:p>
            <a:fld id="{77B9F0BA-3CEA-4B8C-84EB-307FE3D25434}" type="slidenum">
              <a:rPr lang="en-US" smtClean="0"/>
              <a:t>‹#›</a:t>
            </a:fld>
            <a:endParaRPr lang="en-US"/>
          </a:p>
        </p:txBody>
      </p:sp>
    </p:spTree>
    <p:extLst>
      <p:ext uri="{BB962C8B-B14F-4D97-AF65-F5344CB8AC3E}">
        <p14:creationId xmlns:p14="http://schemas.microsoft.com/office/powerpoint/2010/main" val="27362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5A4611-A2A8-BA19-503E-63C57310BA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D76F6B-A1F9-F072-C67C-090582EA86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04E5FA-4961-EABA-94C8-7C74A4D3C3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BBD72F-B3F7-4C4C-8591-81F506451400}" type="datetimeFigureOut">
              <a:rPr lang="en-US" smtClean="0"/>
              <a:t>6/9/2023</a:t>
            </a:fld>
            <a:endParaRPr lang="en-US"/>
          </a:p>
        </p:txBody>
      </p:sp>
      <p:sp>
        <p:nvSpPr>
          <p:cNvPr id="5" name="Footer Placeholder 4">
            <a:extLst>
              <a:ext uri="{FF2B5EF4-FFF2-40B4-BE49-F238E27FC236}">
                <a16:creationId xmlns:a16="http://schemas.microsoft.com/office/drawing/2014/main" id="{8C8E761E-2AE6-554E-83D9-B6A25858DC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B0EB2A-E765-7A70-776D-7FFC6C58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B9F0BA-3CEA-4B8C-84EB-307FE3D25434}" type="slidenum">
              <a:rPr lang="en-US" smtClean="0"/>
              <a:t>‹#›</a:t>
            </a:fld>
            <a:endParaRPr lang="en-US"/>
          </a:p>
        </p:txBody>
      </p:sp>
    </p:spTree>
    <p:extLst>
      <p:ext uri="{BB962C8B-B14F-4D97-AF65-F5344CB8AC3E}">
        <p14:creationId xmlns:p14="http://schemas.microsoft.com/office/powerpoint/2010/main" val="2728689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hyperlink" Target="https://uoregon-my.sharepoint.com/:f:/g/personal/reneedr_uoregon_edu/EvEnB12lziJEsktPwBpEmCYB33U133tkaLMlMSwC7UqmRg?e=OFgqyb" TargetMode="External"/><Relationship Id="rId3" Type="http://schemas.openxmlformats.org/officeDocument/2006/relationships/image" Target="../media/image13.png"/><Relationship Id="rId7" Type="http://schemas.openxmlformats.org/officeDocument/2006/relationships/hyperlink" Target="https://www.lifescied.org/doi/10.1187/cbe.16-01-0002"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8.svg"/><Relationship Id="rId4" Type="http://schemas.openxmlformats.org/officeDocument/2006/relationships/image" Target="../media/image1.pn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provost.uoregon.edu/analytics/practitioner-guides/accessibility" TargetMode="Externa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hyperlink" Target="https://library.uoregon.edu/administration/open-educational-resources-textbook-affordability-uo" TargetMode="External"/><Relationship Id="rId13" Type="http://schemas.openxmlformats.org/officeDocument/2006/relationships/image" Target="../media/image12.svg"/><Relationship Id="rId3" Type="http://schemas.openxmlformats.org/officeDocument/2006/relationships/image" Target="../media/image13.png"/><Relationship Id="rId7" Type="http://schemas.openxmlformats.org/officeDocument/2006/relationships/hyperlink" Target="https://open.umn.edu/opentextbooks" TargetMode="External"/><Relationship Id="rId12"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hyperlink" Target="https://teaching.uoregon.edu/contact" TargetMode="External"/><Relationship Id="rId5" Type="http://schemas.openxmlformats.org/officeDocument/2006/relationships/image" Target="../media/image2.png"/><Relationship Id="rId10" Type="http://schemas.openxmlformats.org/officeDocument/2006/relationships/hyperlink" Target="https://researchguides.uoregon.edu/openedatuoregon" TargetMode="External"/><Relationship Id="rId4" Type="http://schemas.openxmlformats.org/officeDocument/2006/relationships/image" Target="../media/image1.png"/><Relationship Id="rId9" Type="http://schemas.openxmlformats.org/officeDocument/2006/relationships/hyperlink" Target="mailto:raynev@uoregon.edu?subject=Assistance%20finding%20an%20OER"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svg"/><Relationship Id="rId12" Type="http://schemas.openxmlformats.org/officeDocument/2006/relationships/image" Target="../media/image10.svg"/><Relationship Id="rId2" Type="http://schemas.openxmlformats.org/officeDocument/2006/relationships/notesSlide" Target="../notesSlides/notesSlide17.xml"/><Relationship Id="rId16" Type="http://schemas.openxmlformats.org/officeDocument/2006/relationships/hyperlink" Target="https://teaching.uoregon.edu/equity-student-achievement-research-resources" TargetMode="Externa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5.png"/><Relationship Id="rId10" Type="http://schemas.openxmlformats.org/officeDocument/2006/relationships/image" Target="../media/image8.sv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3"/>
          <a:stretch>
            <a:fillRect/>
          </a:stretch>
        </p:blipFill>
        <p:spPr>
          <a:xfrm>
            <a:off x="-992" y="0"/>
            <a:ext cx="12192000" cy="442910"/>
          </a:xfrm>
          <a:prstGeom prst="rect">
            <a:avLst/>
          </a:prstGeom>
        </p:spPr>
      </p:pic>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10221"/>
            <a:ext cx="11352808" cy="1325563"/>
          </a:xfrm>
        </p:spPr>
        <p:txBody>
          <a:bodyPr/>
          <a:lstStyle/>
          <a:p>
            <a:r>
              <a:rPr lang="en-US"/>
              <a:t>Promising Practices: Course Level Strategies</a:t>
            </a:r>
          </a:p>
        </p:txBody>
      </p:sp>
      <p:pic>
        <p:nvPicPr>
          <p:cNvPr id="5" name="Picture 4">
            <a:extLst>
              <a:ext uri="{FF2B5EF4-FFF2-40B4-BE49-F238E27FC236}">
                <a16:creationId xmlns:a16="http://schemas.microsoft.com/office/drawing/2014/main" id="{9A2D10A6-DDB2-B3D6-2BDB-6F95A50B63C4}"/>
              </a:ext>
            </a:extLst>
          </p:cNvPr>
          <p:cNvPicPr>
            <a:picLocks noChangeAspect="1"/>
          </p:cNvPicPr>
          <p:nvPr/>
        </p:nvPicPr>
        <p:blipFill rotWithShape="1">
          <a:blip r:embed="rId4"/>
          <a:srcRect t="48099"/>
          <a:stretch/>
        </p:blipFill>
        <p:spPr>
          <a:xfrm>
            <a:off x="0" y="6027003"/>
            <a:ext cx="7154707" cy="830997"/>
          </a:xfrm>
          <a:prstGeom prst="rect">
            <a:avLst/>
          </a:prstGeom>
        </p:spPr>
      </p:pic>
      <p:pic>
        <p:nvPicPr>
          <p:cNvPr id="24" name="Picture 23">
            <a:extLst>
              <a:ext uri="{FF2B5EF4-FFF2-40B4-BE49-F238E27FC236}">
                <a16:creationId xmlns:a16="http://schemas.microsoft.com/office/drawing/2014/main" id="{EBE8E28B-DEE7-E43F-0DDD-A22589C35C46}"/>
              </a:ext>
            </a:extLst>
          </p:cNvPr>
          <p:cNvPicPr>
            <a:picLocks noChangeAspect="1"/>
          </p:cNvPicPr>
          <p:nvPr/>
        </p:nvPicPr>
        <p:blipFill>
          <a:blip r:embed="rId5"/>
          <a:stretch>
            <a:fillRect/>
          </a:stretch>
        </p:blipFill>
        <p:spPr>
          <a:xfrm>
            <a:off x="9536854" y="6236454"/>
            <a:ext cx="2530181" cy="542182"/>
          </a:xfrm>
          <a:prstGeom prst="rect">
            <a:avLst/>
          </a:prstGeom>
        </p:spPr>
      </p:pic>
      <p:sp>
        <p:nvSpPr>
          <p:cNvPr id="11" name="Rectangle 10">
            <a:extLst>
              <a:ext uri="{FF2B5EF4-FFF2-40B4-BE49-F238E27FC236}">
                <a16:creationId xmlns:a16="http://schemas.microsoft.com/office/drawing/2014/main" id="{FB1FDD39-F488-47E6-8C61-AB8F1E7DB4E7}"/>
              </a:ext>
              <a:ext uri="{C183D7F6-B498-43B3-948B-1728B52AA6E4}">
                <adec:decorative xmlns:adec="http://schemas.microsoft.com/office/drawing/2017/decorative" val="1"/>
              </a:ext>
            </a:extLst>
          </p:cNvPr>
          <p:cNvSpPr/>
          <p:nvPr/>
        </p:nvSpPr>
        <p:spPr>
          <a:xfrm>
            <a:off x="354717" y="1892854"/>
            <a:ext cx="3253831" cy="2303740"/>
          </a:xfrm>
          <a:prstGeom prst="rect">
            <a:avLst/>
          </a:prstGeom>
          <a:solidFill>
            <a:schemeClr val="accent4">
              <a:lumMod val="20000"/>
              <a:lumOff val="80000"/>
              <a:alpha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6985E4D-3C05-4A18-BB67-BA842239F286}"/>
              </a:ext>
            </a:extLst>
          </p:cNvPr>
          <p:cNvSpPr txBox="1"/>
          <p:nvPr/>
        </p:nvSpPr>
        <p:spPr>
          <a:xfrm>
            <a:off x="520996" y="2111297"/>
            <a:ext cx="2849514" cy="1938992"/>
          </a:xfrm>
          <a:prstGeom prst="rect">
            <a:avLst/>
          </a:prstGeom>
          <a:noFill/>
        </p:spPr>
        <p:txBody>
          <a:bodyPr wrap="square" rtlCol="0">
            <a:spAutoFit/>
          </a:bodyPr>
          <a:lstStyle/>
          <a:p>
            <a:r>
              <a:rPr lang="en-US" sz="2400"/>
              <a:t>Much research on closing equity gaps in higher ed falls in one or more of these broad categories:</a:t>
            </a:r>
          </a:p>
        </p:txBody>
      </p:sp>
      <p:pic>
        <p:nvPicPr>
          <p:cNvPr id="4" name="Graphic 274650949" descr="Plant with solid fill">
            <a:extLst>
              <a:ext uri="{FF2B5EF4-FFF2-40B4-BE49-F238E27FC236}">
                <a16:creationId xmlns:a16="http://schemas.microsoft.com/office/drawing/2014/main" id="{8D39350C-0A15-285D-5681-C30ED3A5B9A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69796" y="1892854"/>
            <a:ext cx="914400" cy="914400"/>
          </a:xfrm>
          <a:prstGeom prst="rect">
            <a:avLst/>
          </a:prstGeom>
        </p:spPr>
      </p:pic>
      <p:pic>
        <p:nvPicPr>
          <p:cNvPr id="8" name="Picture 7" descr="A picture containing drawing, sketch, clipart, illustration&#10;&#10;Description automatically generated">
            <a:extLst>
              <a:ext uri="{FF2B5EF4-FFF2-40B4-BE49-F238E27FC236}">
                <a16:creationId xmlns:a16="http://schemas.microsoft.com/office/drawing/2014/main" id="{29111005-F559-4B69-6503-7433627F60A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1037" t="32158" r="3670" b="32230"/>
          <a:stretch/>
        </p:blipFill>
        <p:spPr bwMode="auto">
          <a:xfrm>
            <a:off x="8099827" y="1890793"/>
            <a:ext cx="868680" cy="914400"/>
          </a:xfrm>
          <a:prstGeom prst="rect">
            <a:avLst/>
          </a:prstGeom>
          <a:solidFill>
            <a:srgbClr val="104735"/>
          </a:solidFill>
          <a:ln>
            <a:noFill/>
          </a:ln>
          <a:extLst>
            <a:ext uri="{53640926-AAD7-44D8-BBD7-CCE9431645EC}">
              <a14:shadowObscured xmlns:a14="http://schemas.microsoft.com/office/drawing/2010/main"/>
            </a:ext>
          </a:extLst>
        </p:spPr>
      </p:pic>
      <p:pic>
        <p:nvPicPr>
          <p:cNvPr id="9" name="Graphic 1911934196" descr="Meeting with solid fill">
            <a:extLst>
              <a:ext uri="{FF2B5EF4-FFF2-40B4-BE49-F238E27FC236}">
                <a16:creationId xmlns:a16="http://schemas.microsoft.com/office/drawing/2014/main" id="{3EC4C0A8-8D52-113B-E195-244B19C5524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58679" y="3987258"/>
            <a:ext cx="914400" cy="914400"/>
          </a:xfrm>
          <a:prstGeom prst="rect">
            <a:avLst/>
          </a:prstGeom>
        </p:spPr>
      </p:pic>
      <p:pic>
        <p:nvPicPr>
          <p:cNvPr id="10" name="Graphic 2038911802" descr="Bullseye outline">
            <a:extLst>
              <a:ext uri="{FF2B5EF4-FFF2-40B4-BE49-F238E27FC236}">
                <a16:creationId xmlns:a16="http://schemas.microsoft.com/office/drawing/2014/main" id="{F4A879E9-B54D-BBCC-842F-4504749D5A0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85378" y="4039217"/>
            <a:ext cx="914400" cy="914400"/>
          </a:xfrm>
          <a:prstGeom prst="rect">
            <a:avLst/>
          </a:prstGeom>
        </p:spPr>
      </p:pic>
      <p:pic>
        <p:nvPicPr>
          <p:cNvPr id="12" name="Graphic 1971696548" descr="Unlock with solid fill">
            <a:extLst>
              <a:ext uri="{FF2B5EF4-FFF2-40B4-BE49-F238E27FC236}">
                <a16:creationId xmlns:a16="http://schemas.microsoft.com/office/drawing/2014/main" id="{E6CF4EC4-A564-6548-8241-B337C282712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412077" y="3987258"/>
            <a:ext cx="914400" cy="914400"/>
          </a:xfrm>
          <a:prstGeom prst="rect">
            <a:avLst/>
          </a:prstGeom>
        </p:spPr>
      </p:pic>
      <p:sp>
        <p:nvSpPr>
          <p:cNvPr id="14" name="TextBox 13">
            <a:extLst>
              <a:ext uri="{FF2B5EF4-FFF2-40B4-BE49-F238E27FC236}">
                <a16:creationId xmlns:a16="http://schemas.microsoft.com/office/drawing/2014/main" id="{1737F1BA-4AA1-E74D-3687-FBD4E32409D1}"/>
              </a:ext>
            </a:extLst>
          </p:cNvPr>
          <p:cNvSpPr txBox="1"/>
          <p:nvPr/>
        </p:nvSpPr>
        <p:spPr>
          <a:xfrm>
            <a:off x="4894331" y="2860678"/>
            <a:ext cx="1741873" cy="830997"/>
          </a:xfrm>
          <a:prstGeom prst="rect">
            <a:avLst/>
          </a:prstGeom>
          <a:noFill/>
        </p:spPr>
        <p:txBody>
          <a:bodyPr wrap="square" rtlCol="0">
            <a:spAutoFit/>
          </a:bodyPr>
          <a:lstStyle/>
          <a:p>
            <a:pPr algn="ctr"/>
            <a:r>
              <a:rPr lang="en-US" sz="2400">
                <a:effectLst/>
                <a:latin typeface="Calibri Light" panose="020F0302020204030204" pitchFamily="34" charset="0"/>
                <a:ea typeface="Times New Roman" panose="02020603050405020304" pitchFamily="18" charset="0"/>
                <a:cs typeface="Times New Roman" panose="02020603050405020304" pitchFamily="18" charset="0"/>
              </a:rPr>
              <a:t>1. Growth Mindset</a:t>
            </a:r>
          </a:p>
        </p:txBody>
      </p:sp>
      <p:sp>
        <p:nvSpPr>
          <p:cNvPr id="15" name="TextBox 14">
            <a:extLst>
              <a:ext uri="{FF2B5EF4-FFF2-40B4-BE49-F238E27FC236}">
                <a16:creationId xmlns:a16="http://schemas.microsoft.com/office/drawing/2014/main" id="{21B9A2B3-6D03-5AA3-28B6-6C35AF60CBFC}"/>
              </a:ext>
            </a:extLst>
          </p:cNvPr>
          <p:cNvSpPr txBox="1"/>
          <p:nvPr/>
        </p:nvSpPr>
        <p:spPr>
          <a:xfrm>
            <a:off x="6872437" y="2857362"/>
            <a:ext cx="3323459" cy="830997"/>
          </a:xfrm>
          <a:prstGeom prst="rect">
            <a:avLst/>
          </a:prstGeom>
          <a:noFill/>
        </p:spPr>
        <p:txBody>
          <a:bodyPr wrap="square" rtlCol="0">
            <a:spAutoFit/>
          </a:bodyPr>
          <a:lstStyle/>
          <a:p>
            <a:pPr algn="ctr"/>
            <a:r>
              <a:rPr lang="en-US" sz="2400">
                <a:latin typeface="Calibri Light" panose="020F0302020204030204" pitchFamily="34" charset="0"/>
                <a:ea typeface="Times New Roman" panose="02020603050405020304" pitchFamily="18" charset="0"/>
                <a:cs typeface="Times New Roman" panose="02020603050405020304" pitchFamily="18" charset="0"/>
              </a:rPr>
              <a:t>2. Inclusive &amp; Structured Active Learning</a:t>
            </a:r>
            <a:endParaRPr lang="en-US" sz="240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64A570E5-FA5D-644E-359C-27F2EE2F050B}"/>
              </a:ext>
            </a:extLst>
          </p:cNvPr>
          <p:cNvSpPr txBox="1"/>
          <p:nvPr/>
        </p:nvSpPr>
        <p:spPr>
          <a:xfrm>
            <a:off x="3961666" y="4901658"/>
            <a:ext cx="1865331" cy="830997"/>
          </a:xfrm>
          <a:prstGeom prst="rect">
            <a:avLst/>
          </a:prstGeom>
          <a:noFill/>
        </p:spPr>
        <p:txBody>
          <a:bodyPr wrap="square" rtlCol="0">
            <a:spAutoFit/>
          </a:bodyPr>
          <a:lstStyle/>
          <a:p>
            <a:pPr algn="ctr"/>
            <a:r>
              <a:rPr lang="en-US" sz="2400">
                <a:latin typeface="Calibri Light" panose="020F0302020204030204" pitchFamily="34" charset="0"/>
                <a:ea typeface="Times New Roman" panose="02020603050405020304" pitchFamily="18" charset="0"/>
                <a:cs typeface="Times New Roman" panose="02020603050405020304" pitchFamily="18" charset="0"/>
              </a:rPr>
              <a:t>3. Social Belonging</a:t>
            </a:r>
            <a:endParaRPr lang="en-US" sz="240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5227A77E-3F48-9419-4BEE-7D1C4A9C5DB4}"/>
              </a:ext>
            </a:extLst>
          </p:cNvPr>
          <p:cNvSpPr txBox="1"/>
          <p:nvPr/>
        </p:nvSpPr>
        <p:spPr>
          <a:xfrm>
            <a:off x="5318156" y="4982381"/>
            <a:ext cx="4145563" cy="830997"/>
          </a:xfrm>
          <a:prstGeom prst="rect">
            <a:avLst/>
          </a:prstGeom>
          <a:noFill/>
        </p:spPr>
        <p:txBody>
          <a:bodyPr wrap="square" rtlCol="0">
            <a:spAutoFit/>
          </a:bodyPr>
          <a:lstStyle/>
          <a:p>
            <a:pPr algn="ctr"/>
            <a:r>
              <a:rPr lang="en-US" sz="2400">
                <a:latin typeface="Calibri Light" panose="020F0302020204030204" pitchFamily="34" charset="0"/>
                <a:ea typeface="Times New Roman" panose="02020603050405020304" pitchFamily="18" charset="0"/>
                <a:cs typeface="Times New Roman" panose="02020603050405020304" pitchFamily="18" charset="0"/>
              </a:rPr>
              <a:t>4. Task Value &amp; </a:t>
            </a:r>
          </a:p>
          <a:p>
            <a:pPr algn="ctr"/>
            <a:r>
              <a:rPr lang="en-US" sz="2400">
                <a:latin typeface="Calibri Light" panose="020F0302020204030204" pitchFamily="34" charset="0"/>
                <a:ea typeface="Times New Roman" panose="02020603050405020304" pitchFamily="18" charset="0"/>
                <a:cs typeface="Times New Roman" panose="02020603050405020304" pitchFamily="18" charset="0"/>
              </a:rPr>
              <a:t>Transparency</a:t>
            </a:r>
            <a:endParaRPr lang="en-US" sz="240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35B4F0DF-4075-B1B9-7615-E27FE0396601}"/>
              </a:ext>
            </a:extLst>
          </p:cNvPr>
          <p:cNvSpPr txBox="1"/>
          <p:nvPr/>
        </p:nvSpPr>
        <p:spPr>
          <a:xfrm>
            <a:off x="8534168" y="4982380"/>
            <a:ext cx="2670218" cy="830997"/>
          </a:xfrm>
          <a:prstGeom prst="rect">
            <a:avLst/>
          </a:prstGeom>
          <a:noFill/>
        </p:spPr>
        <p:txBody>
          <a:bodyPr wrap="square" rtlCol="0">
            <a:spAutoFit/>
          </a:bodyPr>
          <a:lstStyle/>
          <a:p>
            <a:pPr algn="ctr"/>
            <a:r>
              <a:rPr lang="en-US" sz="2400">
                <a:latin typeface="Calibri Light" panose="020F0302020204030204" pitchFamily="34" charset="0"/>
                <a:ea typeface="Times New Roman" panose="02020603050405020304" pitchFamily="18" charset="0"/>
                <a:cs typeface="Times New Roman" panose="02020603050405020304" pitchFamily="18" charset="0"/>
              </a:rPr>
              <a:t>5. Reduced </a:t>
            </a:r>
          </a:p>
          <a:p>
            <a:pPr algn="ctr"/>
            <a:r>
              <a:rPr lang="en-US" sz="2400">
                <a:latin typeface="Calibri Light" panose="020F0302020204030204" pitchFamily="34" charset="0"/>
                <a:ea typeface="Times New Roman" panose="02020603050405020304" pitchFamily="18" charset="0"/>
                <a:cs typeface="Times New Roman" panose="02020603050405020304" pitchFamily="18" charset="0"/>
              </a:rPr>
              <a:t>Logistical Barriers</a:t>
            </a:r>
          </a:p>
        </p:txBody>
      </p:sp>
    </p:spTree>
    <p:extLst>
      <p:ext uri="{BB962C8B-B14F-4D97-AF65-F5344CB8AC3E}">
        <p14:creationId xmlns:p14="http://schemas.microsoft.com/office/powerpoint/2010/main" val="344723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EAE053A-1C64-4149-A6E9-17FC7DBF4D90}"/>
              </a:ext>
            </a:extLst>
          </p:cNvPr>
          <p:cNvSpPr/>
          <p:nvPr/>
        </p:nvSpPr>
        <p:spPr>
          <a:xfrm>
            <a:off x="3243943" y="1805218"/>
            <a:ext cx="8109857" cy="3105673"/>
          </a:xfrm>
          <a:prstGeom prst="rect">
            <a:avLst/>
          </a:prstGeom>
          <a:solidFill>
            <a:srgbClr val="D8DCDA">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lstStyle/>
          <a:p>
            <a:r>
              <a:rPr lang="en-US"/>
              <a:t>Promising Practices: Course Level Strategies</a:t>
            </a:r>
          </a:p>
        </p:txBody>
      </p:sp>
      <p:sp>
        <p:nvSpPr>
          <p:cNvPr id="14" name="TextBox 13">
            <a:extLst>
              <a:ext uri="{FF2B5EF4-FFF2-40B4-BE49-F238E27FC236}">
                <a16:creationId xmlns:a16="http://schemas.microsoft.com/office/drawing/2014/main" id="{EBC15B15-710F-4D1B-B096-5B10417F80B5}"/>
              </a:ext>
            </a:extLst>
          </p:cNvPr>
          <p:cNvSpPr txBox="1"/>
          <p:nvPr/>
        </p:nvSpPr>
        <p:spPr>
          <a:xfrm>
            <a:off x="3810000" y="2177115"/>
            <a:ext cx="6966857" cy="2108269"/>
          </a:xfrm>
          <a:prstGeom prst="rect">
            <a:avLst/>
          </a:prstGeom>
          <a:noFill/>
          <a:ln>
            <a:noFill/>
          </a:ln>
        </p:spPr>
        <p:txBody>
          <a:bodyPr wrap="square" rtlCol="0">
            <a:spAutoFit/>
          </a:bodyPr>
          <a:lstStyle/>
          <a:p>
            <a:pPr>
              <a:spcBef>
                <a:spcPts val="600"/>
              </a:spcBef>
              <a:spcAft>
                <a:spcPts val="600"/>
              </a:spcAft>
            </a:pPr>
            <a:r>
              <a:rPr lang="en-US" sz="2800"/>
              <a:t>What “Growth Mindset” is:</a:t>
            </a:r>
          </a:p>
          <a:p>
            <a:pPr>
              <a:spcBef>
                <a:spcPts val="600"/>
              </a:spcBef>
              <a:spcAft>
                <a:spcPts val="600"/>
              </a:spcAft>
            </a:pPr>
            <a:r>
              <a:rPr lang="en-US" sz="2200" b="1"/>
              <a:t>Growth mindset </a:t>
            </a:r>
            <a:r>
              <a:rPr lang="en-US" sz="2200"/>
              <a:t>holds that our traits are malleable and can expand with effort, persistence, adopting useful strategies.</a:t>
            </a:r>
          </a:p>
          <a:p>
            <a:r>
              <a:rPr lang="en-US" sz="2200" b="1"/>
              <a:t>Fixed mindset </a:t>
            </a:r>
            <a:r>
              <a:rPr lang="en-US" sz="2200"/>
              <a:t>holds that traits are unchanging—a student either has a trait or capability or doesn’t. </a:t>
            </a:r>
          </a:p>
        </p:txBody>
      </p:sp>
      <p:pic>
        <p:nvPicPr>
          <p:cNvPr id="7" name="Graphic 274650949" descr="Plant with solid fill">
            <a:extLst>
              <a:ext uri="{FF2B5EF4-FFF2-40B4-BE49-F238E27FC236}">
                <a16:creationId xmlns:a16="http://schemas.microsoft.com/office/drawing/2014/main" id="{83D3097F-AD63-31DD-1CD0-C695DEEFB8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 y="2125745"/>
            <a:ext cx="1554480" cy="1554480"/>
          </a:xfrm>
          <a:prstGeom prst="rect">
            <a:avLst/>
          </a:prstGeom>
        </p:spPr>
      </p:pic>
    </p:spTree>
    <p:extLst>
      <p:ext uri="{BB962C8B-B14F-4D97-AF65-F5344CB8AC3E}">
        <p14:creationId xmlns:p14="http://schemas.microsoft.com/office/powerpoint/2010/main" val="75288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947A3AA-0AC6-445D-A75A-ADEAE6E52FC4}"/>
              </a:ext>
            </a:extLst>
          </p:cNvPr>
          <p:cNvSpPr/>
          <p:nvPr/>
        </p:nvSpPr>
        <p:spPr>
          <a:xfrm>
            <a:off x="2329544" y="1730831"/>
            <a:ext cx="9329056" cy="4682500"/>
          </a:xfrm>
          <a:prstGeom prst="rect">
            <a:avLst/>
          </a:prstGeom>
          <a:solidFill>
            <a:schemeClr val="accent6">
              <a:lumMod val="75000"/>
              <a:alpha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lstStyle/>
          <a:p>
            <a:r>
              <a:rPr lang="en-US"/>
              <a:t>Promising Practices: Course Level Strategies</a:t>
            </a:r>
          </a:p>
        </p:txBody>
      </p:sp>
      <p:sp>
        <p:nvSpPr>
          <p:cNvPr id="20" name="TextBox 19">
            <a:extLst>
              <a:ext uri="{FF2B5EF4-FFF2-40B4-BE49-F238E27FC236}">
                <a16:creationId xmlns:a16="http://schemas.microsoft.com/office/drawing/2014/main" id="{2D72CF08-A329-4A61-B5FF-1698042AA863}"/>
              </a:ext>
            </a:extLst>
          </p:cNvPr>
          <p:cNvSpPr txBox="1"/>
          <p:nvPr/>
        </p:nvSpPr>
        <p:spPr>
          <a:xfrm>
            <a:off x="2531944" y="1898019"/>
            <a:ext cx="8924255" cy="4682500"/>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Why Growth Mindset matters:</a:t>
            </a:r>
          </a:p>
          <a:p>
            <a:pPr marL="171450" marR="0" indent="-171450">
              <a:lnSpc>
                <a:spcPct val="107000"/>
              </a:lnSpc>
              <a:spcBef>
                <a:spcPts val="600"/>
              </a:spcBef>
              <a:spcAft>
                <a:spcPts val="600"/>
              </a:spcAft>
              <a:buFont typeface="Arial" panose="020B0604020202020204" pitchFamily="34" charset="0"/>
              <a:buChar char="•"/>
            </a:pPr>
            <a:r>
              <a:rPr lang="en-US" sz="2200" b="1"/>
              <a:t>Studies indicate an increase in academic achievement </a:t>
            </a:r>
            <a:r>
              <a:rPr lang="en-US" sz="2200"/>
              <a:t>and closing of equity gaps when both students and instructors hold growth mindsets</a:t>
            </a:r>
            <a:endParaRPr lang="en-US" sz="2200">
              <a:cs typeface="Calibri"/>
            </a:endParaRPr>
          </a:p>
          <a:p>
            <a:pPr marL="171450" indent="-171450">
              <a:lnSpc>
                <a:spcPct val="107000"/>
              </a:lnSpc>
              <a:spcBef>
                <a:spcPts val="600"/>
              </a:spcBef>
              <a:spcAft>
                <a:spcPts val="600"/>
              </a:spcAft>
              <a:buFont typeface="Arial" panose="020B0604020202020204" pitchFamily="34" charset="0"/>
              <a:buChar char="•"/>
            </a:pPr>
            <a:r>
              <a:rPr lang="en-US" sz="2200" b="1"/>
              <a:t>Instructors who hold a fixed mindset have larger </a:t>
            </a:r>
            <a:r>
              <a:rPr lang="en-US" sz="2200" b="1">
                <a:solidFill>
                  <a:srgbClr val="000000"/>
                </a:solidFill>
                <a:latin typeface="Calibri"/>
                <a:cs typeface="Calibri"/>
              </a:rPr>
              <a:t>racial achievement gaps </a:t>
            </a:r>
            <a:r>
              <a:rPr lang="en-US" sz="2200">
                <a:solidFill>
                  <a:srgbClr val="000000"/>
                </a:solidFill>
                <a:latin typeface="Calibri"/>
                <a:cs typeface="Calibri"/>
              </a:rPr>
              <a:t>in their courses, and their students have lower belonging and self-confidence, higher anxiety and distress, and lower academic achievement. </a:t>
            </a:r>
            <a:endParaRPr lang="en-US" sz="2200">
              <a:solidFill>
                <a:srgbClr val="000000"/>
              </a:solidFill>
              <a:latin typeface="Calibri" panose="020F0502020204030204" pitchFamily="34" charset="0"/>
              <a:cs typeface="Calibri"/>
            </a:endParaRPr>
          </a:p>
          <a:p>
            <a:pPr marL="171450" indent="-171450">
              <a:lnSpc>
                <a:spcPct val="107000"/>
              </a:lnSpc>
              <a:spcBef>
                <a:spcPts val="600"/>
              </a:spcBef>
              <a:spcAft>
                <a:spcPts val="600"/>
              </a:spcAft>
              <a:buFont typeface="Arial" panose="020B0604020202020204" pitchFamily="34" charset="0"/>
              <a:buChar char="•"/>
            </a:pPr>
            <a:r>
              <a:rPr lang="en-US" sz="2200" b="1">
                <a:solidFill>
                  <a:srgbClr val="000000"/>
                </a:solidFill>
                <a:latin typeface="Calibri"/>
                <a:cs typeface="Calibri"/>
              </a:rPr>
              <a:t>An instructor’s mindset “predicted student achievement </a:t>
            </a:r>
            <a:r>
              <a:rPr lang="en-US" sz="2200">
                <a:solidFill>
                  <a:srgbClr val="000000"/>
                </a:solidFill>
                <a:latin typeface="Calibri"/>
                <a:cs typeface="Calibri"/>
              </a:rPr>
              <a:t>and motivation above and beyond any other faculty characteristic, including their gender, race/ethnicity, age, teaching experience, or tenure status” </a:t>
            </a:r>
            <a:r>
              <a:rPr lang="en-US" sz="2200"/>
              <a:t>(Muenks et al, 2020).</a:t>
            </a:r>
            <a:endParaRPr lang="en-US" sz="2200">
              <a:cs typeface="Calibri"/>
            </a:endParaRPr>
          </a:p>
          <a:p>
            <a:pPr marL="171450" marR="0" indent="-171450">
              <a:lnSpc>
                <a:spcPct val="107000"/>
              </a:lnSpc>
              <a:spcBef>
                <a:spcPts val="600"/>
              </a:spcBef>
              <a:spcAft>
                <a:spcPts val="600"/>
              </a:spcAft>
              <a:buFont typeface="Arial" panose="020B0604020202020204" pitchFamily="34" charset="0"/>
              <a:buChar char="•"/>
            </a:pPr>
            <a:endParaRPr lang="en-US"/>
          </a:p>
        </p:txBody>
      </p:sp>
      <p:pic>
        <p:nvPicPr>
          <p:cNvPr id="7" name="Graphic 274650949" descr="Plant with solid fill">
            <a:extLst>
              <a:ext uri="{FF2B5EF4-FFF2-40B4-BE49-F238E27FC236}">
                <a16:creationId xmlns:a16="http://schemas.microsoft.com/office/drawing/2014/main" id="{83D3097F-AD63-31DD-1CD0-C695DEEFB8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1629" y="2125745"/>
            <a:ext cx="1554480" cy="1554480"/>
          </a:xfrm>
          <a:prstGeom prst="rect">
            <a:avLst/>
          </a:prstGeom>
        </p:spPr>
      </p:pic>
    </p:spTree>
    <p:extLst>
      <p:ext uri="{BB962C8B-B14F-4D97-AF65-F5344CB8AC3E}">
        <p14:creationId xmlns:p14="http://schemas.microsoft.com/office/powerpoint/2010/main" val="195968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66F9D36-0A2F-B74F-3771-F163676352B9}"/>
              </a:ext>
            </a:extLst>
          </p:cNvPr>
          <p:cNvSpPr/>
          <p:nvPr/>
        </p:nvSpPr>
        <p:spPr>
          <a:xfrm>
            <a:off x="2231571" y="1808057"/>
            <a:ext cx="9480967" cy="3616927"/>
          </a:xfrm>
          <a:prstGeom prst="rect">
            <a:avLst/>
          </a:prstGeom>
          <a:solidFill>
            <a:schemeClr val="accent4">
              <a:lumMod val="20000"/>
              <a:lumOff val="80000"/>
              <a:alpha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lstStyle/>
          <a:p>
            <a:r>
              <a:rPr lang="en-US"/>
              <a:t>Promising Practices: Course Level Strategies</a:t>
            </a:r>
          </a:p>
        </p:txBody>
      </p:sp>
      <p:pic>
        <p:nvPicPr>
          <p:cNvPr id="5" name="Picture 4">
            <a:extLst>
              <a:ext uri="{FF2B5EF4-FFF2-40B4-BE49-F238E27FC236}">
                <a16:creationId xmlns:a16="http://schemas.microsoft.com/office/drawing/2014/main" id="{9A2D10A6-DDB2-B3D6-2BDB-6F95A50B63C4}"/>
              </a:ext>
            </a:extLst>
          </p:cNvPr>
          <p:cNvPicPr>
            <a:picLocks noChangeAspect="1"/>
          </p:cNvPicPr>
          <p:nvPr/>
        </p:nvPicPr>
        <p:blipFill rotWithShape="1">
          <a:blip r:embed="rId5"/>
          <a:srcRect t="48099"/>
          <a:stretch/>
        </p:blipFill>
        <p:spPr>
          <a:xfrm>
            <a:off x="0" y="6027002"/>
            <a:ext cx="7154707" cy="830998"/>
          </a:xfrm>
          <a:prstGeom prst="rect">
            <a:avLst/>
          </a:prstGeom>
        </p:spPr>
      </p:pic>
      <p:pic>
        <p:nvPicPr>
          <p:cNvPr id="24" name="Picture 23">
            <a:extLst>
              <a:ext uri="{FF2B5EF4-FFF2-40B4-BE49-F238E27FC236}">
                <a16:creationId xmlns:a16="http://schemas.microsoft.com/office/drawing/2014/main" id="{EBE8E28B-DEE7-E43F-0DDD-A22589C35C46}"/>
              </a:ext>
            </a:extLst>
          </p:cNvPr>
          <p:cNvPicPr>
            <a:picLocks noChangeAspect="1"/>
          </p:cNvPicPr>
          <p:nvPr/>
        </p:nvPicPr>
        <p:blipFill>
          <a:blip r:embed="rId6"/>
          <a:stretch>
            <a:fillRect/>
          </a:stretch>
        </p:blipFill>
        <p:spPr>
          <a:xfrm>
            <a:off x="9536854" y="6236454"/>
            <a:ext cx="2530181" cy="542182"/>
          </a:xfrm>
          <a:prstGeom prst="rect">
            <a:avLst/>
          </a:prstGeom>
        </p:spPr>
      </p:pic>
      <p:pic>
        <p:nvPicPr>
          <p:cNvPr id="7" name="Graphic 274650949" descr="Plant with solid fill">
            <a:extLst>
              <a:ext uri="{FF2B5EF4-FFF2-40B4-BE49-F238E27FC236}">
                <a16:creationId xmlns:a16="http://schemas.microsoft.com/office/drawing/2014/main" id="{411C0F71-A301-1A57-92B2-4BF93D6B40D7}"/>
              </a:ext>
            </a:extLst>
          </p:cNvPr>
          <p:cNvPicPr>
            <a:picLocks noGrp="1" noChangeAspect="1"/>
          </p:cNvPicPr>
          <p:nvPr>
            <p:ph idx="1"/>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9462" y="1808057"/>
            <a:ext cx="1554480" cy="1554480"/>
          </a:xfrm>
          <a:prstGeom prst="rect">
            <a:avLst/>
          </a:prstGeom>
        </p:spPr>
      </p:pic>
      <p:sp>
        <p:nvSpPr>
          <p:cNvPr id="17" name="TextBox 16">
            <a:extLst>
              <a:ext uri="{FF2B5EF4-FFF2-40B4-BE49-F238E27FC236}">
                <a16:creationId xmlns:a16="http://schemas.microsoft.com/office/drawing/2014/main" id="{E53A0BD2-C588-2556-6085-55F97F01031C}"/>
              </a:ext>
            </a:extLst>
          </p:cNvPr>
          <p:cNvSpPr txBox="1"/>
          <p:nvPr/>
        </p:nvSpPr>
        <p:spPr>
          <a:xfrm>
            <a:off x="2460171" y="1947109"/>
            <a:ext cx="8893629" cy="3477875"/>
          </a:xfrm>
          <a:prstGeom prst="rect">
            <a:avLst/>
          </a:prstGeom>
          <a:noFill/>
        </p:spPr>
        <p:txBody>
          <a:bodyPr wrap="square" lIns="91440" tIns="45720" rIns="91440" bIns="45720" rtlCol="0" anchor="t">
            <a:spAutoFit/>
          </a:bodyPr>
          <a:lstStyle/>
          <a:p>
            <a:r>
              <a:rPr lang="en-US" sz="2800"/>
              <a:t>Growth Mindset: Research to Practice:</a:t>
            </a:r>
            <a:endParaRPr lang="en-US"/>
          </a:p>
          <a:p>
            <a:pPr marL="285750" indent="-285750">
              <a:spcBef>
                <a:spcPts val="600"/>
              </a:spcBef>
              <a:spcAft>
                <a:spcPts val="600"/>
              </a:spcAft>
              <a:buFont typeface="Arial" panose="020B0604020202020204" pitchFamily="34" charset="0"/>
              <a:buChar char="•"/>
            </a:pPr>
            <a:r>
              <a:rPr lang="en-US" sz="2200" b="1">
                <a:effectLst/>
                <a:ea typeface="Times New Roman" panose="02020603050405020304" pitchFamily="18" charset="0"/>
              </a:rPr>
              <a:t>Hold </a:t>
            </a:r>
            <a:r>
              <a:rPr lang="en-US" sz="2200" b="1">
                <a:ea typeface="Times New Roman" panose="02020603050405020304" pitchFamily="18" charset="0"/>
              </a:rPr>
              <a:t>&amp; </a:t>
            </a:r>
            <a:r>
              <a:rPr lang="en-US" sz="2200" b="1">
                <a:effectLst/>
                <a:ea typeface="Times New Roman" panose="02020603050405020304" pitchFamily="18" charset="0"/>
              </a:rPr>
              <a:t>communicate a growth-mindset approach</a:t>
            </a:r>
            <a:r>
              <a:rPr lang="en-US" sz="2200">
                <a:effectLst/>
                <a:ea typeface="Times New Roman" panose="02020603050405020304" pitchFamily="18" charset="0"/>
              </a:rPr>
              <a:t>. Look at include language and tone of syllabus and assignments and narratives of how people become experts and knowledge is created in </a:t>
            </a:r>
            <a:r>
              <a:rPr lang="en-US" sz="2200">
                <a:ea typeface="Times New Roman" panose="02020603050405020304" pitchFamily="18" charset="0"/>
              </a:rPr>
              <a:t>the </a:t>
            </a:r>
            <a:r>
              <a:rPr lang="en-US" sz="2200">
                <a:effectLst/>
                <a:ea typeface="Times New Roman" panose="02020603050405020304" pitchFamily="18" charset="0"/>
              </a:rPr>
              <a:t>discipline.</a:t>
            </a:r>
            <a:r>
              <a:rPr lang="en-US" sz="2200">
                <a:ea typeface="Times New Roman" panose="02020603050405020304" pitchFamily="18" charset="0"/>
              </a:rPr>
              <a:t> </a:t>
            </a:r>
            <a:endParaRPr lang="en-US" sz="2200">
              <a:effectLst/>
              <a:ea typeface="Times New Roman" panose="02020603050405020304" pitchFamily="18" charset="0"/>
              <a:cs typeface="Calibri"/>
            </a:endParaRPr>
          </a:p>
          <a:p>
            <a:pPr marL="285750" indent="-285750">
              <a:spcBef>
                <a:spcPts val="600"/>
              </a:spcBef>
              <a:spcAft>
                <a:spcPts val="600"/>
              </a:spcAft>
              <a:buFont typeface="Arial" panose="020B0604020202020204" pitchFamily="34" charset="0"/>
              <a:buChar char="•"/>
            </a:pPr>
            <a:r>
              <a:rPr lang="en-US" sz="2200" b="1">
                <a:effectLst/>
                <a:ea typeface="Times New Roman" panose="02020603050405020304" pitchFamily="18" charset="0"/>
              </a:rPr>
              <a:t>Align assessments and grading structure </a:t>
            </a:r>
            <a:r>
              <a:rPr lang="en-US" sz="2200" b="1">
                <a:ea typeface="Times New Roman" panose="02020603050405020304" pitchFamily="18" charset="0"/>
              </a:rPr>
              <a:t>to </a:t>
            </a:r>
            <a:r>
              <a:rPr lang="en-US" sz="2200" b="1">
                <a:effectLst/>
                <a:ea typeface="Times New Roman" panose="02020603050405020304" pitchFamily="18" charset="0"/>
              </a:rPr>
              <a:t>growth mindset approach. </a:t>
            </a:r>
            <a:r>
              <a:rPr lang="en-US" sz="2200">
                <a:effectLst/>
                <a:ea typeface="Times New Roman" panose="02020603050405020304" pitchFamily="18" charset="0"/>
              </a:rPr>
              <a:t>Increase formative assessments that allow for multiple opportunities of no/low-stakes practice, and decrease use of high-stakes exams. Remove grading curves. </a:t>
            </a:r>
            <a:r>
              <a:rPr lang="en-US" sz="2200">
                <a:ea typeface="Times New Roman" panose="02020603050405020304" pitchFamily="18" charset="0"/>
              </a:rPr>
              <a:t> </a:t>
            </a:r>
            <a:endParaRPr lang="en-US" sz="2200">
              <a:effectLst/>
              <a:ea typeface="Times New Roman" panose="02020603050405020304" pitchFamily="18" charset="0"/>
              <a:cs typeface="Calibri"/>
            </a:endParaRP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334210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24000"/>
          </a:schemeClr>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EAE053A-1C64-4149-A6E9-17FC7DBF4D90}"/>
              </a:ext>
            </a:extLst>
          </p:cNvPr>
          <p:cNvSpPr/>
          <p:nvPr/>
        </p:nvSpPr>
        <p:spPr>
          <a:xfrm>
            <a:off x="2155370" y="1733260"/>
            <a:ext cx="9567443" cy="4754625"/>
          </a:xfrm>
          <a:prstGeom prst="rect">
            <a:avLst/>
          </a:prstGeom>
          <a:solidFill>
            <a:srgbClr val="D8DCDA">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14" name="TextBox 13">
            <a:extLst>
              <a:ext uri="{FF2B5EF4-FFF2-40B4-BE49-F238E27FC236}">
                <a16:creationId xmlns:a16="http://schemas.microsoft.com/office/drawing/2014/main" id="{EBC15B15-710F-4D1B-B096-5B10417F80B5}"/>
              </a:ext>
            </a:extLst>
          </p:cNvPr>
          <p:cNvSpPr txBox="1"/>
          <p:nvPr/>
        </p:nvSpPr>
        <p:spPr>
          <a:xfrm>
            <a:off x="2383971" y="1801090"/>
            <a:ext cx="9209241" cy="4592796"/>
          </a:xfrm>
          <a:prstGeom prst="rect">
            <a:avLst/>
          </a:prstGeom>
          <a:noFill/>
          <a:ln>
            <a:noFill/>
          </a:ln>
        </p:spPr>
        <p:txBody>
          <a:bodyPr wrap="square" rtlCol="0">
            <a:spAutoFit/>
          </a:bodyPr>
          <a:lstStyle/>
          <a:p>
            <a:pPr>
              <a:spcBef>
                <a:spcPts val="600"/>
              </a:spcBef>
              <a:spcAft>
                <a:spcPts val="600"/>
              </a:spcAft>
            </a:pPr>
            <a:r>
              <a:rPr lang="en-US" sz="2800"/>
              <a:t>What Inclusive &amp; Structured Active Learning is:</a:t>
            </a:r>
          </a:p>
          <a:p>
            <a:pPr marL="171450" marR="0" indent="-171450">
              <a:lnSpc>
                <a:spcPct val="107000"/>
              </a:lnSpc>
              <a:spcBef>
                <a:spcPts val="600"/>
              </a:spcBef>
              <a:spcAft>
                <a:spcPts val="600"/>
              </a:spcAft>
              <a:buFont typeface="Arial" panose="020B0604020202020204" pitchFamily="34" charset="0"/>
              <a:buChar char="•"/>
            </a:pPr>
            <a:r>
              <a:rPr lang="en-US" sz="2000" b="1">
                <a:ea typeface="Calibri" panose="020F0502020204030204" pitchFamily="34" charset="0"/>
                <a:cs typeface="Calibri" panose="020F0502020204030204" pitchFamily="34" charset="0"/>
              </a:rPr>
              <a:t>Active learning </a:t>
            </a:r>
            <a:r>
              <a:rPr lang="en-US" sz="2000">
                <a:ea typeface="Calibri" panose="020F0502020204030204" pitchFamily="34" charset="0"/>
                <a:cs typeface="Calibri" panose="020F0502020204030204" pitchFamily="34" charset="0"/>
              </a:rPr>
              <a:t>“</a:t>
            </a:r>
            <a:r>
              <a:rPr lang="en-US" sz="2000"/>
              <a:t>holds that humans learn by actively using new information and experiences to modify their existing models of how the world works</a:t>
            </a:r>
            <a:r>
              <a:rPr lang="en-US" sz="2000">
                <a:ea typeface="Calibri" panose="020F0502020204030204" pitchFamily="34" charset="0"/>
                <a:cs typeface="Calibri" panose="020F0502020204030204" pitchFamily="34" charset="0"/>
              </a:rPr>
              <a:t>.” (</a:t>
            </a:r>
            <a:r>
              <a:rPr lang="en-US" sz="2000" err="1">
                <a:ea typeface="Calibri" panose="020F0502020204030204" pitchFamily="34" charset="0"/>
                <a:cs typeface="Calibri" panose="020F0502020204030204" pitchFamily="34" charset="0"/>
              </a:rPr>
              <a:t>Theobold</a:t>
            </a:r>
            <a:r>
              <a:rPr lang="en-US" sz="2000">
                <a:ea typeface="Calibri" panose="020F0502020204030204" pitchFamily="34" charset="0"/>
                <a:cs typeface="Calibri" panose="020F0502020204030204" pitchFamily="34" charset="0"/>
              </a:rPr>
              <a:t> et al, 2020)</a:t>
            </a:r>
          </a:p>
          <a:p>
            <a:pPr marL="171450" marR="0" indent="-171450">
              <a:lnSpc>
                <a:spcPct val="107000"/>
              </a:lnSpc>
              <a:spcBef>
                <a:spcPts val="600"/>
              </a:spcBef>
              <a:spcAft>
                <a:spcPts val="600"/>
              </a:spcAft>
              <a:buFont typeface="Arial" panose="020B0604020202020204" pitchFamily="34" charset="0"/>
              <a:buChar char="•"/>
            </a:pPr>
            <a:r>
              <a:rPr lang="en-US" sz="2000" b="1">
                <a:ea typeface="Calibri" panose="020F0502020204030204" pitchFamily="34" charset="0"/>
                <a:cs typeface="Calibri" panose="020F0502020204030204" pitchFamily="34" charset="0"/>
              </a:rPr>
              <a:t>Inclusive teaching </a:t>
            </a:r>
            <a:r>
              <a:rPr lang="en-US" sz="2000">
                <a:ea typeface="Calibri" panose="020F0502020204030204" pitchFamily="34" charset="0"/>
                <a:cs typeface="Calibri" panose="020F0502020204030204" pitchFamily="34" charset="0"/>
              </a:rPr>
              <a:t>is</a:t>
            </a:r>
            <a:r>
              <a:rPr lang="en-US" sz="2000">
                <a:solidFill>
                  <a:srgbClr val="000000"/>
                </a:solidFill>
              </a:rPr>
              <a:t> “instruction designed to ensure every student can participate fully and that their presence and participation is valued. The content of the course reflects the diversity of the field's practitioners, the contested and evolving status of knowledge […] and/or other efforts to help students see themselves in the work of the course”</a:t>
            </a:r>
          </a:p>
          <a:p>
            <a:pPr marL="171450" indent="-171450">
              <a:lnSpc>
                <a:spcPct val="107000"/>
              </a:lnSpc>
              <a:spcBef>
                <a:spcPts val="600"/>
              </a:spcBef>
              <a:spcAft>
                <a:spcPts val="600"/>
              </a:spcAft>
              <a:buFont typeface="Arial" panose="020B0604020202020204" pitchFamily="34" charset="0"/>
              <a:buChar char="•"/>
            </a:pPr>
            <a:r>
              <a:rPr lang="en-US" sz="2000" b="1">
                <a:ea typeface="Calibri" panose="020F0502020204030204" pitchFamily="34" charset="0"/>
                <a:cs typeface="Calibri" panose="020F0502020204030204" pitchFamily="34" charset="0"/>
              </a:rPr>
              <a:t>“Structure” </a:t>
            </a:r>
            <a:r>
              <a:rPr lang="en-US" sz="2000">
                <a:ea typeface="Calibri" panose="020F0502020204030204" pitchFamily="34" charset="0"/>
                <a:cs typeface="Calibri" panose="020F0502020204030204" pitchFamily="34" charset="0"/>
              </a:rPr>
              <a:t>entails using a pattern of elements prior to and during each class, such as preparatory homework and in-class activities applying </a:t>
            </a:r>
            <a:r>
              <a:rPr lang="en-US" sz="2000"/>
              <a:t>primary concepts and higher-order thinking skills.</a:t>
            </a:r>
            <a:endParaRPr lang="en-US" sz="2000">
              <a:ea typeface="Calibri" panose="020F0502020204030204" pitchFamily="34" charset="0"/>
              <a:cs typeface="Calibri" panose="020F0502020204030204" pitchFamily="34" charset="0"/>
            </a:endParaRPr>
          </a:p>
        </p:txBody>
      </p:sp>
      <p:pic>
        <p:nvPicPr>
          <p:cNvPr id="7" name="Picture 6" descr="A picture containing drawing, sketch, clipart, illustration&#10;&#10;Description automatically generated">
            <a:extLst>
              <a:ext uri="{FF2B5EF4-FFF2-40B4-BE49-F238E27FC236}">
                <a16:creationId xmlns:a16="http://schemas.microsoft.com/office/drawing/2014/main" id="{ABE73287-E757-A0F8-CC6D-69D72FA0FF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037" t="32158" r="3670" b="32230"/>
          <a:stretch/>
        </p:blipFill>
        <p:spPr bwMode="auto">
          <a:xfrm>
            <a:off x="370840" y="2125745"/>
            <a:ext cx="1563624" cy="1645920"/>
          </a:xfrm>
          <a:prstGeom prst="rect">
            <a:avLst/>
          </a:prstGeom>
          <a:solidFill>
            <a:srgbClr val="104735"/>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2319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947A3AA-0AC6-445D-A75A-ADEAE6E52FC4}"/>
              </a:ext>
            </a:extLst>
          </p:cNvPr>
          <p:cNvSpPr/>
          <p:nvPr/>
        </p:nvSpPr>
        <p:spPr>
          <a:xfrm>
            <a:off x="2286000" y="1947109"/>
            <a:ext cx="8871857" cy="3785871"/>
          </a:xfrm>
          <a:prstGeom prst="rect">
            <a:avLst/>
          </a:prstGeom>
          <a:solidFill>
            <a:schemeClr val="accent6">
              <a:lumMod val="75000"/>
              <a:alpha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20" name="TextBox 19">
            <a:extLst>
              <a:ext uri="{FF2B5EF4-FFF2-40B4-BE49-F238E27FC236}">
                <a16:creationId xmlns:a16="http://schemas.microsoft.com/office/drawing/2014/main" id="{2D72CF08-A329-4A61-B5FF-1698042AA863}"/>
              </a:ext>
            </a:extLst>
          </p:cNvPr>
          <p:cNvSpPr txBox="1"/>
          <p:nvPr/>
        </p:nvSpPr>
        <p:spPr>
          <a:xfrm>
            <a:off x="2754558" y="2431888"/>
            <a:ext cx="8212403" cy="2677656"/>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Why Inclusive &amp; Structured Active Learning Matters:</a:t>
            </a:r>
          </a:p>
          <a:p>
            <a:pPr>
              <a:spcBef>
                <a:spcPts val="600"/>
              </a:spcBef>
              <a:spcAft>
                <a:spcPts val="600"/>
              </a:spcAft>
            </a:pPr>
            <a:r>
              <a:rPr lang="en-US" sz="2400">
                <a:latin typeface="Calibri"/>
                <a:ea typeface="Calibri" panose="020F0502020204030204" pitchFamily="34" charset="0"/>
                <a:cs typeface="Calibri"/>
              </a:rPr>
              <a:t>Three decades of research have established the benefits of active learning for student success. </a:t>
            </a:r>
            <a:endParaRPr lang="en-US" sz="2400">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pPr>
            <a:r>
              <a:rPr lang="en-US" sz="2400" b="1">
                <a:latin typeface="Calibri"/>
                <a:ea typeface="Calibri" panose="020F0502020204030204" pitchFamily="34" charset="0"/>
                <a:cs typeface="Calibri"/>
              </a:rPr>
              <a:t>However, to close equity gaps, active learning must also incorporate inclusive teaching practices and consistent structure. </a:t>
            </a:r>
            <a:endParaRPr lang="en-US" sz="2400" b="1">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A picture containing drawing, sketch, clipart, illustration&#10;&#10;Description automatically generated">
            <a:extLst>
              <a:ext uri="{FF2B5EF4-FFF2-40B4-BE49-F238E27FC236}">
                <a16:creationId xmlns:a16="http://schemas.microsoft.com/office/drawing/2014/main" id="{ABE73287-E757-A0F8-CC6D-69D72FA0FFC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037" t="32158" r="3670" b="32230"/>
          <a:stretch/>
        </p:blipFill>
        <p:spPr bwMode="auto">
          <a:xfrm>
            <a:off x="417767" y="2243750"/>
            <a:ext cx="1563624" cy="1645920"/>
          </a:xfrm>
          <a:prstGeom prst="rect">
            <a:avLst/>
          </a:prstGeom>
          <a:solidFill>
            <a:srgbClr val="104735"/>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18943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66F9D36-0A2F-B74F-3771-F163676352B9}"/>
              </a:ext>
            </a:extLst>
          </p:cNvPr>
          <p:cNvSpPr/>
          <p:nvPr/>
        </p:nvSpPr>
        <p:spPr>
          <a:xfrm>
            <a:off x="1665514" y="1808057"/>
            <a:ext cx="10067574" cy="4113772"/>
          </a:xfrm>
          <a:prstGeom prst="rect">
            <a:avLst/>
          </a:prstGeom>
          <a:solidFill>
            <a:schemeClr val="accent4">
              <a:lumMod val="20000"/>
              <a:lumOff val="80000"/>
              <a:alpha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lstStyle/>
          <a:p>
            <a:r>
              <a:rPr lang="en-US"/>
              <a:t>Promising Practices: Course Level Strategies</a:t>
            </a:r>
          </a:p>
        </p:txBody>
      </p:sp>
      <p:pic>
        <p:nvPicPr>
          <p:cNvPr id="5" name="Picture 4">
            <a:extLst>
              <a:ext uri="{FF2B5EF4-FFF2-40B4-BE49-F238E27FC236}">
                <a16:creationId xmlns:a16="http://schemas.microsoft.com/office/drawing/2014/main" id="{9A2D10A6-DDB2-B3D6-2BDB-6F95A50B63C4}"/>
              </a:ext>
            </a:extLst>
          </p:cNvPr>
          <p:cNvPicPr>
            <a:picLocks noChangeAspect="1"/>
          </p:cNvPicPr>
          <p:nvPr/>
        </p:nvPicPr>
        <p:blipFill rotWithShape="1">
          <a:blip r:embed="rId5"/>
          <a:srcRect t="48099"/>
          <a:stretch/>
        </p:blipFill>
        <p:spPr>
          <a:xfrm>
            <a:off x="0" y="6027002"/>
            <a:ext cx="7154707" cy="830998"/>
          </a:xfrm>
          <a:prstGeom prst="rect">
            <a:avLst/>
          </a:prstGeom>
        </p:spPr>
      </p:pic>
      <p:pic>
        <p:nvPicPr>
          <p:cNvPr id="24" name="Picture 23">
            <a:extLst>
              <a:ext uri="{FF2B5EF4-FFF2-40B4-BE49-F238E27FC236}">
                <a16:creationId xmlns:a16="http://schemas.microsoft.com/office/drawing/2014/main" id="{EBE8E28B-DEE7-E43F-0DDD-A22589C35C46}"/>
              </a:ext>
            </a:extLst>
          </p:cNvPr>
          <p:cNvPicPr>
            <a:picLocks noChangeAspect="1"/>
          </p:cNvPicPr>
          <p:nvPr/>
        </p:nvPicPr>
        <p:blipFill>
          <a:blip r:embed="rId6"/>
          <a:stretch>
            <a:fillRect/>
          </a:stretch>
        </p:blipFill>
        <p:spPr>
          <a:xfrm>
            <a:off x="9536854" y="6236454"/>
            <a:ext cx="2530181" cy="542182"/>
          </a:xfrm>
          <a:prstGeom prst="rect">
            <a:avLst/>
          </a:prstGeom>
        </p:spPr>
      </p:pic>
      <p:sp>
        <p:nvSpPr>
          <p:cNvPr id="17" name="TextBox 16">
            <a:extLst>
              <a:ext uri="{FF2B5EF4-FFF2-40B4-BE49-F238E27FC236}">
                <a16:creationId xmlns:a16="http://schemas.microsoft.com/office/drawing/2014/main" id="{E53A0BD2-C588-2556-6085-55F97F01031C}"/>
              </a:ext>
            </a:extLst>
          </p:cNvPr>
          <p:cNvSpPr txBox="1"/>
          <p:nvPr/>
        </p:nvSpPr>
        <p:spPr>
          <a:xfrm>
            <a:off x="1769558" y="1889278"/>
            <a:ext cx="9686982" cy="3914918"/>
          </a:xfrm>
          <a:prstGeom prst="rect">
            <a:avLst/>
          </a:prstGeom>
          <a:noFill/>
        </p:spPr>
        <p:txBody>
          <a:bodyPr wrap="square" lIns="91440" tIns="45720" rIns="91440" bIns="45720" rtlCol="0" anchor="t">
            <a:spAutoFit/>
          </a:bodyPr>
          <a:lstStyle/>
          <a:p>
            <a:r>
              <a:rPr lang="en-US" sz="2800"/>
              <a:t>Inclusive &amp; Structured Active Learning: Research to Practice</a:t>
            </a:r>
            <a:endParaRPr lang="en-US"/>
          </a:p>
          <a:p>
            <a:pPr marL="285750" indent="-285750" fontAlgn="base">
              <a:lnSpc>
                <a:spcPct val="120000"/>
              </a:lnSpc>
              <a:spcBef>
                <a:spcPts val="1200"/>
              </a:spcBef>
              <a:buFont typeface="Arial" panose="020B0604020202020204" pitchFamily="34" charset="0"/>
              <a:buChar char="•"/>
            </a:pPr>
            <a:r>
              <a:rPr lang="en-US" sz="2000" b="1">
                <a:solidFill>
                  <a:srgbClr val="000000"/>
                </a:solidFill>
                <a:ea typeface="Times New Roman" panose="02020603050405020304" pitchFamily="18" charset="0"/>
              </a:rPr>
              <a:t>Choose course materials with representative diversity in authors, experts, &amp; context</a:t>
            </a:r>
            <a:r>
              <a:rPr lang="en-US" sz="2000">
                <a:ea typeface="Times New Roman" panose="02020603050405020304" pitchFamily="18" charset="0"/>
              </a:rPr>
              <a:t>.</a:t>
            </a:r>
            <a:r>
              <a:rPr lang="en-US" sz="2000">
                <a:solidFill>
                  <a:srgbClr val="000000"/>
                </a:solidFill>
                <a:ea typeface="Times New Roman" panose="02020603050405020304" pitchFamily="18" charset="0"/>
              </a:rPr>
              <a:t> If diversifying content and experts cited feels challenging, how might you prioritize learning more about disciplinary experts in the field who hold underrepresented identities?</a:t>
            </a:r>
            <a:endParaRPr lang="en-US" sz="2000">
              <a:solidFill>
                <a:srgbClr val="000000"/>
              </a:solidFill>
              <a:ea typeface="Times New Roman" panose="02020603050405020304" pitchFamily="18" charset="0"/>
              <a:cs typeface="Calibri"/>
            </a:endParaRPr>
          </a:p>
          <a:p>
            <a:pPr marL="285750" indent="-285750" fontAlgn="base">
              <a:lnSpc>
                <a:spcPct val="120000"/>
              </a:lnSpc>
              <a:spcBef>
                <a:spcPts val="1200"/>
              </a:spcBef>
              <a:buFont typeface="Arial" panose="020B0604020202020204" pitchFamily="34" charset="0"/>
              <a:buChar char="•"/>
            </a:pPr>
            <a:r>
              <a:rPr lang="en-US" sz="2000" b="1">
                <a:ea typeface="Times New Roman" panose="02020603050405020304" pitchFamily="18" charset="0"/>
              </a:rPr>
              <a:t>Consider impact of your course or disciplinary context on student identity, and how that context might shape participation patterns for different students.</a:t>
            </a:r>
            <a:r>
              <a:rPr lang="en-US" sz="2000">
                <a:ea typeface="Times New Roman" panose="02020603050405020304" pitchFamily="18" charset="0"/>
              </a:rPr>
              <a:t> Use both structure and multiple options for expression to support universal participation.</a:t>
            </a:r>
            <a:endParaRPr lang="en-US" sz="2000">
              <a:ea typeface="Times New Roman" panose="02020603050405020304" pitchFamily="18" charset="0"/>
              <a:cs typeface="Calibri"/>
            </a:endParaRPr>
          </a:p>
          <a:p>
            <a:pPr marL="285750" indent="-285750" fontAlgn="base">
              <a:lnSpc>
                <a:spcPct val="120000"/>
              </a:lnSpc>
              <a:spcBef>
                <a:spcPts val="1200"/>
              </a:spcBef>
              <a:buFont typeface="Arial" panose="020B0604020202020204" pitchFamily="34" charset="0"/>
              <a:buChar char="•"/>
            </a:pPr>
            <a:r>
              <a:rPr lang="en-US" sz="2000" b="1">
                <a:ea typeface="Times New Roman" panose="02020603050405020304" pitchFamily="18" charset="0"/>
              </a:rPr>
              <a:t>Structure your course </a:t>
            </a:r>
            <a:r>
              <a:rPr lang="en-US" sz="2000">
                <a:ea typeface="Times New Roman" panose="02020603050405020304" pitchFamily="18" charset="0"/>
              </a:rPr>
              <a:t>so that each class includes prework, in-class focus on</a:t>
            </a:r>
            <a:r>
              <a:rPr lang="en-US" sz="2000">
                <a:ea typeface="Calibri" panose="020F0502020204030204" pitchFamily="34" charset="0"/>
                <a:cs typeface="Calibri"/>
              </a:rPr>
              <a:t> applying </a:t>
            </a:r>
            <a:r>
              <a:rPr lang="en-US" sz="2000"/>
              <a:t>concepts &amp; higher-order thinking</a:t>
            </a:r>
            <a:endParaRPr lang="en-US" sz="2000">
              <a:ea typeface="Times New Roman" panose="02020603050405020304" pitchFamily="18" charset="0"/>
            </a:endParaRPr>
          </a:p>
        </p:txBody>
      </p:sp>
      <p:pic>
        <p:nvPicPr>
          <p:cNvPr id="9" name="Picture 8" descr="A picture containing drawing, sketch, clipart, illustration&#10;&#10;Description automatically generated">
            <a:extLst>
              <a:ext uri="{FF2B5EF4-FFF2-40B4-BE49-F238E27FC236}">
                <a16:creationId xmlns:a16="http://schemas.microsoft.com/office/drawing/2014/main" id="{5BC7CE6A-61E5-2423-3CD1-ECD09F8FAF0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1037" t="32158" r="3670" b="32230"/>
          <a:stretch/>
        </p:blipFill>
        <p:spPr bwMode="auto">
          <a:xfrm>
            <a:off x="338953" y="2057400"/>
            <a:ext cx="1303020" cy="1371600"/>
          </a:xfrm>
          <a:prstGeom prst="rect">
            <a:avLst/>
          </a:prstGeom>
          <a:solidFill>
            <a:srgbClr val="104735"/>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4543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EAE053A-1C64-4149-A6E9-17FC7DBF4D90}"/>
              </a:ext>
            </a:extLst>
          </p:cNvPr>
          <p:cNvSpPr/>
          <p:nvPr/>
        </p:nvSpPr>
        <p:spPr>
          <a:xfrm>
            <a:off x="2260316" y="1733261"/>
            <a:ext cx="9549768" cy="4340968"/>
          </a:xfrm>
          <a:prstGeom prst="rect">
            <a:avLst/>
          </a:prstGeom>
          <a:solidFill>
            <a:srgbClr val="D8DCDA">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14" name="TextBox 13">
            <a:extLst>
              <a:ext uri="{FF2B5EF4-FFF2-40B4-BE49-F238E27FC236}">
                <a16:creationId xmlns:a16="http://schemas.microsoft.com/office/drawing/2014/main" id="{EBC15B15-710F-4D1B-B096-5B10417F80B5}"/>
              </a:ext>
            </a:extLst>
          </p:cNvPr>
          <p:cNvSpPr txBox="1"/>
          <p:nvPr/>
        </p:nvSpPr>
        <p:spPr>
          <a:xfrm>
            <a:off x="2527444" y="1914079"/>
            <a:ext cx="9102903" cy="3877985"/>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What Social Belonging is:</a:t>
            </a:r>
          </a:p>
          <a:p>
            <a:pPr>
              <a:spcBef>
                <a:spcPts val="600"/>
              </a:spcBef>
              <a:spcAft>
                <a:spcPts val="600"/>
              </a:spcAft>
            </a:pPr>
            <a:r>
              <a:rPr lang="en-US" sz="2200" b="1"/>
              <a:t>“Social Belonging” strives to counter belonging uncertainty </a:t>
            </a:r>
            <a:r>
              <a:rPr lang="en-US" sz="2200"/>
              <a:t>from students who are members of groups that commonly experience stereotype threat, discrimination, and/or microaggressions. Black students and other students of color, first generation students, international students, and/or nontraditional students have lower sense of belonging than peers with other identities at UO.</a:t>
            </a:r>
            <a:endParaRPr lang="en-US" sz="2200">
              <a:cs typeface="Calibri"/>
            </a:endParaRPr>
          </a:p>
          <a:p>
            <a:pPr>
              <a:spcBef>
                <a:spcPts val="600"/>
              </a:spcBef>
              <a:spcAft>
                <a:spcPts val="600"/>
              </a:spcAft>
            </a:pPr>
            <a:r>
              <a:rPr lang="en-US" sz="2200"/>
              <a:t>The intervention offers a diverse representation of who belongs and normalizes struggle, so students can more readily interpret challenge as common, temporary, and a cue to keep learning (as opposed to a cue to stop because they don’t belong).</a:t>
            </a:r>
            <a:endParaRPr lang="en-US" sz="2200">
              <a:cs typeface="Calibri"/>
            </a:endParaRPr>
          </a:p>
        </p:txBody>
      </p:sp>
      <p:pic>
        <p:nvPicPr>
          <p:cNvPr id="7" name="Graphic 1911934196" descr="Meeting with solid fill">
            <a:extLst>
              <a:ext uri="{FF2B5EF4-FFF2-40B4-BE49-F238E27FC236}">
                <a16:creationId xmlns:a16="http://schemas.microsoft.com/office/drawing/2014/main" id="{1B1FF2C8-97A0-1935-6F66-775A36CF0D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4704" y="1947109"/>
            <a:ext cx="1554480" cy="1554480"/>
          </a:xfrm>
          <a:prstGeom prst="rect">
            <a:avLst/>
          </a:prstGeom>
        </p:spPr>
      </p:pic>
    </p:spTree>
    <p:extLst>
      <p:ext uri="{BB962C8B-B14F-4D97-AF65-F5344CB8AC3E}">
        <p14:creationId xmlns:p14="http://schemas.microsoft.com/office/powerpoint/2010/main" val="283763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947A3AA-0AC6-445D-A75A-ADEAE6E52FC4}"/>
              </a:ext>
            </a:extLst>
          </p:cNvPr>
          <p:cNvSpPr/>
          <p:nvPr/>
        </p:nvSpPr>
        <p:spPr>
          <a:xfrm>
            <a:off x="2392680" y="1841617"/>
            <a:ext cx="9211568" cy="3877766"/>
          </a:xfrm>
          <a:prstGeom prst="rect">
            <a:avLst/>
          </a:prstGeom>
          <a:solidFill>
            <a:schemeClr val="accent6">
              <a:lumMod val="75000"/>
              <a:alpha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20" name="TextBox 19">
            <a:extLst>
              <a:ext uri="{FF2B5EF4-FFF2-40B4-BE49-F238E27FC236}">
                <a16:creationId xmlns:a16="http://schemas.microsoft.com/office/drawing/2014/main" id="{2D72CF08-A329-4A61-B5FF-1698042AA863}"/>
              </a:ext>
            </a:extLst>
          </p:cNvPr>
          <p:cNvSpPr txBox="1"/>
          <p:nvPr/>
        </p:nvSpPr>
        <p:spPr>
          <a:xfrm>
            <a:off x="2721428" y="2136994"/>
            <a:ext cx="8654143" cy="2962991"/>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Why Social Belonging Matters:</a:t>
            </a:r>
          </a:p>
          <a:p>
            <a:pPr>
              <a:lnSpc>
                <a:spcPct val="107000"/>
              </a:lnSpc>
              <a:spcAft>
                <a:spcPts val="800"/>
              </a:spcAft>
            </a:pPr>
            <a:r>
              <a:rPr lang="en-US" sz="2200"/>
              <a:t>Lower sense of social belonging correlates to lower academic success. </a:t>
            </a:r>
            <a:endParaRPr lang="en-US" sz="2200">
              <a:cs typeface="Calibri"/>
            </a:endParaRPr>
          </a:p>
          <a:p>
            <a:pPr>
              <a:lnSpc>
                <a:spcPct val="107000"/>
              </a:lnSpc>
              <a:spcAft>
                <a:spcPts val="800"/>
              </a:spcAft>
            </a:pPr>
            <a:r>
              <a:rPr lang="en-US" sz="2200"/>
              <a:t>While formal belonging interventions are usually centrally administered, faculty are key to retaining and strengthening student sense of social belonging.</a:t>
            </a:r>
            <a:r>
              <a:rPr lang="en-US" sz="2200" b="1"/>
              <a:t> </a:t>
            </a:r>
            <a:endParaRPr lang="en-US" sz="2200" b="1">
              <a:cs typeface="Calibri"/>
            </a:endParaRPr>
          </a:p>
          <a:p>
            <a:pPr>
              <a:lnSpc>
                <a:spcPct val="107000"/>
              </a:lnSpc>
              <a:spcAft>
                <a:spcPts val="800"/>
              </a:spcAft>
            </a:pPr>
            <a:r>
              <a:rPr lang="en-US" sz="2200" b="1"/>
              <a:t>The intervention impact does not persist if students do not experience belonging within their courses.</a:t>
            </a:r>
            <a:endParaRPr lang="en-US" sz="2200" b="1">
              <a:cs typeface="Calibri"/>
            </a:endParaRPr>
          </a:p>
        </p:txBody>
      </p:sp>
      <p:pic>
        <p:nvPicPr>
          <p:cNvPr id="7" name="Graphic 1911934196" descr="Meeting with solid fill">
            <a:extLst>
              <a:ext uri="{FF2B5EF4-FFF2-40B4-BE49-F238E27FC236}">
                <a16:creationId xmlns:a16="http://schemas.microsoft.com/office/drawing/2014/main" id="{1B1FF2C8-97A0-1935-6F66-775A36CF0D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4704" y="1947109"/>
            <a:ext cx="1554480" cy="1554480"/>
          </a:xfrm>
          <a:prstGeom prst="rect">
            <a:avLst/>
          </a:prstGeom>
        </p:spPr>
      </p:pic>
    </p:spTree>
    <p:extLst>
      <p:ext uri="{BB962C8B-B14F-4D97-AF65-F5344CB8AC3E}">
        <p14:creationId xmlns:p14="http://schemas.microsoft.com/office/powerpoint/2010/main" val="15911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66F9D36-0A2F-B74F-3771-F163676352B9}"/>
              </a:ext>
            </a:extLst>
          </p:cNvPr>
          <p:cNvSpPr/>
          <p:nvPr/>
        </p:nvSpPr>
        <p:spPr>
          <a:xfrm>
            <a:off x="1665514" y="1808057"/>
            <a:ext cx="10144568" cy="4113772"/>
          </a:xfrm>
          <a:prstGeom prst="rect">
            <a:avLst/>
          </a:prstGeom>
          <a:solidFill>
            <a:schemeClr val="accent4">
              <a:lumMod val="20000"/>
              <a:lumOff val="80000"/>
              <a:alpha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lstStyle/>
          <a:p>
            <a:r>
              <a:rPr lang="en-US"/>
              <a:t>Promising Practices: Course Level Strategies</a:t>
            </a:r>
          </a:p>
        </p:txBody>
      </p:sp>
      <p:pic>
        <p:nvPicPr>
          <p:cNvPr id="5" name="Picture 4">
            <a:extLst>
              <a:ext uri="{FF2B5EF4-FFF2-40B4-BE49-F238E27FC236}">
                <a16:creationId xmlns:a16="http://schemas.microsoft.com/office/drawing/2014/main" id="{9A2D10A6-DDB2-B3D6-2BDB-6F95A50B63C4}"/>
              </a:ext>
            </a:extLst>
          </p:cNvPr>
          <p:cNvPicPr>
            <a:picLocks noChangeAspect="1"/>
          </p:cNvPicPr>
          <p:nvPr/>
        </p:nvPicPr>
        <p:blipFill rotWithShape="1">
          <a:blip r:embed="rId5"/>
          <a:srcRect t="48099"/>
          <a:stretch/>
        </p:blipFill>
        <p:spPr>
          <a:xfrm>
            <a:off x="0" y="6027002"/>
            <a:ext cx="7154707" cy="830998"/>
          </a:xfrm>
          <a:prstGeom prst="rect">
            <a:avLst/>
          </a:prstGeom>
        </p:spPr>
      </p:pic>
      <p:pic>
        <p:nvPicPr>
          <p:cNvPr id="24" name="Picture 23">
            <a:extLst>
              <a:ext uri="{FF2B5EF4-FFF2-40B4-BE49-F238E27FC236}">
                <a16:creationId xmlns:a16="http://schemas.microsoft.com/office/drawing/2014/main" id="{EBE8E28B-DEE7-E43F-0DDD-A22589C35C46}"/>
              </a:ext>
            </a:extLst>
          </p:cNvPr>
          <p:cNvPicPr>
            <a:picLocks noChangeAspect="1"/>
          </p:cNvPicPr>
          <p:nvPr/>
        </p:nvPicPr>
        <p:blipFill>
          <a:blip r:embed="rId6"/>
          <a:stretch>
            <a:fillRect/>
          </a:stretch>
        </p:blipFill>
        <p:spPr>
          <a:xfrm>
            <a:off x="9536854" y="6236454"/>
            <a:ext cx="2530181" cy="542182"/>
          </a:xfrm>
          <a:prstGeom prst="rect">
            <a:avLst/>
          </a:prstGeom>
        </p:spPr>
      </p:pic>
      <p:sp>
        <p:nvSpPr>
          <p:cNvPr id="17" name="TextBox 16">
            <a:extLst>
              <a:ext uri="{FF2B5EF4-FFF2-40B4-BE49-F238E27FC236}">
                <a16:creationId xmlns:a16="http://schemas.microsoft.com/office/drawing/2014/main" id="{E53A0BD2-C588-2556-6085-55F97F01031C}"/>
              </a:ext>
            </a:extLst>
          </p:cNvPr>
          <p:cNvSpPr txBox="1"/>
          <p:nvPr/>
        </p:nvSpPr>
        <p:spPr>
          <a:xfrm>
            <a:off x="1756409" y="1889278"/>
            <a:ext cx="9904759" cy="3954288"/>
          </a:xfrm>
          <a:prstGeom prst="rect">
            <a:avLst/>
          </a:prstGeom>
          <a:noFill/>
        </p:spPr>
        <p:txBody>
          <a:bodyPr wrap="square" lIns="91440" tIns="45720" rIns="91440" bIns="45720" rtlCol="0" anchor="t">
            <a:spAutoFit/>
          </a:bodyPr>
          <a:lstStyle/>
          <a:p>
            <a:r>
              <a:rPr lang="en-US" sz="2800"/>
              <a:t>Social Belonging: Research to Practice:</a:t>
            </a:r>
            <a:endParaRPr lang="en-US"/>
          </a:p>
          <a:p>
            <a:pPr marL="285750" indent="-285750" fontAlgn="base">
              <a:lnSpc>
                <a:spcPct val="120000"/>
              </a:lnSpc>
              <a:spcBef>
                <a:spcPts val="1200"/>
              </a:spcBef>
              <a:buFont typeface="Arial" panose="020B0604020202020204" pitchFamily="34" charset="0"/>
              <a:buChar char="•"/>
            </a:pPr>
            <a:r>
              <a:rPr lang="en-US" b="1">
                <a:solidFill>
                  <a:srgbClr val="000000"/>
                </a:solidFill>
                <a:ea typeface="Times New Roman" panose="02020603050405020304" pitchFamily="18" charset="0"/>
              </a:rPr>
              <a:t>Consider </a:t>
            </a:r>
            <a:r>
              <a:rPr lang="en-US" b="1">
                <a:ea typeface="Times New Roman" panose="02020603050405020304" pitchFamily="18" charset="0"/>
              </a:rPr>
              <a:t>explicitly addressing belonging </a:t>
            </a:r>
            <a:r>
              <a:rPr lang="en-US">
                <a:ea typeface="Times New Roman" panose="02020603050405020304" pitchFamily="18" charset="0"/>
              </a:rPr>
              <a:t>by designing activities or assignments where students engage with </a:t>
            </a:r>
            <a:r>
              <a:rPr lang="en-US"/>
              <a:t>counter-stereotypical examples of experts in the field (see an illustration of this approach, </a:t>
            </a:r>
            <a:r>
              <a:rPr lang="en-US">
                <a:hlinkClick r:id="rId7"/>
              </a:rPr>
              <a:t>“Scientist Spotlight,”</a:t>
            </a:r>
            <a:r>
              <a:rPr lang="en-US"/>
              <a:t>  which closed gaps in an intro Biology course)</a:t>
            </a:r>
            <a:endParaRPr lang="en-US">
              <a:solidFill>
                <a:srgbClr val="000000"/>
              </a:solidFill>
              <a:ea typeface="Times New Roman" panose="02020603050405020304" pitchFamily="18" charset="0"/>
            </a:endParaRPr>
          </a:p>
          <a:p>
            <a:pPr marL="285750" indent="-285750" fontAlgn="base">
              <a:lnSpc>
                <a:spcPct val="120000"/>
              </a:lnSpc>
              <a:spcBef>
                <a:spcPts val="1200"/>
              </a:spcBef>
              <a:buFont typeface="Arial" panose="020B0604020202020204" pitchFamily="34" charset="0"/>
              <a:buChar char="•"/>
            </a:pPr>
            <a:r>
              <a:rPr lang="en-US" b="1">
                <a:ea typeface="Times New Roman" panose="02020603050405020304" pitchFamily="18" charset="0"/>
              </a:rPr>
              <a:t>Consider sources for student feedback that already exist in your unit/course.</a:t>
            </a:r>
            <a:r>
              <a:rPr lang="en-US">
                <a:ea typeface="Times New Roman" panose="02020603050405020304" pitchFamily="18" charset="0"/>
              </a:rPr>
              <a:t> What might students already be naming about practices which encourage or inhibit their sense that they and others with their identities belong?</a:t>
            </a:r>
            <a:endParaRPr lang="en-US">
              <a:ea typeface="Times New Roman" panose="02020603050405020304" pitchFamily="18" charset="0"/>
              <a:cs typeface="Calibri"/>
            </a:endParaRPr>
          </a:p>
          <a:p>
            <a:pPr marL="285750" indent="-285750" fontAlgn="base">
              <a:lnSpc>
                <a:spcPct val="120000"/>
              </a:lnSpc>
              <a:spcBef>
                <a:spcPts val="1200"/>
              </a:spcBef>
              <a:buFont typeface="Arial" panose="020B0604020202020204" pitchFamily="34" charset="0"/>
              <a:buChar char="•"/>
            </a:pPr>
            <a:r>
              <a:rPr lang="en-US" b="1">
                <a:solidFill>
                  <a:srgbClr val="000000"/>
                </a:solidFill>
              </a:rPr>
              <a:t>Learn more about who our students are and their experiences of belonging </a:t>
            </a:r>
            <a:r>
              <a:rPr lang="en-US">
                <a:solidFill>
                  <a:srgbClr val="000000"/>
                </a:solidFill>
              </a:rPr>
              <a:t>on campus by exploring the </a:t>
            </a:r>
            <a:r>
              <a:rPr lang="en-US">
                <a:hlinkClick r:id="rId8"/>
              </a:rPr>
              <a:t>Student Wellbeing and Success Initiative,</a:t>
            </a:r>
            <a:r>
              <a:rPr lang="en-US"/>
              <a:t> a longitudinal assessment measuring aspects of belonging, disaggregated by race, gender, and other identities.</a:t>
            </a:r>
            <a:endParaRPr lang="en-US">
              <a:cs typeface="Calibri"/>
            </a:endParaRPr>
          </a:p>
        </p:txBody>
      </p:sp>
      <p:pic>
        <p:nvPicPr>
          <p:cNvPr id="3" name="Graphic 1911934196" descr="Meeting with solid fill">
            <a:extLst>
              <a:ext uri="{FF2B5EF4-FFF2-40B4-BE49-F238E27FC236}">
                <a16:creationId xmlns:a16="http://schemas.microsoft.com/office/drawing/2014/main" id="{FD524850-7492-254F-EB35-91E8AA1A22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8968" y="1947109"/>
            <a:ext cx="1371600" cy="1371600"/>
          </a:xfrm>
          <a:prstGeom prst="rect">
            <a:avLst/>
          </a:prstGeom>
        </p:spPr>
      </p:pic>
    </p:spTree>
    <p:extLst>
      <p:ext uri="{BB962C8B-B14F-4D97-AF65-F5344CB8AC3E}">
        <p14:creationId xmlns:p14="http://schemas.microsoft.com/office/powerpoint/2010/main" val="355792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EAE053A-1C64-4149-A6E9-17FC7DBF4D90}"/>
              </a:ext>
            </a:extLst>
          </p:cNvPr>
          <p:cNvSpPr/>
          <p:nvPr/>
        </p:nvSpPr>
        <p:spPr>
          <a:xfrm>
            <a:off x="2079171" y="1733261"/>
            <a:ext cx="9366240" cy="3455188"/>
          </a:xfrm>
          <a:prstGeom prst="rect">
            <a:avLst/>
          </a:prstGeom>
          <a:solidFill>
            <a:srgbClr val="D8DCDA">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14" name="TextBox 13">
            <a:extLst>
              <a:ext uri="{FF2B5EF4-FFF2-40B4-BE49-F238E27FC236}">
                <a16:creationId xmlns:a16="http://schemas.microsoft.com/office/drawing/2014/main" id="{EBC15B15-710F-4D1B-B096-5B10417F80B5}"/>
              </a:ext>
            </a:extLst>
          </p:cNvPr>
          <p:cNvSpPr txBox="1"/>
          <p:nvPr/>
        </p:nvSpPr>
        <p:spPr>
          <a:xfrm>
            <a:off x="2413908" y="1818826"/>
            <a:ext cx="8784923" cy="2993384"/>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What “Task Value” and “Transparency” is:</a:t>
            </a:r>
          </a:p>
          <a:p>
            <a:pPr>
              <a:lnSpc>
                <a:spcPct val="107000"/>
              </a:lnSpc>
              <a:spcAft>
                <a:spcPts val="800"/>
              </a:spcAft>
            </a:pPr>
            <a:r>
              <a:rPr lang="en-US" sz="2000">
                <a:latin typeface="Calibri"/>
                <a:ea typeface="Calibri" panose="020F0502020204030204" pitchFamily="34" charset="0"/>
                <a:cs typeface="Times New Roman"/>
              </a:rPr>
              <a:t>Task value interventions communicate to students the value of the knowledge or skills they’re learning, providing examples of the relevance and usefulness of academic tasks for personal goals, and encouraging students to identify value for themselves through reflective activities. </a:t>
            </a:r>
            <a:endParaRPr lang="en-US" sz="20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a:latin typeface="Calibri"/>
                <a:ea typeface="Calibri" panose="020F0502020204030204" pitchFamily="34" charset="0"/>
                <a:cs typeface="Times New Roman"/>
              </a:rPr>
              <a:t>Transparency in teaching and learning (TILT) offers an explicit, consistent template to communicate both value of knowledge/skills and methods to successfully learn them through identifying the purpose, tasks, and criteria for success. </a:t>
            </a:r>
            <a:endParaRPr lang="en-US"/>
          </a:p>
        </p:txBody>
      </p:sp>
      <p:pic>
        <p:nvPicPr>
          <p:cNvPr id="3" name="Graphic 2038911802" descr="Bullseye outline">
            <a:extLst>
              <a:ext uri="{FF2B5EF4-FFF2-40B4-BE49-F238E27FC236}">
                <a16:creationId xmlns:a16="http://schemas.microsoft.com/office/drawing/2014/main" id="{0F858955-0800-B118-4FB1-494417F8BB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273" y="1834087"/>
            <a:ext cx="1357085" cy="1357085"/>
          </a:xfrm>
          <a:prstGeom prst="rect">
            <a:avLst/>
          </a:prstGeom>
        </p:spPr>
      </p:pic>
    </p:spTree>
    <p:extLst>
      <p:ext uri="{BB962C8B-B14F-4D97-AF65-F5344CB8AC3E}">
        <p14:creationId xmlns:p14="http://schemas.microsoft.com/office/powerpoint/2010/main" val="1667592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947A3AA-0AC6-445D-A75A-ADEAE6E52FC4}"/>
              </a:ext>
            </a:extLst>
          </p:cNvPr>
          <p:cNvSpPr/>
          <p:nvPr/>
        </p:nvSpPr>
        <p:spPr>
          <a:xfrm>
            <a:off x="1943805" y="1838622"/>
            <a:ext cx="9804865" cy="3961383"/>
          </a:xfrm>
          <a:prstGeom prst="rect">
            <a:avLst/>
          </a:prstGeom>
          <a:solidFill>
            <a:schemeClr val="accent6">
              <a:lumMod val="75000"/>
              <a:alpha val="2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20" name="TextBox 19">
            <a:extLst>
              <a:ext uri="{FF2B5EF4-FFF2-40B4-BE49-F238E27FC236}">
                <a16:creationId xmlns:a16="http://schemas.microsoft.com/office/drawing/2014/main" id="{2D72CF08-A329-4A61-B5FF-1698042AA863}"/>
              </a:ext>
            </a:extLst>
          </p:cNvPr>
          <p:cNvSpPr txBox="1"/>
          <p:nvPr/>
        </p:nvSpPr>
        <p:spPr>
          <a:xfrm>
            <a:off x="2219218" y="2014501"/>
            <a:ext cx="9309499" cy="3416320"/>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Why “Task Value” and “Transparency” matters:</a:t>
            </a:r>
          </a:p>
          <a:p>
            <a:pPr>
              <a:spcBef>
                <a:spcPts val="600"/>
              </a:spcBef>
              <a:spcAft>
                <a:spcPts val="600"/>
              </a:spcAft>
            </a:pPr>
            <a:r>
              <a:rPr lang="en-US" sz="2400"/>
              <a:t>A number of studies indicate that task value interventions </a:t>
            </a:r>
            <a:r>
              <a:rPr lang="en-US" sz="2400" b="1"/>
              <a:t>increase student performance in a course and interest in the field</a:t>
            </a:r>
            <a:r>
              <a:rPr lang="en-US" sz="2400"/>
              <a:t> for first generation students (FG), underrepresented students of color (URM), and those students with both identities (FG-URM). </a:t>
            </a:r>
            <a:endParaRPr lang="en-US" sz="2400">
              <a:cs typeface="Calibri"/>
            </a:endParaRPr>
          </a:p>
          <a:p>
            <a:pPr>
              <a:spcBef>
                <a:spcPts val="600"/>
              </a:spcBef>
              <a:spcAft>
                <a:spcPts val="600"/>
              </a:spcAft>
            </a:pPr>
            <a:r>
              <a:rPr lang="en-US" sz="2400"/>
              <a:t>Transparency in teaching and learning (TILT) "</a:t>
            </a:r>
            <a:r>
              <a:rPr lang="en-US" sz="2400" b="1"/>
              <a:t>demonstrably</a:t>
            </a:r>
            <a:r>
              <a:rPr lang="en-US" sz="2400" b="1">
                <a:ea typeface="+mn-lt"/>
                <a:cs typeface="+mn-lt"/>
              </a:rPr>
              <a:t> enhances students' success, especially that of first-generation, low-income, and underrepresented college</a:t>
            </a:r>
            <a:r>
              <a:rPr lang="en-US" sz="2400" b="1"/>
              <a:t> </a:t>
            </a:r>
            <a:r>
              <a:rPr lang="en-US" sz="2400" b="1">
                <a:ea typeface="+mn-lt"/>
                <a:cs typeface="+mn-lt"/>
              </a:rPr>
              <a:t>students</a:t>
            </a:r>
            <a:r>
              <a:rPr lang="en-US" sz="2400">
                <a:ea typeface="+mn-lt"/>
                <a:cs typeface="+mn-lt"/>
              </a:rPr>
              <a:t>" (</a:t>
            </a:r>
            <a:r>
              <a:rPr lang="en-US" sz="2400" err="1">
                <a:ea typeface="+mn-lt"/>
                <a:cs typeface="+mn-lt"/>
              </a:rPr>
              <a:t>Winkelmes</a:t>
            </a:r>
            <a:r>
              <a:rPr lang="en-US" sz="2400"/>
              <a:t>, M. et al., 2016).</a:t>
            </a:r>
            <a:endParaRPr lang="en-US" sz="2400">
              <a:cs typeface="Calibri"/>
            </a:endParaRPr>
          </a:p>
        </p:txBody>
      </p:sp>
      <p:pic>
        <p:nvPicPr>
          <p:cNvPr id="3" name="Graphic 2038911802" descr="Bullseye outline">
            <a:extLst>
              <a:ext uri="{FF2B5EF4-FFF2-40B4-BE49-F238E27FC236}">
                <a16:creationId xmlns:a16="http://schemas.microsoft.com/office/drawing/2014/main" id="{0F858955-0800-B118-4FB1-494417F8BB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273" y="1834087"/>
            <a:ext cx="1357085" cy="1357085"/>
          </a:xfrm>
          <a:prstGeom prst="rect">
            <a:avLst/>
          </a:prstGeom>
        </p:spPr>
      </p:pic>
    </p:spTree>
    <p:extLst>
      <p:ext uri="{BB962C8B-B14F-4D97-AF65-F5344CB8AC3E}">
        <p14:creationId xmlns:p14="http://schemas.microsoft.com/office/powerpoint/2010/main" val="182351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66F9D36-0A2F-B74F-3771-F163676352B9}"/>
              </a:ext>
            </a:extLst>
          </p:cNvPr>
          <p:cNvSpPr/>
          <p:nvPr/>
        </p:nvSpPr>
        <p:spPr>
          <a:xfrm>
            <a:off x="1817914" y="1800188"/>
            <a:ext cx="9992167" cy="4113772"/>
          </a:xfrm>
          <a:prstGeom prst="rect">
            <a:avLst/>
          </a:prstGeom>
          <a:solidFill>
            <a:schemeClr val="accent4">
              <a:lumMod val="20000"/>
              <a:lumOff val="80000"/>
              <a:alpha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lstStyle/>
          <a:p>
            <a:r>
              <a:rPr lang="en-US"/>
              <a:t>Promising Practices: Course Level Strategies</a:t>
            </a:r>
          </a:p>
        </p:txBody>
      </p:sp>
      <p:pic>
        <p:nvPicPr>
          <p:cNvPr id="5" name="Picture 4">
            <a:extLst>
              <a:ext uri="{FF2B5EF4-FFF2-40B4-BE49-F238E27FC236}">
                <a16:creationId xmlns:a16="http://schemas.microsoft.com/office/drawing/2014/main" id="{9A2D10A6-DDB2-B3D6-2BDB-6F95A50B63C4}"/>
              </a:ext>
            </a:extLst>
          </p:cNvPr>
          <p:cNvPicPr>
            <a:picLocks noChangeAspect="1"/>
          </p:cNvPicPr>
          <p:nvPr/>
        </p:nvPicPr>
        <p:blipFill rotWithShape="1">
          <a:blip r:embed="rId5"/>
          <a:srcRect t="48099"/>
          <a:stretch/>
        </p:blipFill>
        <p:spPr>
          <a:xfrm>
            <a:off x="0" y="6027002"/>
            <a:ext cx="7154707" cy="830998"/>
          </a:xfrm>
          <a:prstGeom prst="rect">
            <a:avLst/>
          </a:prstGeom>
        </p:spPr>
      </p:pic>
      <p:pic>
        <p:nvPicPr>
          <p:cNvPr id="24" name="Picture 23">
            <a:extLst>
              <a:ext uri="{FF2B5EF4-FFF2-40B4-BE49-F238E27FC236}">
                <a16:creationId xmlns:a16="http://schemas.microsoft.com/office/drawing/2014/main" id="{EBE8E28B-DEE7-E43F-0DDD-A22589C35C46}"/>
              </a:ext>
            </a:extLst>
          </p:cNvPr>
          <p:cNvPicPr>
            <a:picLocks noChangeAspect="1"/>
          </p:cNvPicPr>
          <p:nvPr/>
        </p:nvPicPr>
        <p:blipFill>
          <a:blip r:embed="rId6"/>
          <a:stretch>
            <a:fillRect/>
          </a:stretch>
        </p:blipFill>
        <p:spPr>
          <a:xfrm>
            <a:off x="9536854" y="6236454"/>
            <a:ext cx="2530181" cy="542182"/>
          </a:xfrm>
          <a:prstGeom prst="rect">
            <a:avLst/>
          </a:prstGeom>
        </p:spPr>
      </p:pic>
      <p:sp>
        <p:nvSpPr>
          <p:cNvPr id="17" name="TextBox 16">
            <a:extLst>
              <a:ext uri="{FF2B5EF4-FFF2-40B4-BE49-F238E27FC236}">
                <a16:creationId xmlns:a16="http://schemas.microsoft.com/office/drawing/2014/main" id="{E53A0BD2-C588-2556-6085-55F97F01031C}"/>
              </a:ext>
            </a:extLst>
          </p:cNvPr>
          <p:cNvSpPr txBox="1"/>
          <p:nvPr/>
        </p:nvSpPr>
        <p:spPr>
          <a:xfrm>
            <a:off x="1926772" y="1876196"/>
            <a:ext cx="9677399" cy="3914918"/>
          </a:xfrm>
          <a:prstGeom prst="rect">
            <a:avLst/>
          </a:prstGeom>
          <a:noFill/>
        </p:spPr>
        <p:txBody>
          <a:bodyPr wrap="square" lIns="91440" tIns="45720" rIns="91440" bIns="45720" rtlCol="0" anchor="t">
            <a:spAutoFit/>
          </a:bodyPr>
          <a:lstStyle/>
          <a:p>
            <a:r>
              <a:rPr lang="en-US" sz="2800"/>
              <a:t>“Task Value” and “Transparency”: Research to Practice:</a:t>
            </a:r>
            <a:endParaRPr lang="en-US"/>
          </a:p>
          <a:p>
            <a:pPr marL="342900" marR="0" lvl="0" indent="-342900" fontAlgn="base">
              <a:lnSpc>
                <a:spcPct val="120000"/>
              </a:lnSpc>
              <a:spcBef>
                <a:spcPts val="1200"/>
              </a:spcBef>
              <a:spcAft>
                <a:spcPts val="0"/>
              </a:spcAft>
              <a:buFont typeface="Arial" panose="020B0604020202020204" pitchFamily="34" charset="0"/>
              <a:buChar char="•"/>
            </a:pPr>
            <a:r>
              <a:rPr lang="en-US" sz="2000" b="1">
                <a:ea typeface="Times New Roman" panose="02020603050405020304" pitchFamily="18" charset="0"/>
              </a:rPr>
              <a:t>Make the purpose and value of your course and its activities transparent</a:t>
            </a:r>
            <a:r>
              <a:rPr lang="en-US" sz="2000">
                <a:ea typeface="Times New Roman" panose="02020603050405020304" pitchFamily="18" charset="0"/>
              </a:rPr>
              <a:t>, including by having learning objectives that have meaning for you and for students, and by using a framework like TILT to articulate the purpose, task, and criteria for success in your assessments and activities.</a:t>
            </a:r>
            <a:endParaRPr lang="en-US" sz="2000">
              <a:ea typeface="Times New Roman" panose="02020603050405020304" pitchFamily="18" charset="0"/>
              <a:cs typeface="Calibri"/>
            </a:endParaRPr>
          </a:p>
          <a:p>
            <a:pPr marL="342900" indent="-342900" fontAlgn="base">
              <a:lnSpc>
                <a:spcPct val="120000"/>
              </a:lnSpc>
              <a:spcBef>
                <a:spcPts val="1200"/>
              </a:spcBef>
              <a:buFont typeface="Arial" panose="020B0604020202020204" pitchFamily="34" charset="0"/>
              <a:buChar char="•"/>
            </a:pPr>
            <a:r>
              <a:rPr lang="en-US" sz="2000" b="1">
                <a:ea typeface="Times New Roman" panose="02020603050405020304" pitchFamily="18" charset="0"/>
              </a:rPr>
              <a:t>Align your assessments and grading structure transparently. </a:t>
            </a:r>
            <a:r>
              <a:rPr lang="en-US" sz="2000">
                <a:ea typeface="Times New Roman" panose="02020603050405020304" pitchFamily="18" charset="0"/>
              </a:rPr>
              <a:t>Ensure assessments are an extension of learning objectives and directly connected to and scaffolded from activities.</a:t>
            </a:r>
            <a:endParaRPr lang="en-US" sz="2000">
              <a:highlight>
                <a:srgbClr val="FFFF00"/>
              </a:highlight>
              <a:ea typeface="Times New Roman" panose="02020603050405020304" pitchFamily="18" charset="0"/>
            </a:endParaRPr>
          </a:p>
          <a:p>
            <a:pPr marL="342900" marR="0" lvl="0" indent="-342900" fontAlgn="base">
              <a:lnSpc>
                <a:spcPct val="120000"/>
              </a:lnSpc>
              <a:spcBef>
                <a:spcPts val="1200"/>
              </a:spcBef>
              <a:spcAft>
                <a:spcPts val="0"/>
              </a:spcAft>
              <a:buFont typeface="Arial" panose="020B0604020202020204" pitchFamily="34" charset="0"/>
              <a:buChar char="•"/>
            </a:pPr>
            <a:r>
              <a:rPr lang="en-US" sz="2000" b="1">
                <a:ea typeface="Times New Roman" panose="02020603050405020304" pitchFamily="18" charset="0"/>
              </a:rPr>
              <a:t>Create opportunities for students to write/reflect on the relevance of course or task to their own goals</a:t>
            </a:r>
            <a:r>
              <a:rPr lang="en-US" sz="2000">
                <a:ea typeface="Times New Roman" panose="02020603050405020304" pitchFamily="18" charset="0"/>
              </a:rPr>
              <a:t> and life.</a:t>
            </a:r>
            <a:endParaRPr lang="en-US" sz="2000">
              <a:highlight>
                <a:srgbClr val="FFFF00"/>
              </a:highlight>
              <a:ea typeface="Times New Roman" panose="02020603050405020304" pitchFamily="18" charset="0"/>
            </a:endParaRPr>
          </a:p>
        </p:txBody>
      </p:sp>
      <p:pic>
        <p:nvPicPr>
          <p:cNvPr id="4" name="Graphic 2038911802" descr="Bullseye outline">
            <a:extLst>
              <a:ext uri="{FF2B5EF4-FFF2-40B4-BE49-F238E27FC236}">
                <a16:creationId xmlns:a16="http://schemas.microsoft.com/office/drawing/2014/main" id="{5F55146C-B5A8-E963-C957-0B23C9CC07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4651" y="1876196"/>
            <a:ext cx="1554480" cy="1554480"/>
          </a:xfrm>
          <a:prstGeom prst="rect">
            <a:avLst/>
          </a:prstGeom>
        </p:spPr>
      </p:pic>
    </p:spTree>
    <p:extLst>
      <p:ext uri="{BB962C8B-B14F-4D97-AF65-F5344CB8AC3E}">
        <p14:creationId xmlns:p14="http://schemas.microsoft.com/office/powerpoint/2010/main" val="84544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EAE053A-1C64-4149-A6E9-17FC7DBF4D90}"/>
              </a:ext>
            </a:extLst>
          </p:cNvPr>
          <p:cNvSpPr/>
          <p:nvPr/>
        </p:nvSpPr>
        <p:spPr>
          <a:xfrm>
            <a:off x="1828875" y="1733261"/>
            <a:ext cx="9981208" cy="4205202"/>
          </a:xfrm>
          <a:prstGeom prst="rect">
            <a:avLst/>
          </a:prstGeom>
          <a:solidFill>
            <a:srgbClr val="D8DCDA">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14" name="TextBox 13">
            <a:extLst>
              <a:ext uri="{FF2B5EF4-FFF2-40B4-BE49-F238E27FC236}">
                <a16:creationId xmlns:a16="http://schemas.microsoft.com/office/drawing/2014/main" id="{EBC15B15-710F-4D1B-B096-5B10417F80B5}"/>
              </a:ext>
            </a:extLst>
          </p:cNvPr>
          <p:cNvSpPr txBox="1"/>
          <p:nvPr/>
        </p:nvSpPr>
        <p:spPr>
          <a:xfrm>
            <a:off x="2209798" y="2081577"/>
            <a:ext cx="9524927" cy="3200876"/>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What we mean by “</a:t>
            </a:r>
            <a:r>
              <a:rPr lang="en-US" sz="2800">
                <a:ea typeface="Times New Roman" panose="02020603050405020304" pitchFamily="18" charset="0"/>
                <a:cs typeface="Times New Roman"/>
              </a:rPr>
              <a:t>Reduced Logistical Barriers":</a:t>
            </a:r>
            <a:endParaRPr lang="en-US" sz="2800"/>
          </a:p>
          <a:p>
            <a:pPr>
              <a:spcBef>
                <a:spcPts val="600"/>
              </a:spcBef>
              <a:spcAft>
                <a:spcPts val="600"/>
              </a:spcAft>
            </a:pPr>
            <a:r>
              <a:rPr lang="en-US" sz="2400">
                <a:latin typeface="Calibri"/>
                <a:ea typeface="Calibri" panose="020F0502020204030204" pitchFamily="34" charset="0"/>
                <a:cs typeface="Calibri"/>
              </a:rPr>
              <a:t>Removal of logistical barriers that impact equity may not always occur at the course level, but two notable ones which can be acted on include:</a:t>
            </a:r>
          </a:p>
          <a:p>
            <a:pPr marL="285750" indent="-285750">
              <a:spcBef>
                <a:spcPts val="600"/>
              </a:spcBef>
              <a:spcAft>
                <a:spcPts val="600"/>
              </a:spcAft>
              <a:buFont typeface="Arial" panose="020B0604020202020204" pitchFamily="34" charset="0"/>
              <a:buChar char="•"/>
            </a:pPr>
            <a:r>
              <a:rPr lang="en-US" sz="2400">
                <a:latin typeface="Calibri"/>
                <a:ea typeface="Calibri" panose="020F0502020204030204" pitchFamily="34" charset="0"/>
                <a:cs typeface="Calibri"/>
              </a:rPr>
              <a:t>Pivoting from textbooks and software students must purchase to quality, free (or low-cost) Open Educational Resources (OERs)</a:t>
            </a:r>
          </a:p>
          <a:p>
            <a:pPr marL="285750" indent="-285750">
              <a:spcBef>
                <a:spcPts val="600"/>
              </a:spcBef>
              <a:spcAft>
                <a:spcPts val="600"/>
              </a:spcAft>
              <a:buFont typeface="Arial" panose="020B0604020202020204" pitchFamily="34" charset="0"/>
              <a:buChar char="•"/>
            </a:pPr>
            <a:r>
              <a:rPr lang="en-US" sz="2400">
                <a:latin typeface="Calibri"/>
                <a:ea typeface="Calibri" panose="020F0502020204030204" pitchFamily="34" charset="0"/>
                <a:cs typeface="Calibri"/>
              </a:rPr>
              <a:t>Improving Canvas navigability and organization so that students can orient and access what they need with greater ease.</a:t>
            </a:r>
            <a:endParaRPr lang="en-US" sz="2400">
              <a:latin typeface="Calibri"/>
              <a:cs typeface="Calibri"/>
            </a:endParaRPr>
          </a:p>
        </p:txBody>
      </p:sp>
      <p:pic>
        <p:nvPicPr>
          <p:cNvPr id="4" name="Graphic 1971696548" descr="Unlock with solid fill">
            <a:extLst>
              <a:ext uri="{FF2B5EF4-FFF2-40B4-BE49-F238E27FC236}">
                <a16:creationId xmlns:a16="http://schemas.microsoft.com/office/drawing/2014/main" id="{73258CFF-A207-C26D-A36F-EDCB1C0AEE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275" y="1849532"/>
            <a:ext cx="1371600" cy="1371600"/>
          </a:xfrm>
          <a:prstGeom prst="rect">
            <a:avLst/>
          </a:prstGeom>
        </p:spPr>
      </p:pic>
    </p:spTree>
    <p:extLst>
      <p:ext uri="{BB962C8B-B14F-4D97-AF65-F5344CB8AC3E}">
        <p14:creationId xmlns:p14="http://schemas.microsoft.com/office/powerpoint/2010/main" val="143406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8947A3AA-0AC6-445D-A75A-ADEAE6E52FC4}"/>
              </a:ext>
            </a:extLst>
          </p:cNvPr>
          <p:cNvSpPr/>
          <p:nvPr/>
        </p:nvSpPr>
        <p:spPr>
          <a:xfrm>
            <a:off x="2042523" y="1849531"/>
            <a:ext cx="9767559" cy="4592365"/>
          </a:xfrm>
          <a:prstGeom prst="rect">
            <a:avLst/>
          </a:prstGeom>
          <a:solidFill>
            <a:schemeClr val="accent6">
              <a:lumMod val="75000"/>
              <a:alpha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normAutofit/>
          </a:bodyPr>
          <a:lstStyle/>
          <a:p>
            <a:r>
              <a:rPr lang="en-US"/>
              <a:t>Promising Practices: Course Level Strategies</a:t>
            </a:r>
          </a:p>
        </p:txBody>
      </p:sp>
      <p:sp>
        <p:nvSpPr>
          <p:cNvPr id="20" name="TextBox 19">
            <a:extLst>
              <a:ext uri="{FF2B5EF4-FFF2-40B4-BE49-F238E27FC236}">
                <a16:creationId xmlns:a16="http://schemas.microsoft.com/office/drawing/2014/main" id="{2D72CF08-A329-4A61-B5FF-1698042AA863}"/>
              </a:ext>
            </a:extLst>
          </p:cNvPr>
          <p:cNvSpPr txBox="1"/>
          <p:nvPr/>
        </p:nvSpPr>
        <p:spPr>
          <a:xfrm>
            <a:off x="2237440" y="2252887"/>
            <a:ext cx="9410855" cy="3785652"/>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t>Why “Reduced Logistical Barriers" matters:</a:t>
            </a:r>
          </a:p>
          <a:p>
            <a:pPr marL="285750" indent="-285750">
              <a:spcBef>
                <a:spcPts val="600"/>
              </a:spcBef>
              <a:spcAft>
                <a:spcPts val="600"/>
              </a:spcAft>
              <a:buFont typeface="Arial" panose="020B0604020202020204" pitchFamily="34" charset="0"/>
              <a:buChar char="•"/>
            </a:pPr>
            <a:r>
              <a:rPr lang="en-US" sz="2400">
                <a:latin typeface="Calibri"/>
                <a:ea typeface="Calibri" panose="020F0502020204030204" pitchFamily="34" charset="0"/>
                <a:cs typeface="Times New Roman"/>
              </a:rPr>
              <a:t>A large-scale study found that after shifting to free textbooks, </a:t>
            </a:r>
            <a:r>
              <a:rPr lang="en-US" sz="2400" b="1">
                <a:latin typeface="Calibri"/>
                <a:ea typeface="Calibri" panose="020F0502020204030204" pitchFamily="34" charset="0"/>
                <a:cs typeface="Times New Roman"/>
              </a:rPr>
              <a:t>“</a:t>
            </a:r>
            <a:r>
              <a:rPr lang="en-US" sz="2400" b="1"/>
              <a:t>Pell-eligible students, underserved populations, and part-time students</a:t>
            </a:r>
            <a:r>
              <a:rPr lang="en-US" sz="2400"/>
              <a:t>” </a:t>
            </a:r>
            <a:r>
              <a:rPr lang="en-US" sz="2400">
                <a:latin typeface="Calibri"/>
                <a:ea typeface="Calibri" panose="020F0502020204030204" pitchFamily="34" charset="0"/>
                <a:cs typeface="Times New Roman"/>
              </a:rPr>
              <a:t>saw “</a:t>
            </a:r>
            <a:r>
              <a:rPr lang="en-US" sz="2400"/>
              <a:t>DFW rates decrease dramatically,” helping to close the equity gap (Colvard, N. et al, 2018).</a:t>
            </a:r>
            <a:endParaRPr lang="en-US" sz="2400">
              <a:cs typeface="Calibri"/>
            </a:endParaRPr>
          </a:p>
          <a:p>
            <a:pPr marL="285750" indent="-285750">
              <a:spcBef>
                <a:spcPts val="600"/>
              </a:spcBef>
              <a:spcAft>
                <a:spcPts val="600"/>
              </a:spcAft>
              <a:buFont typeface="Arial" panose="020B0604020202020204" pitchFamily="34" charset="0"/>
              <a:buChar char="•"/>
            </a:pPr>
            <a:r>
              <a:rPr lang="en-US" sz="2400"/>
              <a:t>UO students identified </a:t>
            </a:r>
            <a:r>
              <a:rPr lang="en-US" sz="2400" b="1"/>
              <a:t>Canvas organization and navigability as both the #1 contributor to accessibility (where present) and the #1 barrier to accessibility</a:t>
            </a:r>
            <a:r>
              <a:rPr lang="en-US" sz="2400"/>
              <a:t> (where absent) in their courses (explore</a:t>
            </a:r>
            <a:r>
              <a:rPr lang="en-US" sz="2400">
                <a:hlinkClick r:id="rId5"/>
              </a:rPr>
              <a:t> the Practitioner Guide</a:t>
            </a:r>
            <a:r>
              <a:rPr lang="en-US" sz="2400"/>
              <a:t> for more information)</a:t>
            </a:r>
            <a:endParaRPr lang="en-US" sz="2400">
              <a:cs typeface="Calibri"/>
            </a:endParaRPr>
          </a:p>
        </p:txBody>
      </p:sp>
      <p:pic>
        <p:nvPicPr>
          <p:cNvPr id="4" name="Graphic 1971696548" descr="Unlock with solid fill">
            <a:extLst>
              <a:ext uri="{FF2B5EF4-FFF2-40B4-BE49-F238E27FC236}">
                <a16:creationId xmlns:a16="http://schemas.microsoft.com/office/drawing/2014/main" id="{73258CFF-A207-C26D-A36F-EDCB1C0AEE1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7275" y="1849532"/>
            <a:ext cx="1371600" cy="1371600"/>
          </a:xfrm>
          <a:prstGeom prst="rect">
            <a:avLst/>
          </a:prstGeom>
        </p:spPr>
      </p:pic>
    </p:spTree>
    <p:extLst>
      <p:ext uri="{BB962C8B-B14F-4D97-AF65-F5344CB8AC3E}">
        <p14:creationId xmlns:p14="http://schemas.microsoft.com/office/powerpoint/2010/main" val="93808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66F9D36-0A2F-B74F-3771-F163676352B9}"/>
              </a:ext>
            </a:extLst>
          </p:cNvPr>
          <p:cNvSpPr/>
          <p:nvPr/>
        </p:nvSpPr>
        <p:spPr>
          <a:xfrm>
            <a:off x="1945230" y="1729766"/>
            <a:ext cx="9789494" cy="3825658"/>
          </a:xfrm>
          <a:prstGeom prst="rect">
            <a:avLst/>
          </a:prstGeom>
          <a:solidFill>
            <a:schemeClr val="accent4">
              <a:lumMod val="20000"/>
              <a:lumOff val="80000"/>
              <a:alpha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1DA18D57-E6A7-6D19-1184-83491E7D7E9F}"/>
              </a:ext>
            </a:extLst>
          </p:cNvPr>
          <p:cNvGrpSpPr/>
          <p:nvPr/>
        </p:nvGrpSpPr>
        <p:grpSpPr>
          <a:xfrm>
            <a:off x="-992" y="0"/>
            <a:ext cx="12192000" cy="913892"/>
            <a:chOff x="-992" y="0"/>
            <a:chExt cx="12192000" cy="913892"/>
          </a:xfrm>
        </p:grpSpPr>
        <p:pic>
          <p:nvPicPr>
            <p:cNvPr id="6" name="Picture 5" descr="A picture containing cable, clipart&#10;&#10;Description automatically generated">
              <a:extLst>
                <a:ext uri="{FF2B5EF4-FFF2-40B4-BE49-F238E27FC236}">
                  <a16:creationId xmlns:a16="http://schemas.microsoft.com/office/drawing/2014/main" id="{42824B38-F855-A240-A989-C2E400C80DEC}"/>
                </a:ext>
              </a:extLst>
            </p:cNvPr>
            <p:cNvPicPr>
              <a:picLocks noChangeAspect="1"/>
            </p:cNvPicPr>
            <p:nvPr/>
          </p:nvPicPr>
          <p:blipFill>
            <a:blip r:embed="rId3"/>
            <a:stretch>
              <a:fillRect/>
            </a:stretch>
          </p:blipFill>
          <p:spPr>
            <a:xfrm>
              <a:off x="9660828" y="48700"/>
              <a:ext cx="2530180" cy="865192"/>
            </a:xfrm>
            <a:prstGeom prst="rect">
              <a:avLst/>
            </a:prstGeom>
          </p:spPr>
        </p:pic>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4"/>
            <a:stretch>
              <a:fillRect/>
            </a:stretch>
          </p:blipFill>
          <p:spPr>
            <a:xfrm>
              <a:off x="-992" y="0"/>
              <a:ext cx="12192000" cy="442910"/>
            </a:xfrm>
            <a:prstGeom prst="rect">
              <a:avLst/>
            </a:prstGeom>
          </p:spPr>
        </p:pic>
      </p:grpSp>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21546"/>
            <a:ext cx="10971882" cy="1325563"/>
          </a:xfrm>
        </p:spPr>
        <p:txBody>
          <a:bodyPr/>
          <a:lstStyle/>
          <a:p>
            <a:r>
              <a:rPr lang="en-US"/>
              <a:t>Promising Practices: Course Level Strategies</a:t>
            </a:r>
          </a:p>
        </p:txBody>
      </p:sp>
      <p:pic>
        <p:nvPicPr>
          <p:cNvPr id="5" name="Picture 4">
            <a:extLst>
              <a:ext uri="{FF2B5EF4-FFF2-40B4-BE49-F238E27FC236}">
                <a16:creationId xmlns:a16="http://schemas.microsoft.com/office/drawing/2014/main" id="{9A2D10A6-DDB2-B3D6-2BDB-6F95A50B63C4}"/>
              </a:ext>
            </a:extLst>
          </p:cNvPr>
          <p:cNvPicPr>
            <a:picLocks noChangeAspect="1"/>
          </p:cNvPicPr>
          <p:nvPr/>
        </p:nvPicPr>
        <p:blipFill rotWithShape="1">
          <a:blip r:embed="rId5"/>
          <a:srcRect t="48099"/>
          <a:stretch/>
        </p:blipFill>
        <p:spPr>
          <a:xfrm>
            <a:off x="0" y="6027002"/>
            <a:ext cx="7154707" cy="830998"/>
          </a:xfrm>
          <a:prstGeom prst="rect">
            <a:avLst/>
          </a:prstGeom>
        </p:spPr>
      </p:pic>
      <p:pic>
        <p:nvPicPr>
          <p:cNvPr id="24" name="Picture 23">
            <a:extLst>
              <a:ext uri="{FF2B5EF4-FFF2-40B4-BE49-F238E27FC236}">
                <a16:creationId xmlns:a16="http://schemas.microsoft.com/office/drawing/2014/main" id="{EBE8E28B-DEE7-E43F-0DDD-A22589C35C46}"/>
              </a:ext>
            </a:extLst>
          </p:cNvPr>
          <p:cNvPicPr>
            <a:picLocks noChangeAspect="1"/>
          </p:cNvPicPr>
          <p:nvPr/>
        </p:nvPicPr>
        <p:blipFill>
          <a:blip r:embed="rId6"/>
          <a:stretch>
            <a:fillRect/>
          </a:stretch>
        </p:blipFill>
        <p:spPr>
          <a:xfrm>
            <a:off x="9536854" y="6236454"/>
            <a:ext cx="2530181" cy="542182"/>
          </a:xfrm>
          <a:prstGeom prst="rect">
            <a:avLst/>
          </a:prstGeom>
        </p:spPr>
      </p:pic>
      <p:sp>
        <p:nvSpPr>
          <p:cNvPr id="17" name="TextBox 16">
            <a:extLst>
              <a:ext uri="{FF2B5EF4-FFF2-40B4-BE49-F238E27FC236}">
                <a16:creationId xmlns:a16="http://schemas.microsoft.com/office/drawing/2014/main" id="{E53A0BD2-C588-2556-6085-55F97F01031C}"/>
              </a:ext>
            </a:extLst>
          </p:cNvPr>
          <p:cNvSpPr txBox="1"/>
          <p:nvPr/>
        </p:nvSpPr>
        <p:spPr>
          <a:xfrm>
            <a:off x="2087061" y="1942457"/>
            <a:ext cx="9255696" cy="3402741"/>
          </a:xfrm>
          <a:prstGeom prst="rect">
            <a:avLst/>
          </a:prstGeom>
          <a:noFill/>
        </p:spPr>
        <p:txBody>
          <a:bodyPr wrap="square" lIns="91440" tIns="45720" rIns="91440" bIns="45720" rtlCol="0" anchor="t">
            <a:spAutoFit/>
          </a:bodyPr>
          <a:lstStyle/>
          <a:p>
            <a:r>
              <a:rPr lang="en-US" sz="2800"/>
              <a:t>Reduced Logistical Barriers: Research to Practice:</a:t>
            </a:r>
            <a:endParaRPr lang="en-US"/>
          </a:p>
          <a:p>
            <a:pPr marL="342900" indent="-342900" fontAlgn="base">
              <a:lnSpc>
                <a:spcPct val="120000"/>
              </a:lnSpc>
              <a:spcBef>
                <a:spcPts val="1200"/>
              </a:spcBef>
              <a:buFont typeface="Arial" panose="020F0302020204030204"/>
              <a:buChar char="•"/>
            </a:pPr>
            <a:r>
              <a:rPr lang="en-US" sz="2000" b="1">
                <a:ea typeface="Times New Roman" panose="02020603050405020304" pitchFamily="18" charset="0"/>
              </a:rPr>
              <a:t>Adopt an </a:t>
            </a:r>
            <a:r>
              <a:rPr lang="en-US" sz="2000" b="1">
                <a:ea typeface="Times New Roman" panose="02020603050405020304" pitchFamily="18" charset="0"/>
                <a:hlinkClick r:id="rId7"/>
              </a:rPr>
              <a:t>open educational resource </a:t>
            </a:r>
            <a:r>
              <a:rPr lang="en-US" sz="2000" b="1">
                <a:ea typeface="Times New Roman" panose="02020603050405020304" pitchFamily="18" charset="0"/>
              </a:rPr>
              <a:t>in place of a textbook or software students must pay for. </a:t>
            </a:r>
            <a:r>
              <a:rPr lang="en-US" sz="2000">
                <a:ea typeface="Times New Roman" panose="02020603050405020304" pitchFamily="18" charset="0"/>
              </a:rPr>
              <a:t>Find out more at the </a:t>
            </a:r>
            <a:r>
              <a:rPr lang="en-US" sz="2000">
                <a:hlinkClick r:id="rId8"/>
              </a:rPr>
              <a:t>Open Educational Resources &amp; Textbook Affordability at UO webpage</a:t>
            </a:r>
            <a:r>
              <a:rPr lang="en-US" sz="2000"/>
              <a:t>, </a:t>
            </a:r>
            <a:r>
              <a:rPr lang="en-US" sz="2000">
                <a:ea typeface="Times New Roman" panose="02020603050405020304" pitchFamily="18" charset="0"/>
              </a:rPr>
              <a:t>and </a:t>
            </a:r>
            <a:r>
              <a:rPr lang="en-US" sz="2000"/>
              <a:t>contact </a:t>
            </a:r>
            <a:r>
              <a:rPr lang="en-US" sz="2000" u="sng">
                <a:hlinkClick r:id="rId9"/>
              </a:rPr>
              <a:t>Rayne Vieger</a:t>
            </a:r>
            <a:r>
              <a:rPr lang="en-US" sz="2000"/>
              <a:t> for support, including assistance locating an </a:t>
            </a:r>
            <a:r>
              <a:rPr lang="en-US" sz="2000" u="sng">
                <a:hlinkClick r:id="rId10"/>
              </a:rPr>
              <a:t>OER</a:t>
            </a:r>
            <a:r>
              <a:rPr lang="en-US" sz="2000" u="sng"/>
              <a:t>.</a:t>
            </a:r>
            <a:endParaRPr lang="en-US" sz="2000">
              <a:cs typeface="Calibri" panose="020F0502020204030204"/>
            </a:endParaRPr>
          </a:p>
          <a:p>
            <a:pPr marL="342900" marR="0" lvl="0" indent="-342900" fontAlgn="base">
              <a:lnSpc>
                <a:spcPct val="120000"/>
              </a:lnSpc>
              <a:spcBef>
                <a:spcPts val="1200"/>
              </a:spcBef>
              <a:spcAft>
                <a:spcPts val="0"/>
              </a:spcAft>
              <a:buFont typeface="Arial" panose="020F0302020204030204"/>
              <a:buChar char="•"/>
            </a:pPr>
            <a:r>
              <a:rPr lang="en-US" sz="2000" b="1">
                <a:ea typeface="Times New Roman" panose="02020603050405020304" pitchFamily="18" charset="0"/>
              </a:rPr>
              <a:t>Design your Canvas to be easily and consistently navigable.</a:t>
            </a:r>
            <a:r>
              <a:rPr lang="en-US" sz="2000">
                <a:ea typeface="Times New Roman" panose="02020603050405020304" pitchFamily="18" charset="0"/>
              </a:rPr>
              <a:t> Want support for your unit or yourself? </a:t>
            </a:r>
            <a:r>
              <a:rPr lang="en-US" sz="2000">
                <a:ea typeface="Times New Roman" panose="02020603050405020304" pitchFamily="18" charset="0"/>
                <a:hlinkClick r:id="rId11"/>
              </a:rPr>
              <a:t>Contact UO Online and the Teaching Engagement Program </a:t>
            </a:r>
            <a:r>
              <a:rPr lang="en-US" sz="2000">
                <a:ea typeface="Times New Roman" panose="02020603050405020304" pitchFamily="18" charset="0"/>
              </a:rPr>
              <a:t>for more information.</a:t>
            </a:r>
            <a:endParaRPr lang="en-US" sz="2000">
              <a:ea typeface="Times New Roman" panose="02020603050405020304" pitchFamily="18" charset="0"/>
              <a:cs typeface="Calibri" panose="020F0502020204030204"/>
            </a:endParaRPr>
          </a:p>
        </p:txBody>
      </p:sp>
      <p:pic>
        <p:nvPicPr>
          <p:cNvPr id="3" name="Graphic 1971696548" descr="Unlock with solid fill">
            <a:extLst>
              <a:ext uri="{FF2B5EF4-FFF2-40B4-BE49-F238E27FC236}">
                <a16:creationId xmlns:a16="http://schemas.microsoft.com/office/drawing/2014/main" id="{AFBA20B7-667A-C73A-8967-436AE0E7C68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57275" y="1849532"/>
            <a:ext cx="1371600" cy="1371600"/>
          </a:xfrm>
          <a:prstGeom prst="rect">
            <a:avLst/>
          </a:prstGeom>
        </p:spPr>
      </p:pic>
    </p:spTree>
    <p:extLst>
      <p:ext uri="{BB962C8B-B14F-4D97-AF65-F5344CB8AC3E}">
        <p14:creationId xmlns:p14="http://schemas.microsoft.com/office/powerpoint/2010/main" val="1191442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BEBF36F-E4B7-F545-4577-25AFDC07DDD7}"/>
              </a:ext>
            </a:extLst>
          </p:cNvPr>
          <p:cNvPicPr>
            <a:picLocks noChangeAspect="1"/>
          </p:cNvPicPr>
          <p:nvPr/>
        </p:nvPicPr>
        <p:blipFill>
          <a:blip r:embed="rId3"/>
          <a:stretch>
            <a:fillRect/>
          </a:stretch>
        </p:blipFill>
        <p:spPr>
          <a:xfrm>
            <a:off x="-992" y="0"/>
            <a:ext cx="12192000" cy="442910"/>
          </a:xfrm>
          <a:prstGeom prst="rect">
            <a:avLst/>
          </a:prstGeom>
        </p:spPr>
      </p:pic>
      <p:sp>
        <p:nvSpPr>
          <p:cNvPr id="2" name="Title 1">
            <a:extLst>
              <a:ext uri="{FF2B5EF4-FFF2-40B4-BE49-F238E27FC236}">
                <a16:creationId xmlns:a16="http://schemas.microsoft.com/office/drawing/2014/main" id="{E489C15C-0514-8CF7-7424-9C4076C4F17F}"/>
              </a:ext>
            </a:extLst>
          </p:cNvPr>
          <p:cNvSpPr>
            <a:spLocks noGrp="1"/>
          </p:cNvSpPr>
          <p:nvPr>
            <p:ph type="title"/>
          </p:nvPr>
        </p:nvSpPr>
        <p:spPr>
          <a:xfrm>
            <a:off x="838200" y="610221"/>
            <a:ext cx="11352808" cy="1325563"/>
          </a:xfrm>
        </p:spPr>
        <p:txBody>
          <a:bodyPr/>
          <a:lstStyle/>
          <a:p>
            <a:r>
              <a:rPr lang="en-US"/>
              <a:t>Promising Practices: Course Level Strategies</a:t>
            </a:r>
          </a:p>
        </p:txBody>
      </p:sp>
      <p:pic>
        <p:nvPicPr>
          <p:cNvPr id="5" name="Picture 4">
            <a:extLst>
              <a:ext uri="{FF2B5EF4-FFF2-40B4-BE49-F238E27FC236}">
                <a16:creationId xmlns:a16="http://schemas.microsoft.com/office/drawing/2014/main" id="{9A2D10A6-DDB2-B3D6-2BDB-6F95A50B63C4}"/>
              </a:ext>
            </a:extLst>
          </p:cNvPr>
          <p:cNvPicPr>
            <a:picLocks noChangeAspect="1"/>
          </p:cNvPicPr>
          <p:nvPr/>
        </p:nvPicPr>
        <p:blipFill rotWithShape="1">
          <a:blip r:embed="rId4"/>
          <a:srcRect t="48099"/>
          <a:stretch/>
        </p:blipFill>
        <p:spPr>
          <a:xfrm>
            <a:off x="0" y="6027003"/>
            <a:ext cx="7154707" cy="830997"/>
          </a:xfrm>
          <a:prstGeom prst="rect">
            <a:avLst/>
          </a:prstGeom>
        </p:spPr>
      </p:pic>
      <p:pic>
        <p:nvPicPr>
          <p:cNvPr id="24" name="Picture 23">
            <a:extLst>
              <a:ext uri="{FF2B5EF4-FFF2-40B4-BE49-F238E27FC236}">
                <a16:creationId xmlns:a16="http://schemas.microsoft.com/office/drawing/2014/main" id="{EBE8E28B-DEE7-E43F-0DDD-A22589C35C46}"/>
              </a:ext>
            </a:extLst>
          </p:cNvPr>
          <p:cNvPicPr>
            <a:picLocks noChangeAspect="1"/>
          </p:cNvPicPr>
          <p:nvPr/>
        </p:nvPicPr>
        <p:blipFill>
          <a:blip r:embed="rId5"/>
          <a:stretch>
            <a:fillRect/>
          </a:stretch>
        </p:blipFill>
        <p:spPr>
          <a:xfrm>
            <a:off x="9536854" y="6236454"/>
            <a:ext cx="2530181" cy="542182"/>
          </a:xfrm>
          <a:prstGeom prst="rect">
            <a:avLst/>
          </a:prstGeom>
        </p:spPr>
      </p:pic>
      <p:pic>
        <p:nvPicPr>
          <p:cNvPr id="4" name="Graphic 274650949" descr="Plant with solid fill">
            <a:extLst>
              <a:ext uri="{FF2B5EF4-FFF2-40B4-BE49-F238E27FC236}">
                <a16:creationId xmlns:a16="http://schemas.microsoft.com/office/drawing/2014/main" id="{8D39350C-0A15-285D-5681-C30ED3A5B9A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0470" y="4811672"/>
            <a:ext cx="873211" cy="832022"/>
          </a:xfrm>
          <a:prstGeom prst="rect">
            <a:avLst/>
          </a:prstGeom>
        </p:spPr>
      </p:pic>
      <p:pic>
        <p:nvPicPr>
          <p:cNvPr id="8" name="Picture 7" descr="A picture containing drawing, sketch, clipart, illustration&#10;&#10;Description automatically generated">
            <a:extLst>
              <a:ext uri="{FF2B5EF4-FFF2-40B4-BE49-F238E27FC236}">
                <a16:creationId xmlns:a16="http://schemas.microsoft.com/office/drawing/2014/main" id="{29111005-F559-4B69-6503-7433627F60A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1037" t="32158" r="3670" b="32230"/>
          <a:stretch/>
        </p:blipFill>
        <p:spPr bwMode="auto">
          <a:xfrm>
            <a:off x="1553479" y="4852493"/>
            <a:ext cx="806896" cy="832022"/>
          </a:xfrm>
          <a:prstGeom prst="rect">
            <a:avLst/>
          </a:prstGeom>
          <a:solidFill>
            <a:srgbClr val="104735"/>
          </a:solidFill>
          <a:ln>
            <a:noFill/>
          </a:ln>
          <a:extLst>
            <a:ext uri="{53640926-AAD7-44D8-BBD7-CCE9431645EC}">
              <a14:shadowObscured xmlns:a14="http://schemas.microsoft.com/office/drawing/2010/main"/>
            </a:ext>
          </a:extLst>
        </p:spPr>
      </p:pic>
      <p:pic>
        <p:nvPicPr>
          <p:cNvPr id="9" name="Graphic 1911934196" descr="Meeting with solid fill">
            <a:extLst>
              <a:ext uri="{FF2B5EF4-FFF2-40B4-BE49-F238E27FC236}">
                <a16:creationId xmlns:a16="http://schemas.microsoft.com/office/drawing/2014/main" id="{3EC4C0A8-8D52-113B-E195-244B19C5524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13251" y="4805464"/>
            <a:ext cx="883509" cy="914400"/>
          </a:xfrm>
          <a:prstGeom prst="rect">
            <a:avLst/>
          </a:prstGeom>
        </p:spPr>
      </p:pic>
      <p:pic>
        <p:nvPicPr>
          <p:cNvPr id="10" name="Graphic 2038911802" descr="Bullseye outline">
            <a:extLst>
              <a:ext uri="{FF2B5EF4-FFF2-40B4-BE49-F238E27FC236}">
                <a16:creationId xmlns:a16="http://schemas.microsoft.com/office/drawing/2014/main" id="{F4A879E9-B54D-BBCC-842F-4504749D5A0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578310" y="4808828"/>
            <a:ext cx="832022" cy="832022"/>
          </a:xfrm>
          <a:prstGeom prst="rect">
            <a:avLst/>
          </a:prstGeom>
        </p:spPr>
      </p:pic>
      <p:pic>
        <p:nvPicPr>
          <p:cNvPr id="12" name="Graphic 1971696548" descr="Unlock with solid fill">
            <a:extLst>
              <a:ext uri="{FF2B5EF4-FFF2-40B4-BE49-F238E27FC236}">
                <a16:creationId xmlns:a16="http://schemas.microsoft.com/office/drawing/2014/main" id="{E6CF4EC4-A564-6548-8241-B337C282712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449956" y="4846696"/>
            <a:ext cx="780536" cy="759941"/>
          </a:xfrm>
          <a:prstGeom prst="rect">
            <a:avLst/>
          </a:prstGeom>
        </p:spPr>
      </p:pic>
      <p:pic>
        <p:nvPicPr>
          <p:cNvPr id="3" name="Picture 5" descr="screenshot of Equity in Student Achievement webpage">
            <a:extLst>
              <a:ext uri="{FF2B5EF4-FFF2-40B4-BE49-F238E27FC236}">
                <a16:creationId xmlns:a16="http://schemas.microsoft.com/office/drawing/2014/main" id="{94064CB6-4ADC-BB09-09D0-6A4B9802756B}"/>
              </a:ext>
            </a:extLst>
          </p:cNvPr>
          <p:cNvPicPr>
            <a:picLocks noChangeAspect="1"/>
          </p:cNvPicPr>
          <p:nvPr/>
        </p:nvPicPr>
        <p:blipFill>
          <a:blip r:embed="rId15"/>
          <a:stretch>
            <a:fillRect/>
          </a:stretch>
        </p:blipFill>
        <p:spPr>
          <a:xfrm>
            <a:off x="6341076" y="1927942"/>
            <a:ext cx="5160858" cy="3341925"/>
          </a:xfrm>
          <a:prstGeom prst="rect">
            <a:avLst/>
          </a:prstGeom>
          <a:ln>
            <a:solidFill>
              <a:schemeClr val="tx1"/>
            </a:solidFill>
          </a:ln>
        </p:spPr>
      </p:pic>
      <p:sp>
        <p:nvSpPr>
          <p:cNvPr id="7" name="Rectangle 6">
            <a:extLst>
              <a:ext uri="{FF2B5EF4-FFF2-40B4-BE49-F238E27FC236}">
                <a16:creationId xmlns:a16="http://schemas.microsoft.com/office/drawing/2014/main" id="{C3BCB30E-4466-007F-44CE-250638FAFF6A}"/>
              </a:ext>
            </a:extLst>
          </p:cNvPr>
          <p:cNvSpPr/>
          <p:nvPr/>
        </p:nvSpPr>
        <p:spPr>
          <a:xfrm>
            <a:off x="454553" y="1923761"/>
            <a:ext cx="5300352" cy="2449881"/>
          </a:xfrm>
          <a:prstGeom prst="rect">
            <a:avLst/>
          </a:prstGeom>
          <a:solidFill>
            <a:srgbClr val="D8DCDA">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80CA9D4-5F5B-7A53-7042-AC5A81C48F10}"/>
              </a:ext>
            </a:extLst>
          </p:cNvPr>
          <p:cNvSpPr txBox="1"/>
          <p:nvPr/>
        </p:nvSpPr>
        <p:spPr>
          <a:xfrm>
            <a:off x="767441" y="2244863"/>
            <a:ext cx="4898501" cy="1815882"/>
          </a:xfrm>
          <a:prstGeom prst="rect">
            <a:avLst/>
          </a:prstGeom>
          <a:noFill/>
          <a:ln>
            <a:noFill/>
          </a:ln>
        </p:spPr>
        <p:txBody>
          <a:bodyPr wrap="square" lIns="91440" tIns="45720" rIns="91440" bIns="45720" rtlCol="0" anchor="t">
            <a:spAutoFit/>
          </a:bodyPr>
          <a:lstStyle/>
          <a:p>
            <a:pPr>
              <a:spcBef>
                <a:spcPts val="600"/>
              </a:spcBef>
              <a:spcAft>
                <a:spcPts val="600"/>
              </a:spcAft>
            </a:pPr>
            <a:r>
              <a:rPr lang="en-US" sz="2800">
                <a:latin typeface="Calibri"/>
                <a:cs typeface="Calibri"/>
              </a:rPr>
              <a:t>We are here to support your teaching and we are committed to helping to close equity gaps in student achievement.</a:t>
            </a:r>
            <a:endParaRPr lang="en-US"/>
          </a:p>
        </p:txBody>
      </p:sp>
      <p:sp>
        <p:nvSpPr>
          <p:cNvPr id="6" name="TextBox 5">
            <a:extLst>
              <a:ext uri="{FF2B5EF4-FFF2-40B4-BE49-F238E27FC236}">
                <a16:creationId xmlns:a16="http://schemas.microsoft.com/office/drawing/2014/main" id="{5D1888AE-F90A-B39D-3309-C11124C641ED}"/>
              </a:ext>
            </a:extLst>
          </p:cNvPr>
          <p:cNvSpPr txBox="1"/>
          <p:nvPr/>
        </p:nvSpPr>
        <p:spPr>
          <a:xfrm>
            <a:off x="5833383" y="5350329"/>
            <a:ext cx="62402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hlinkClick r:id="rId16"/>
              </a:rPr>
              <a:t>Equity in Student Achievement: Resources &amp; Research webpage</a:t>
            </a:r>
            <a:endParaRPr lang="en-US"/>
          </a:p>
        </p:txBody>
      </p:sp>
    </p:spTree>
    <p:extLst>
      <p:ext uri="{BB962C8B-B14F-4D97-AF65-F5344CB8AC3E}">
        <p14:creationId xmlns:p14="http://schemas.microsoft.com/office/powerpoint/2010/main" val="85035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11" ma:contentTypeDescription="Create a new document." ma:contentTypeScope="" ma:versionID="029368a674d2219be7256aebba1ef9a7">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4fd0bf06705646d7a273a42e0783ee01"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659c2dde-9534-40ea-bbdf-076f8a30aa24">
      <UserInfo>
        <DisplayName>Kirsta Urben</DisplayName>
        <AccountId>33</AccountId>
        <AccountType/>
      </UserInfo>
      <UserInfo>
        <DisplayName>Claire Matese</DisplayName>
        <AccountId>246</AccountId>
        <AccountType/>
      </UserInfo>
      <UserInfo>
        <DisplayName>Norma Kehdi</DisplayName>
        <AccountId>235</AccountId>
        <AccountType/>
      </UserInfo>
      <UserInfo>
        <DisplayName>Gabriela Martinez</DisplayName>
        <AccountId>183</AccountId>
        <AccountType/>
      </UserInfo>
      <UserInfo>
        <DisplayName>Grant Schoonover</DisplayName>
        <AccountId>250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A8AE38-FCC5-4A47-8CAB-4DCB1BDAF1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1f0c6e-13ac-45ad-87b6-173c45bbaa8c"/>
    <ds:schemaRef ds:uri="659c2dde-9534-40ea-bbdf-076f8a30a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C47441-D33E-4C58-8EEF-62ED3A50ABAB}">
  <ds:schemaRefs>
    <ds:schemaRef ds:uri="361f0c6e-13ac-45ad-87b6-173c45bbaa8c"/>
    <ds:schemaRef ds:uri="http://schemas.microsoft.com/office/2006/documentManagement/types"/>
    <ds:schemaRef ds:uri="http://purl.org/dc/terms/"/>
    <ds:schemaRef ds:uri="http://schemas.microsoft.com/office/2006/metadata/properties"/>
    <ds:schemaRef ds:uri="http://purl.org/dc/elements/1.1/"/>
    <ds:schemaRef ds:uri="http://purl.org/dc/dcmitype/"/>
    <ds:schemaRef ds:uri="http://www.w3.org/XML/1998/namespace"/>
    <ds:schemaRef ds:uri="http://schemas.microsoft.com/office/infopath/2007/PartnerControls"/>
    <ds:schemaRef ds:uri="http://schemas.openxmlformats.org/package/2006/metadata/core-properties"/>
    <ds:schemaRef ds:uri="659c2dde-9534-40ea-bbdf-076f8a30aa24"/>
  </ds:schemaRefs>
</ds:datastoreItem>
</file>

<file path=customXml/itemProps3.xml><?xml version="1.0" encoding="utf-8"?>
<ds:datastoreItem xmlns:ds="http://schemas.openxmlformats.org/officeDocument/2006/customXml" ds:itemID="{D3AB9BDF-92EE-4F7A-B9B1-C07ADD4C6D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TotalTime>
  <Words>1947</Words>
  <Application>Microsoft Office PowerPoint</Application>
  <PresentationFormat>Widescreen</PresentationFormat>
  <Paragraphs>140</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lpstr>Promising Practices: Course Level Strategies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Judy Kanavle</dc:creator>
  <cp:lastModifiedBy>Laurel Bastian</cp:lastModifiedBy>
  <cp:revision>5</cp:revision>
  <dcterms:created xsi:type="dcterms:W3CDTF">2023-05-03T16:40:28Z</dcterms:created>
  <dcterms:modified xsi:type="dcterms:W3CDTF">2023-06-09T15:07:37Z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