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27" r:id="rId4"/>
  </p:sldMasterIdLst>
  <p:notesMasterIdLst>
    <p:notesMasterId r:id="rId38"/>
  </p:notesMasterIdLst>
  <p:sldIdLst>
    <p:sldId id="318" r:id="rId5"/>
    <p:sldId id="317" r:id="rId6"/>
    <p:sldId id="316" r:id="rId7"/>
    <p:sldId id="315" r:id="rId8"/>
    <p:sldId id="314" r:id="rId9"/>
    <p:sldId id="313" r:id="rId10"/>
    <p:sldId id="312" r:id="rId11"/>
    <p:sldId id="311" r:id="rId12"/>
    <p:sldId id="310" r:id="rId13"/>
    <p:sldId id="309" r:id="rId14"/>
    <p:sldId id="305" r:id="rId15"/>
    <p:sldId id="304" r:id="rId16"/>
    <p:sldId id="322" r:id="rId17"/>
    <p:sldId id="324" r:id="rId18"/>
    <p:sldId id="306" r:id="rId19"/>
    <p:sldId id="302" r:id="rId20"/>
    <p:sldId id="303" r:id="rId21"/>
    <p:sldId id="299" r:id="rId22"/>
    <p:sldId id="298" r:id="rId23"/>
    <p:sldId id="326" r:id="rId24"/>
    <p:sldId id="297" r:id="rId25"/>
    <p:sldId id="328" r:id="rId26"/>
    <p:sldId id="331" r:id="rId27"/>
    <p:sldId id="330" r:id="rId28"/>
    <p:sldId id="329" r:id="rId29"/>
    <p:sldId id="334" r:id="rId30"/>
    <p:sldId id="333" r:id="rId31"/>
    <p:sldId id="332" r:id="rId32"/>
    <p:sldId id="290" r:id="rId33"/>
    <p:sldId id="321" r:id="rId34"/>
    <p:sldId id="335" r:id="rId35"/>
    <p:sldId id="327" r:id="rId36"/>
    <p:sldId id="288" r:id="rId3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3" name="Author" initials="A" lastIdx="0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593A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3E48CC1-305E-4DE6-A8F7-0025FADF9A94}" v="270" dt="2023-01-17T04:24:50.451"/>
    <p1510:client id="{1F8BEEFA-22C8-0C52-61FF-6DA35CE0480A}" v="3423" dt="2023-02-01T17:56:31.527"/>
    <p1510:client id="{6010486F-610E-1F77-5C3B-6627E76E18CF}" v="869" dt="2023-01-17T06:16:05.393"/>
    <p1510:client id="{78104ECD-00EE-FCF2-AD5A-AC72DA7475A7}" v="8" dt="2023-02-14T23:15:30.026"/>
    <p1510:client id="{7CDBACC2-5EFB-9F51-3F8D-7F3D629670E9}" v="280" dt="2023-01-30T06:40:30.792"/>
    <p1510:client id="{97596246-A1EF-884C-0372-5809D0786F49}" v="1361" dt="2023-01-18T18:29:05.195"/>
    <p1510:client id="{BAD20DBE-BE49-6CA0-B7B6-203A72CA4914}" v="10" dt="2023-01-17T19:13:18.361"/>
    <p1510:client id="{E48ED771-C74A-5D44-A821-A2422A5E17DB}" v="4" dt="2023-01-18T22:54:03.457"/>
    <p1510:client id="{E8CA8EF8-80D2-0AE9-3601-6F74A3A2D2BB}" v="863" dt="2023-01-18T03:54:14.19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2" d="100"/>
          <a:sy n="62" d="100"/>
        </p:scale>
        <p:origin x="804" y="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commentAuthors" Target="commentAuthors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theme" Target="theme/theme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presProps" Target="presProps.xml"/><Relationship Id="rId45" Type="http://schemas.microsoft.com/office/2018/10/relationships/authors" Target="author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tableStyles" Target="tableStyle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notesMaster" Target="notesMasters/notesMaster1.xml"/><Relationship Id="rId20" Type="http://schemas.openxmlformats.org/officeDocument/2006/relationships/slide" Target="slides/slide16.xml"/><Relationship Id="rId41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487ADD9-2083-264C-A652-8D52D02F7E72}" type="datetimeFigureOut">
              <a:rPr lang="en-US" smtClean="0"/>
              <a:t>3/3/2023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7DC217-DF71-1A49-B3EA-559F1F43B0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64252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7DC217-DF71-1A49-B3EA-559F1F43B0FF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22660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7DC217-DF71-1A49-B3EA-559F1F43B0FF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18708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• Defined by the World Health Organization as resulting “from the </a:t>
            </a:r>
            <a:br>
              <a:rPr lang="en-US">
                <a:cs typeface="+mn-lt"/>
              </a:rPr>
            </a:br>
            <a:r>
              <a:rPr lang="en-US"/>
              <a:t>interaction between individuals with a health condition, such as </a:t>
            </a:r>
            <a:br>
              <a:rPr lang="en-US">
                <a:cs typeface="+mn-lt"/>
              </a:rPr>
            </a:br>
            <a:r>
              <a:rPr lang="en-US"/>
              <a:t>cerebral palsy, Down syndrome and depression, with personal and </a:t>
            </a:r>
            <a:br>
              <a:rPr lang="en-US">
                <a:cs typeface="+mn-lt"/>
              </a:rPr>
            </a:br>
            <a:r>
              <a:rPr lang="en-US"/>
              <a:t>environmental factors including negative attitudes, inaccessible </a:t>
            </a:r>
            <a:br>
              <a:rPr lang="en-US">
                <a:cs typeface="+mn-lt"/>
              </a:rPr>
            </a:br>
            <a:r>
              <a:rPr lang="en-US"/>
              <a:t>transportation and public buildings, and limited social support.”</a:t>
            </a:r>
            <a:br>
              <a:rPr lang="en-US">
                <a:cs typeface="+mn-lt"/>
              </a:rPr>
            </a:br>
            <a:r>
              <a:rPr lang="en-US"/>
              <a:t>• “a mismatch between our needs and the design features of a </a:t>
            </a:r>
            <a:br>
              <a:rPr lang="en-US">
                <a:cs typeface="+mn-lt"/>
              </a:rPr>
            </a:br>
            <a:r>
              <a:rPr lang="en-US"/>
              <a:t>product, built environment, system or service” (according to the </a:t>
            </a:r>
            <a:br>
              <a:rPr lang="en-US">
                <a:cs typeface="+mn-lt"/>
              </a:rPr>
            </a:br>
            <a:r>
              <a:rPr lang="en-US"/>
              <a:t>Inclusive Design Research Centre)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7DC217-DF71-1A49-B3EA-559F1F43B0FF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835582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800" dirty="0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7DC217-DF71-1A49-B3EA-559F1F43B0FF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15664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F68E2-58F2-4D09-BE8B-E3BD06533059}" type="datetimeFigureOut">
              <a:rPr lang="en-US" dirty="0"/>
              <a:t>3/3/2023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710250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FC5F6-F338-4AE4-BB23-26385BCFC423}" type="datetimeFigureOut">
              <a:rPr lang="en-US" dirty="0"/>
              <a:t>3/3/2023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60475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BB0C4-6273-4C6E-B9BD-2EDC30F1CD52}" type="datetimeFigureOut">
              <a:rPr lang="en-US" dirty="0"/>
              <a:t>3/3/2023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911967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B4D41-86C1-4908-B66A-0B50CEB3BF29}" type="datetimeFigureOut">
              <a:rPr lang="en-US" dirty="0"/>
              <a:t>3/3/2023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01815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26E2C-56C1-4E0D-A793-0088A7FDD37E}" type="datetimeFigureOut">
              <a:rPr lang="en-US" dirty="0"/>
              <a:t>3/3/2023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1650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39B41-D8B5-4052-B551-9B5525EAA8B6}" type="datetimeFigureOut">
              <a:rPr lang="en-US" dirty="0"/>
              <a:t>3/3/2023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99586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4136C-8742-45B2-AF27-D93DF72833A9}" type="datetimeFigureOut">
              <a:rPr lang="en-US" dirty="0"/>
              <a:t>3/3/2023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02487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32ABBEA6-7C60-4B02-AE87-00D78D8422AF}" type="datetimeFigureOut">
              <a:rPr lang="en-US" dirty="0"/>
              <a:t>3/3/2023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27900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AD897-D46E-4AD2-BD9B-49DD3E640873}" type="datetimeFigureOut">
              <a:rPr lang="en-US" dirty="0"/>
              <a:t>3/3/2023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54771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D6473-DF6D-4702-B328-E0DD40540A4E}" type="datetimeFigureOut">
              <a:rPr lang="en-US" dirty="0"/>
              <a:t>3/3/2023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06638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F7E3A-B166-407D-9866-32884E7D5B37}" type="datetimeFigureOut">
              <a:rPr lang="en-US" dirty="0"/>
              <a:t>3/3/2023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21018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7492" y="381000"/>
            <a:ext cx="9779183" cy="1325563"/>
          </a:xfrm>
        </p:spPr>
        <p:txBody>
          <a:bodyPr anchor="b">
            <a:noAutofit/>
          </a:bodyPr>
          <a:lstStyle>
            <a:lvl1pPr>
              <a:defRPr sz="4800" b="1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6FC6F2-80B4-49A7-9448-33FE2DF0E9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67493" y="2528203"/>
            <a:ext cx="4663440" cy="2828613"/>
          </a:xfrm>
        </p:spPr>
        <p:txBody>
          <a:bodyPr>
            <a:noAutofit/>
          </a:bodyPr>
          <a:lstStyle>
            <a:lvl1pPr marL="0" indent="0">
              <a:buNone/>
              <a:defRPr sz="2000">
                <a:latin typeface="+mn-lt"/>
              </a:defRPr>
            </a:lvl1pPr>
            <a:lvl2pPr marL="457200" indent="0">
              <a:buNone/>
              <a:defRPr sz="1800">
                <a:latin typeface="+mn-lt"/>
              </a:defRPr>
            </a:lvl2pPr>
            <a:lvl3pPr marL="914400" indent="0">
              <a:buNone/>
              <a:defRPr sz="1600">
                <a:latin typeface="+mn-lt"/>
              </a:defRPr>
            </a:lvl3pPr>
            <a:lvl4pPr marL="1371600" indent="0">
              <a:buNone/>
              <a:defRPr sz="1400">
                <a:latin typeface="+mn-lt"/>
              </a:defRPr>
            </a:lvl4pPr>
            <a:lvl5pPr marL="1828800" indent="0">
              <a:buNone/>
              <a:defRPr sz="140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6A7F6A3F-E1DD-A246-9A6D-5F9B18BA2588}"/>
              </a:ext>
            </a:extLst>
          </p:cNvPr>
          <p:cNvSpPr/>
          <p:nvPr userDrawn="1"/>
        </p:nvSpPr>
        <p:spPr>
          <a:xfrm flipH="1">
            <a:off x="8580896" y="1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0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lnTo>
                  <a:pt x="1167493" y="0"/>
                </a:lnTo>
                <a:cubicBezTo>
                  <a:pt x="522704" y="0"/>
                  <a:pt x="0" y="522704"/>
                  <a:pt x="0" y="11674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" name="Freeform 4">
            <a:extLst>
              <a:ext uri="{FF2B5EF4-FFF2-40B4-BE49-F238E27FC236}">
                <a16:creationId xmlns:a16="http://schemas.microsoft.com/office/drawing/2014/main" id="{055FD0FC-C8FF-6741-A364-A29CDC6F9495}"/>
              </a:ext>
            </a:extLst>
          </p:cNvPr>
          <p:cNvSpPr/>
          <p:nvPr userDrawn="1"/>
        </p:nvSpPr>
        <p:spPr>
          <a:xfrm flipH="1">
            <a:off x="8580896" y="3246896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1167493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cubicBezTo>
                  <a:pt x="0" y="644789"/>
                  <a:pt x="522704" y="1167493"/>
                  <a:pt x="1167493" y="1167493"/>
                </a:cubicBezTo>
                <a:lnTo>
                  <a:pt x="0" y="116749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D11C9832-A021-954E-A34F-2988D1189AE9}"/>
              </a:ext>
            </a:extLst>
          </p:cNvPr>
          <p:cNvSpPr/>
          <p:nvPr userDrawn="1"/>
        </p:nvSpPr>
        <p:spPr>
          <a:xfrm>
            <a:off x="1" y="0"/>
            <a:ext cx="933856" cy="933856"/>
          </a:xfrm>
          <a:custGeom>
            <a:avLst/>
            <a:gdLst>
              <a:gd name="connsiteX0" fmla="*/ 0 w 862693"/>
              <a:gd name="connsiteY0" fmla="*/ 0 h 862693"/>
              <a:gd name="connsiteX1" fmla="*/ 862693 w 862693"/>
              <a:gd name="connsiteY1" fmla="*/ 0 h 862693"/>
              <a:gd name="connsiteX2" fmla="*/ 0 w 862693"/>
              <a:gd name="connsiteY2" fmla="*/ 862693 h 862693"/>
              <a:gd name="connsiteX3" fmla="*/ 0 w 862693"/>
              <a:gd name="connsiteY3" fmla="*/ 0 h 862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62693" h="862693">
                <a:moveTo>
                  <a:pt x="0" y="0"/>
                </a:moveTo>
                <a:lnTo>
                  <a:pt x="862693" y="0"/>
                </a:lnTo>
                <a:cubicBezTo>
                  <a:pt x="862693" y="476453"/>
                  <a:pt x="476452" y="862693"/>
                  <a:pt x="0" y="8626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9861BC34-DFBF-2D4F-B463-FCFBC08391FF}"/>
              </a:ext>
            </a:extLst>
          </p:cNvPr>
          <p:cNvGrpSpPr/>
          <p:nvPr userDrawn="1"/>
        </p:nvGrpSpPr>
        <p:grpSpPr>
          <a:xfrm>
            <a:off x="8082092" y="5590903"/>
            <a:ext cx="1572380" cy="1267097"/>
            <a:chOff x="7413403" y="4976359"/>
            <a:chExt cx="2334986" cy="1881641"/>
          </a:xfrm>
        </p:grpSpPr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55C37C19-F268-4A43-A0D4-3B1B38D48952}"/>
                </a:ext>
              </a:extLst>
            </p:cNvPr>
            <p:cNvSpPr/>
            <p:nvPr userDrawn="1"/>
          </p:nvSpPr>
          <p:spPr>
            <a:xfrm rot="5400000" flipH="1" flipV="1">
              <a:off x="8223822" y="5333433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latin typeface="+mn-lt"/>
              </a:endParaRPr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E4F760E5-9D5D-E44F-AEBF-20CA8DE87D11}"/>
                </a:ext>
              </a:extLst>
            </p:cNvPr>
            <p:cNvSpPr/>
            <p:nvPr userDrawn="1"/>
          </p:nvSpPr>
          <p:spPr>
            <a:xfrm rot="16200000" flipV="1">
              <a:off x="7056329" y="5333433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latin typeface="+mn-lt"/>
              </a:endParaRPr>
            </a:p>
          </p:txBody>
        </p:sp>
      </p:grp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7536C149-3EFE-A94E-902D-57CED00B2C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810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1200">
                <a:solidFill>
                  <a:schemeClr val="accent3"/>
                </a:solidFill>
                <a:latin typeface="+mn-lt"/>
              </a:defRPr>
            </a:lvl1pPr>
          </a:lstStyle>
          <a:p>
            <a:fld id="{1DFFEA26-EB1D-498C-95CD-1ECE586790AA}" type="datetime1">
              <a:rPr lang="en-US" smtClean="0"/>
              <a:t>3/3/2023</a:t>
            </a:fld>
            <a:endParaRPr lang="en-US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53CA1E78-F17D-F34D-9F81-0DBF44F378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200">
                <a:solidFill>
                  <a:schemeClr val="accent3"/>
                </a:solidFill>
                <a:latin typeface="+mn-lt"/>
              </a:defRPr>
            </a:lvl1pPr>
          </a:lstStyle>
          <a:p>
            <a:r>
              <a:rPr lang="en-US"/>
              <a:t>PRESENTATION TITLE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1FE54918-A625-F64F-A42E-A427E9B2D4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53276" y="6356350"/>
            <a:ext cx="1657723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accent2"/>
                </a:solidFill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94CA559C-3355-DE44-ACF9-BDB6083C4225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6283235" y="2528203"/>
            <a:ext cx="4663440" cy="2828613"/>
          </a:xfrm>
        </p:spPr>
        <p:txBody>
          <a:bodyPr>
            <a:noAutofit/>
          </a:bodyPr>
          <a:lstStyle>
            <a:lvl1pPr marL="0" indent="0">
              <a:buNone/>
              <a:defRPr sz="2000">
                <a:latin typeface="+mn-lt"/>
              </a:defRPr>
            </a:lvl1pPr>
            <a:lvl2pPr marL="457200" indent="0">
              <a:buNone/>
              <a:defRPr sz="1800">
                <a:latin typeface="+mn-lt"/>
              </a:defRPr>
            </a:lvl2pPr>
            <a:lvl3pPr marL="914400" indent="0">
              <a:buNone/>
              <a:defRPr sz="1600">
                <a:latin typeface="+mn-lt"/>
              </a:defRPr>
            </a:lvl3pPr>
            <a:lvl4pPr marL="1371600" indent="0">
              <a:buNone/>
              <a:defRPr sz="1400">
                <a:latin typeface="+mn-lt"/>
              </a:defRPr>
            </a:lvl4pPr>
            <a:lvl5pPr marL="1828800" indent="0">
              <a:buNone/>
              <a:defRPr sz="140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0B33DABA-7BF5-1147-BA5E-63B92F220E51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1167493" y="2005689"/>
            <a:ext cx="4663440" cy="522514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latin typeface="+mj-lt"/>
              </a:defRPr>
            </a:lvl1pPr>
            <a:lvl2pPr marL="457200" indent="0">
              <a:buNone/>
              <a:defRPr sz="2000" b="1">
                <a:latin typeface="+mj-lt"/>
              </a:defRPr>
            </a:lvl2pPr>
            <a:lvl3pPr marL="914400" indent="0">
              <a:buNone/>
              <a:defRPr sz="1800" b="1">
                <a:latin typeface="+mj-lt"/>
              </a:defRPr>
            </a:lvl3pPr>
            <a:lvl4pPr marL="1371600" indent="0">
              <a:buNone/>
              <a:defRPr sz="1600" b="1">
                <a:latin typeface="+mj-lt"/>
              </a:defRPr>
            </a:lvl4pPr>
            <a:lvl5pPr marL="1828800" indent="0">
              <a:buNone/>
              <a:defRPr sz="1600" b="1"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1B05BEE9-8BC0-EC44-B913-DB6426DF2EA7}"/>
              </a:ext>
            </a:extLst>
          </p:cNvPr>
          <p:cNvSpPr>
            <a:spLocks noGrp="1"/>
          </p:cNvSpPr>
          <p:nvPr>
            <p:ph idx="12"/>
          </p:nvPr>
        </p:nvSpPr>
        <p:spPr>
          <a:xfrm>
            <a:off x="6283235" y="2005689"/>
            <a:ext cx="4663440" cy="522514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latin typeface="+mj-lt"/>
              </a:defRPr>
            </a:lvl1pPr>
            <a:lvl2pPr marL="457200" indent="0">
              <a:buNone/>
              <a:defRPr sz="2000" b="1">
                <a:latin typeface="+mj-lt"/>
              </a:defRPr>
            </a:lvl2pPr>
            <a:lvl3pPr marL="914400" indent="0">
              <a:buNone/>
              <a:defRPr sz="1800" b="1">
                <a:latin typeface="+mj-lt"/>
              </a:defRPr>
            </a:lvl3pPr>
            <a:lvl4pPr marL="1371600" indent="0">
              <a:buNone/>
              <a:defRPr sz="1600" b="1">
                <a:latin typeface="+mj-lt"/>
              </a:defRPr>
            </a:lvl4pPr>
            <a:lvl5pPr marL="1828800" indent="0">
              <a:buNone/>
              <a:defRPr sz="1600" b="1"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5979357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B5ED18-7A07-47F1-8056-CD86B076AF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8721" y="1684338"/>
            <a:ext cx="8594558" cy="2810460"/>
          </a:xfrm>
        </p:spPr>
        <p:txBody>
          <a:bodyPr>
            <a:noAutofit/>
          </a:bodyPr>
          <a:lstStyle>
            <a:lvl1pPr algn="ctr">
              <a:lnSpc>
                <a:spcPct val="100000"/>
              </a:lnSpc>
              <a:defRPr sz="46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C91C146-F9A8-9A4C-9508-8590923B8D9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81000" y="519405"/>
            <a:ext cx="1364297" cy="1094521"/>
          </a:xfrm>
        </p:spPr>
        <p:txBody>
          <a:bodyPr>
            <a:noAutofit/>
          </a:bodyPr>
          <a:lstStyle>
            <a:lvl1pPr marL="0" indent="0" algn="ctr">
              <a:buNone/>
              <a:defRPr sz="23900" b="1">
                <a:solidFill>
                  <a:schemeClr val="accent1">
                    <a:lumMod val="75000"/>
                  </a:schemeClr>
                </a:solidFill>
                <a:latin typeface="Tenorite" pitchFamily="2" charset="0"/>
              </a:defRPr>
            </a:lvl1pPr>
            <a:lvl2pPr marL="457200" indent="0">
              <a:buNone/>
              <a:defRPr b="1">
                <a:solidFill>
                  <a:schemeClr val="bg1"/>
                </a:solidFill>
                <a:latin typeface="Tenorite" pitchFamily="2" charset="0"/>
              </a:defRPr>
            </a:lvl2pPr>
            <a:lvl3pPr marL="914400" indent="0">
              <a:buNone/>
              <a:defRPr b="1">
                <a:solidFill>
                  <a:schemeClr val="bg1"/>
                </a:solidFill>
                <a:latin typeface="Tenorite" pitchFamily="2" charset="0"/>
              </a:defRPr>
            </a:lvl3pPr>
            <a:lvl4pPr marL="1371600" indent="0">
              <a:buNone/>
              <a:defRPr b="1">
                <a:solidFill>
                  <a:schemeClr val="bg1"/>
                </a:solidFill>
                <a:latin typeface="Tenorite" pitchFamily="2" charset="0"/>
              </a:defRPr>
            </a:lvl4pPr>
            <a:lvl5pPr marL="1828800" indent="0">
              <a:buNone/>
              <a:defRPr b="1">
                <a:solidFill>
                  <a:schemeClr val="bg1"/>
                </a:solidFill>
                <a:latin typeface="Tenorite" pitchFamily="2" charset="0"/>
              </a:defRPr>
            </a:lvl5pPr>
          </a:lstStyle>
          <a:p>
            <a:pPr lvl="0"/>
            <a:r>
              <a:rPr lang="en-US"/>
              <a:t>“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322D6C2B-78AC-DD47-9289-067C968B06C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881813" y="4494213"/>
            <a:ext cx="3511550" cy="679450"/>
          </a:xfrm>
        </p:spPr>
        <p:txBody>
          <a:bodyPr>
            <a:noAutofit/>
          </a:bodyPr>
          <a:lstStyle>
            <a:lvl1pPr marL="0" indent="0" algn="r">
              <a:buNone/>
              <a:defRPr sz="2000">
                <a:solidFill>
                  <a:schemeClr val="bg1"/>
                </a:solidFill>
                <a:latin typeface="+mn-lt"/>
              </a:defRPr>
            </a:lvl1pPr>
            <a:lvl2pPr marL="457200" indent="0" algn="r">
              <a:buNone/>
              <a:defRPr sz="1800">
                <a:solidFill>
                  <a:schemeClr val="bg1"/>
                </a:solidFill>
                <a:latin typeface="Tenorite" pitchFamily="2" charset="0"/>
              </a:defRPr>
            </a:lvl2pPr>
            <a:lvl3pPr marL="914400" indent="0" algn="r">
              <a:buNone/>
              <a:defRPr sz="1600">
                <a:solidFill>
                  <a:schemeClr val="bg1"/>
                </a:solidFill>
                <a:latin typeface="Tenorite" pitchFamily="2" charset="0"/>
              </a:defRPr>
            </a:lvl3pPr>
            <a:lvl4pPr marL="1371600" indent="0" algn="r">
              <a:buNone/>
              <a:defRPr sz="1400">
                <a:solidFill>
                  <a:schemeClr val="bg1"/>
                </a:solidFill>
                <a:latin typeface="Tenorite" pitchFamily="2" charset="0"/>
              </a:defRPr>
            </a:lvl4pPr>
            <a:lvl5pPr marL="1828800" indent="0" algn="r">
              <a:buNone/>
              <a:defRPr sz="1400">
                <a:solidFill>
                  <a:schemeClr val="bg1"/>
                </a:solidFill>
                <a:latin typeface="Tenorite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612193CD-03AD-D74D-A5CD-747A9B53F49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609104" y="3399692"/>
            <a:ext cx="1364297" cy="1094521"/>
          </a:xfrm>
        </p:spPr>
        <p:txBody>
          <a:bodyPr>
            <a:noAutofit/>
          </a:bodyPr>
          <a:lstStyle>
            <a:lvl1pPr marL="0" indent="0" algn="ctr">
              <a:buNone/>
              <a:defRPr sz="23900" b="1">
                <a:solidFill>
                  <a:schemeClr val="accent1">
                    <a:lumMod val="75000"/>
                  </a:schemeClr>
                </a:solidFill>
                <a:latin typeface="Tenorite" pitchFamily="2" charset="0"/>
              </a:defRPr>
            </a:lvl1pPr>
            <a:lvl2pPr marL="457200" indent="0">
              <a:buNone/>
              <a:defRPr b="1">
                <a:solidFill>
                  <a:schemeClr val="bg1"/>
                </a:solidFill>
                <a:latin typeface="Tenorite" pitchFamily="2" charset="0"/>
              </a:defRPr>
            </a:lvl2pPr>
            <a:lvl3pPr marL="914400" indent="0">
              <a:buNone/>
              <a:defRPr b="1">
                <a:solidFill>
                  <a:schemeClr val="bg1"/>
                </a:solidFill>
                <a:latin typeface="Tenorite" pitchFamily="2" charset="0"/>
              </a:defRPr>
            </a:lvl3pPr>
            <a:lvl4pPr marL="1371600" indent="0">
              <a:buNone/>
              <a:defRPr b="1">
                <a:solidFill>
                  <a:schemeClr val="bg1"/>
                </a:solidFill>
                <a:latin typeface="Tenorite" pitchFamily="2" charset="0"/>
              </a:defRPr>
            </a:lvl4pPr>
            <a:lvl5pPr marL="1828800" indent="0">
              <a:buNone/>
              <a:defRPr b="1">
                <a:solidFill>
                  <a:schemeClr val="bg1"/>
                </a:solidFill>
                <a:latin typeface="Tenorite" pitchFamily="2" charset="0"/>
              </a:defRPr>
            </a:lvl5pPr>
          </a:lstStyle>
          <a:p>
            <a:pPr lvl="0"/>
            <a:r>
              <a:rPr lang="en-US"/>
              <a:t>”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0C71211-4520-46A1-9487-4AE49C3239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accent2"/>
                </a:solidFill>
                <a:latin typeface="+mn-lt"/>
              </a:defRPr>
            </a:lvl1pPr>
          </a:lstStyle>
          <a:p>
            <a:fld id="{D3DA9A77-60C0-4BB8-898D-2828EE4073AD}" type="datetime1">
              <a:rPr lang="en-US" smtClean="0"/>
              <a:t>3/3/2023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6356206-85FD-45F5-A1F7-128DB34C86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accent2"/>
                </a:solidFill>
                <a:latin typeface="+mn-lt"/>
              </a:defRPr>
            </a:lvl1pPr>
          </a:lstStyle>
          <a:p>
            <a:r>
              <a:rPr lang="en-US"/>
              <a:t>PRESENTATION TITLE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203763F-C8CD-4BCB-9A0A-B10F000BC1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accent2"/>
                </a:solidFill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133660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7492" y="381000"/>
            <a:ext cx="9779183" cy="1325563"/>
          </a:xfrm>
        </p:spPr>
        <p:txBody>
          <a:bodyPr anchor="b">
            <a:noAutofit/>
          </a:bodyPr>
          <a:lstStyle>
            <a:lvl1pPr>
              <a:defRPr sz="4800" b="1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6FC6F2-80B4-49A7-9448-33FE2DF0E9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67491" y="2526318"/>
            <a:ext cx="3218688" cy="2828613"/>
          </a:xfrm>
        </p:spPr>
        <p:txBody>
          <a:bodyPr>
            <a:noAutofit/>
          </a:bodyPr>
          <a:lstStyle>
            <a:lvl1pPr marL="0" indent="0">
              <a:buNone/>
              <a:defRPr sz="2000">
                <a:latin typeface="+mn-lt"/>
              </a:defRPr>
            </a:lvl1pPr>
            <a:lvl2pPr marL="457200" indent="0">
              <a:buNone/>
              <a:defRPr sz="1800">
                <a:latin typeface="+mn-lt"/>
              </a:defRPr>
            </a:lvl2pPr>
            <a:lvl3pPr marL="914400" indent="0">
              <a:buNone/>
              <a:defRPr sz="1600">
                <a:latin typeface="+mn-lt"/>
              </a:defRPr>
            </a:lvl3pPr>
            <a:lvl4pPr marL="1371600" indent="0">
              <a:buNone/>
              <a:defRPr sz="1400">
                <a:latin typeface="+mn-lt"/>
              </a:defRPr>
            </a:lvl4pPr>
            <a:lvl5pPr marL="1828800" indent="0">
              <a:buNone/>
              <a:defRPr sz="140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6A7F6A3F-E1DD-A246-9A6D-5F9B18BA2588}"/>
              </a:ext>
            </a:extLst>
          </p:cNvPr>
          <p:cNvSpPr/>
          <p:nvPr userDrawn="1"/>
        </p:nvSpPr>
        <p:spPr>
          <a:xfrm rot="5400000">
            <a:off x="8580896" y="0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0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lnTo>
                  <a:pt x="1167493" y="0"/>
                </a:lnTo>
                <a:cubicBezTo>
                  <a:pt x="522704" y="0"/>
                  <a:pt x="0" y="522704"/>
                  <a:pt x="0" y="11674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" name="Freeform 4">
            <a:extLst>
              <a:ext uri="{FF2B5EF4-FFF2-40B4-BE49-F238E27FC236}">
                <a16:creationId xmlns:a16="http://schemas.microsoft.com/office/drawing/2014/main" id="{055FD0FC-C8FF-6741-A364-A29CDC6F9495}"/>
              </a:ext>
            </a:extLst>
          </p:cNvPr>
          <p:cNvSpPr/>
          <p:nvPr userDrawn="1"/>
        </p:nvSpPr>
        <p:spPr>
          <a:xfrm>
            <a:off x="-2364" y="3246896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1167493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cubicBezTo>
                  <a:pt x="0" y="644789"/>
                  <a:pt x="522704" y="1167493"/>
                  <a:pt x="1167493" y="1167493"/>
                </a:cubicBezTo>
                <a:lnTo>
                  <a:pt x="0" y="116749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D11C9832-A021-954E-A34F-2988D1189AE9}"/>
              </a:ext>
            </a:extLst>
          </p:cNvPr>
          <p:cNvSpPr/>
          <p:nvPr userDrawn="1"/>
        </p:nvSpPr>
        <p:spPr>
          <a:xfrm rot="5400000" flipH="1">
            <a:off x="11258144" y="5924144"/>
            <a:ext cx="933856" cy="933856"/>
          </a:xfrm>
          <a:custGeom>
            <a:avLst/>
            <a:gdLst>
              <a:gd name="connsiteX0" fmla="*/ 0 w 862693"/>
              <a:gd name="connsiteY0" fmla="*/ 0 h 862693"/>
              <a:gd name="connsiteX1" fmla="*/ 862693 w 862693"/>
              <a:gd name="connsiteY1" fmla="*/ 0 h 862693"/>
              <a:gd name="connsiteX2" fmla="*/ 0 w 862693"/>
              <a:gd name="connsiteY2" fmla="*/ 862693 h 862693"/>
              <a:gd name="connsiteX3" fmla="*/ 0 w 862693"/>
              <a:gd name="connsiteY3" fmla="*/ 0 h 862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62693" h="862693">
                <a:moveTo>
                  <a:pt x="0" y="0"/>
                </a:moveTo>
                <a:lnTo>
                  <a:pt x="862693" y="0"/>
                </a:lnTo>
                <a:cubicBezTo>
                  <a:pt x="862693" y="476453"/>
                  <a:pt x="476452" y="862693"/>
                  <a:pt x="0" y="8626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latin typeface="+mn-lt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9861BC34-DFBF-2D4F-B463-FCFBC08391FF}"/>
              </a:ext>
            </a:extLst>
          </p:cNvPr>
          <p:cNvGrpSpPr/>
          <p:nvPr userDrawn="1"/>
        </p:nvGrpSpPr>
        <p:grpSpPr>
          <a:xfrm>
            <a:off x="2587417" y="5590903"/>
            <a:ext cx="1572380" cy="1267097"/>
            <a:chOff x="7413403" y="4976359"/>
            <a:chExt cx="2334986" cy="1881641"/>
          </a:xfrm>
        </p:grpSpPr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55C37C19-F268-4A43-A0D4-3B1B38D48952}"/>
                </a:ext>
              </a:extLst>
            </p:cNvPr>
            <p:cNvSpPr/>
            <p:nvPr userDrawn="1"/>
          </p:nvSpPr>
          <p:spPr>
            <a:xfrm rot="5400000" flipH="1" flipV="1">
              <a:off x="8223822" y="5333433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latin typeface="+mn-lt"/>
              </a:endParaRPr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E4F760E5-9D5D-E44F-AEBF-20CA8DE87D11}"/>
                </a:ext>
              </a:extLst>
            </p:cNvPr>
            <p:cNvSpPr/>
            <p:nvPr userDrawn="1"/>
          </p:nvSpPr>
          <p:spPr>
            <a:xfrm rot="16200000" flipV="1">
              <a:off x="7056329" y="5333433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latin typeface="+mn-lt"/>
              </a:endParaRPr>
            </a:p>
          </p:txBody>
        </p:sp>
      </p:grp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7536C149-3EFE-A94E-902D-57CED00B2C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81000" y="6356350"/>
            <a:ext cx="1767114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1200">
                <a:solidFill>
                  <a:schemeClr val="accent2"/>
                </a:solidFill>
                <a:latin typeface="+mn-lt"/>
              </a:defRPr>
            </a:lvl1pPr>
          </a:lstStyle>
          <a:p>
            <a:fld id="{539842EE-D56F-4F18-94E7-094CEF23F906}" type="datetime1">
              <a:rPr lang="en-US" smtClean="0"/>
              <a:t>3/3/2023</a:t>
            </a:fld>
            <a:endParaRPr lang="en-US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53CA1E78-F17D-F34D-9F81-0DBF44F378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200">
                <a:solidFill>
                  <a:schemeClr val="accent3"/>
                </a:solidFill>
                <a:latin typeface="+mn-lt"/>
              </a:defRPr>
            </a:lvl1pPr>
          </a:lstStyle>
          <a:p>
            <a:r>
              <a:rPr lang="en-US"/>
              <a:t>PRESENTATION TITLE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94CA559C-3355-DE44-ACF9-BDB6083C4225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4683787" y="2526318"/>
            <a:ext cx="3173279" cy="2828613"/>
          </a:xfrm>
        </p:spPr>
        <p:txBody>
          <a:bodyPr>
            <a:noAutofit/>
          </a:bodyPr>
          <a:lstStyle>
            <a:lvl1pPr marL="0" indent="0">
              <a:buNone/>
              <a:defRPr sz="2000">
                <a:latin typeface="+mn-lt"/>
              </a:defRPr>
            </a:lvl1pPr>
            <a:lvl2pPr marL="457200" indent="0">
              <a:buNone/>
              <a:defRPr sz="1800">
                <a:latin typeface="+mn-lt"/>
              </a:defRPr>
            </a:lvl2pPr>
            <a:lvl3pPr marL="914400" indent="0">
              <a:buNone/>
              <a:defRPr sz="1600">
                <a:latin typeface="+mn-lt"/>
              </a:defRPr>
            </a:lvl3pPr>
            <a:lvl4pPr marL="1371600" indent="0">
              <a:buNone/>
              <a:defRPr sz="1400">
                <a:latin typeface="+mn-lt"/>
              </a:defRPr>
            </a:lvl4pPr>
            <a:lvl5pPr marL="1828800" indent="0">
              <a:buNone/>
              <a:defRPr sz="140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0B33DABA-7BF5-1147-BA5E-63B92F220E51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1167493" y="2003804"/>
            <a:ext cx="3173278" cy="522514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latin typeface="+mj-lt"/>
              </a:defRPr>
            </a:lvl1pPr>
            <a:lvl2pPr marL="457200" indent="0">
              <a:buNone/>
              <a:defRPr sz="2000" b="1">
                <a:latin typeface="+mj-lt"/>
              </a:defRPr>
            </a:lvl2pPr>
            <a:lvl3pPr marL="914400" indent="0">
              <a:buNone/>
              <a:defRPr sz="1800" b="1">
                <a:latin typeface="+mj-lt"/>
              </a:defRPr>
            </a:lvl3pPr>
            <a:lvl4pPr marL="1371600" indent="0">
              <a:buNone/>
              <a:defRPr sz="1600" b="1">
                <a:latin typeface="+mj-lt"/>
              </a:defRPr>
            </a:lvl4pPr>
            <a:lvl5pPr marL="1828800" indent="0">
              <a:buNone/>
              <a:defRPr sz="1600" b="1"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1B05BEE9-8BC0-EC44-B913-DB6426DF2EA7}"/>
              </a:ext>
            </a:extLst>
          </p:cNvPr>
          <p:cNvSpPr>
            <a:spLocks noGrp="1"/>
          </p:cNvSpPr>
          <p:nvPr>
            <p:ph idx="12"/>
          </p:nvPr>
        </p:nvSpPr>
        <p:spPr>
          <a:xfrm>
            <a:off x="4683788" y="2003804"/>
            <a:ext cx="3173278" cy="522514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latin typeface="+mj-lt"/>
              </a:defRPr>
            </a:lvl1pPr>
            <a:lvl2pPr marL="457200" indent="0">
              <a:buNone/>
              <a:defRPr sz="2000" b="1">
                <a:latin typeface="+mj-lt"/>
              </a:defRPr>
            </a:lvl2pPr>
            <a:lvl3pPr marL="914400" indent="0">
              <a:buNone/>
              <a:defRPr sz="1800" b="1">
                <a:latin typeface="+mj-lt"/>
              </a:defRPr>
            </a:lvl3pPr>
            <a:lvl4pPr marL="1371600" indent="0">
              <a:buNone/>
              <a:defRPr sz="1600" b="1">
                <a:latin typeface="+mj-lt"/>
              </a:defRPr>
            </a:lvl4pPr>
            <a:lvl5pPr marL="1828800" indent="0">
              <a:buNone/>
              <a:defRPr sz="1600" b="1"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43D62993-A055-DF4F-9286-4FFE3A5C7FD7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8200082" y="2526318"/>
            <a:ext cx="3173279" cy="2828613"/>
          </a:xfrm>
        </p:spPr>
        <p:txBody>
          <a:bodyPr>
            <a:noAutofit/>
          </a:bodyPr>
          <a:lstStyle>
            <a:lvl1pPr marL="0" indent="0">
              <a:buNone/>
              <a:defRPr sz="2000">
                <a:latin typeface="+mn-lt"/>
              </a:defRPr>
            </a:lvl1pPr>
            <a:lvl2pPr marL="457200" indent="0">
              <a:buNone/>
              <a:defRPr sz="1800">
                <a:latin typeface="+mn-lt"/>
              </a:defRPr>
            </a:lvl2pPr>
            <a:lvl3pPr marL="914400" indent="0">
              <a:buNone/>
              <a:defRPr sz="1600">
                <a:latin typeface="+mn-lt"/>
              </a:defRPr>
            </a:lvl3pPr>
            <a:lvl4pPr marL="1371600" indent="0">
              <a:buNone/>
              <a:defRPr sz="1400">
                <a:latin typeface="+mn-lt"/>
              </a:defRPr>
            </a:lvl4pPr>
            <a:lvl5pPr marL="1828800" indent="0">
              <a:buNone/>
              <a:defRPr sz="140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A896DA2E-4448-254C-86D1-9E16E63CC6A0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8200083" y="2003804"/>
            <a:ext cx="3173278" cy="522514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latin typeface="+mj-lt"/>
              </a:defRPr>
            </a:lvl1pPr>
            <a:lvl2pPr marL="457200" indent="0">
              <a:buNone/>
              <a:defRPr sz="2000" b="1">
                <a:latin typeface="+mj-lt"/>
              </a:defRPr>
            </a:lvl2pPr>
            <a:lvl3pPr marL="914400" indent="0">
              <a:buNone/>
              <a:defRPr sz="1800" b="1">
                <a:latin typeface="+mj-lt"/>
              </a:defRPr>
            </a:lvl3pPr>
            <a:lvl4pPr marL="1371600" indent="0">
              <a:buNone/>
              <a:defRPr sz="1600" b="1">
                <a:latin typeface="+mj-lt"/>
              </a:defRPr>
            </a:lvl4pPr>
            <a:lvl5pPr marL="1828800" indent="0">
              <a:buNone/>
              <a:defRPr sz="1600" b="1"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1FE54918-A625-F64F-A42E-A427E9B2D4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53276" y="6356350"/>
            <a:ext cx="1657723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accent2"/>
                </a:solidFill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83292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98624D31-43A5-475A-80CF-332C9F6DCF35}" type="datetimeFigureOut">
              <a:rPr lang="en-US" dirty="0"/>
              <a:t>3/3/2023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35952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8" r:id="rId1"/>
    <p:sldLayoutId id="2147483729" r:id="rId2"/>
    <p:sldLayoutId id="2147483730" r:id="rId3"/>
    <p:sldLayoutId id="2147483731" r:id="rId4"/>
    <p:sldLayoutId id="2147483732" r:id="rId5"/>
    <p:sldLayoutId id="2147483733" r:id="rId6"/>
    <p:sldLayoutId id="2147483734" r:id="rId7"/>
    <p:sldLayoutId id="2147483735" r:id="rId8"/>
    <p:sldLayoutId id="2147483736" r:id="rId9"/>
    <p:sldLayoutId id="2147483737" r:id="rId10"/>
    <p:sldLayoutId id="2147483738" r:id="rId11"/>
    <p:sldLayoutId id="2147483739" r:id="rId12"/>
    <p:sldLayoutId id="2147483740" r:id="rId13"/>
    <p:sldLayoutId id="2147483741" r:id="rId14"/>
  </p:sldLayoutIdLst>
  <p:hf sldNum="0"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ctl.utexas.edu/news/plus-one-thinking-framework-inclusive-teaching" TargetMode="Externa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aec.uoregon.edu/universal-design-learning-0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cast.org/work-with-us/udl-public-policy.html#heoa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udlguidelines.cast.org/more/downloads#v2-0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ovakeducation.com/blog/million-dollar-question-what-does-udl-look-like?hsLang=en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udlguidelines.cast.org/" TargetMode="Externa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https://udlguidelines.cast.org/engagement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DF3D98-3C30-4CFC-8643-C81E829C8C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64138" y="1626266"/>
            <a:ext cx="7416481" cy="2399890"/>
          </a:xfrm>
        </p:spPr>
        <p:txBody>
          <a:bodyPr/>
          <a:lstStyle/>
          <a:p>
            <a:pPr algn="ctr"/>
            <a:r>
              <a:rPr lang="en-US" sz="4800" dirty="0"/>
              <a:t>Universal Design, UDL, </a:t>
            </a:r>
            <a:br>
              <a:rPr lang="en-US" sz="4800" dirty="0"/>
            </a:br>
            <a:r>
              <a:rPr lang="en-US" sz="4800" dirty="0"/>
              <a:t>&amp; Multiple Means of Engagement</a:t>
            </a:r>
            <a:endParaRPr lang="en-US" sz="4800" dirty="0">
              <a:cs typeface="Calibri Light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068D447-28D3-4F5F-B2DC-FD67E90158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54622" y="5113748"/>
            <a:ext cx="8222313" cy="387110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z="2400" dirty="0"/>
              <a:t>Laurel Bastian (Faculty Consultant, TEP)</a:t>
            </a:r>
            <a:endParaRPr lang="en-US" sz="2400" dirty="0">
              <a:cs typeface="Calibri Light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C2C33BE-DBE2-D2FD-D8CC-3C29CE6C1B32}"/>
              </a:ext>
            </a:extLst>
          </p:cNvPr>
          <p:cNvSpPr txBox="1"/>
          <p:nvPr/>
        </p:nvSpPr>
        <p:spPr>
          <a:xfrm>
            <a:off x="8127123" y="6616262"/>
            <a:ext cx="3045372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endParaRPr lang="en-US" b="1">
              <a:solidFill>
                <a:srgbClr val="464646"/>
              </a:solidFill>
              <a:latin typeface="Tenorite"/>
              <a:ea typeface="source sans pro"/>
            </a:endParaRPr>
          </a:p>
          <a:p>
            <a:br>
              <a:rPr lang="en-US" b="1">
                <a:latin typeface="Tenorite"/>
                <a:ea typeface="source sans pro"/>
              </a:rPr>
            </a:br>
            <a:r>
              <a:rPr lang="en-US" b="1">
                <a:solidFill>
                  <a:srgbClr val="464646"/>
                </a:solidFill>
                <a:latin typeface="Tenorite"/>
                <a:ea typeface="source sans pro"/>
              </a:rPr>
              <a:t>CC BY-SA</a:t>
            </a:r>
            <a:endParaRPr lang="en-US">
              <a:solidFill>
                <a:srgbClr val="464646"/>
              </a:solidFill>
              <a:latin typeface="source sans pro"/>
              <a:ea typeface="source sans pro"/>
            </a:endParaRPr>
          </a:p>
        </p:txBody>
      </p:sp>
      <p:pic>
        <p:nvPicPr>
          <p:cNvPr id="6" name="Picture 6" descr="Black, grey and white creative commons symbols">
            <a:extLst>
              <a:ext uri="{FF2B5EF4-FFF2-40B4-BE49-F238E27FC236}">
                <a16:creationId xmlns:a16="http://schemas.microsoft.com/office/drawing/2014/main" id="{95C07F34-D5E2-A780-9A7B-530A7A9523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20452" y="5252052"/>
            <a:ext cx="851337" cy="29527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F109E1C-8DD1-990B-A4E8-8A4198408FF4}"/>
              </a:ext>
            </a:extLst>
          </p:cNvPr>
          <p:cNvSpPr txBox="1"/>
          <p:nvPr/>
        </p:nvSpPr>
        <p:spPr>
          <a:xfrm>
            <a:off x="8967104" y="5536409"/>
            <a:ext cx="2782613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 b="1" dirty="0">
                <a:solidFill>
                  <a:srgbClr val="464646"/>
                </a:solidFill>
                <a:latin typeface="Tenorite"/>
                <a:ea typeface="source sans pro"/>
              </a:rPr>
              <a:t>Attribution-</a:t>
            </a:r>
            <a:r>
              <a:rPr lang="en-US" sz="1400" b="1" dirty="0" err="1">
                <a:solidFill>
                  <a:srgbClr val="464646"/>
                </a:solidFill>
                <a:latin typeface="Tenorite"/>
                <a:ea typeface="source sans pro"/>
              </a:rPr>
              <a:t>NonCommercial</a:t>
            </a:r>
            <a:br>
              <a:rPr lang="en-US" sz="1400" b="1" dirty="0">
                <a:latin typeface="Tenorite"/>
                <a:ea typeface="source sans pro"/>
              </a:rPr>
            </a:br>
            <a:r>
              <a:rPr lang="en-US" sz="1400" b="1" dirty="0">
                <a:solidFill>
                  <a:srgbClr val="464646"/>
                </a:solidFill>
                <a:latin typeface="Tenorite"/>
                <a:ea typeface="source sans pro"/>
              </a:rPr>
              <a:t>CC BY-NC</a:t>
            </a:r>
            <a:endParaRPr lang="en-US" dirty="0">
              <a:solidFill>
                <a:srgbClr val="464646"/>
              </a:solidFill>
              <a:latin typeface="source sans pro"/>
              <a:ea typeface="source sans pro"/>
            </a:endParaRPr>
          </a:p>
        </p:txBody>
      </p:sp>
    </p:spTree>
    <p:extLst>
      <p:ext uri="{BB962C8B-B14F-4D97-AF65-F5344CB8AC3E}">
        <p14:creationId xmlns:p14="http://schemas.microsoft.com/office/powerpoint/2010/main" val="19745032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2DF434-28DB-4621-A497-D62C41CE04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788C46-D0BC-4307-AE55-7601A139E7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457200" indent="-457200">
              <a:buChar char="•"/>
            </a:pPr>
            <a:r>
              <a:rPr lang="en-US" sz="2400" dirty="0"/>
              <a:t>Goals &amp; </a:t>
            </a:r>
            <a:r>
              <a:rPr lang="en-US" sz="2400" dirty="0">
                <a:ea typeface="+mn-lt"/>
                <a:cs typeface="+mn-lt"/>
              </a:rPr>
              <a:t>Introduction</a:t>
            </a:r>
          </a:p>
          <a:p>
            <a:pPr marL="457200" indent="-457200">
              <a:buChar char="•"/>
            </a:pPr>
            <a:r>
              <a:rPr lang="en-US" sz="2400" dirty="0"/>
              <a:t>Definition and overview of UDL</a:t>
            </a:r>
            <a:endParaRPr lang="en-US" sz="2400">
              <a:cs typeface="Calibri"/>
            </a:endParaRPr>
          </a:p>
          <a:p>
            <a:pPr marL="457200" indent="-457200">
              <a:buChar char="•"/>
            </a:pPr>
            <a:r>
              <a:rPr lang="en-US" sz="2400" dirty="0">
                <a:ea typeface="+mn-lt"/>
                <a:cs typeface="+mn-lt"/>
              </a:rPr>
              <a:t>Engagement: what it is, and why it matters</a:t>
            </a:r>
          </a:p>
          <a:p>
            <a:pPr marL="457200" indent="-457200">
              <a:buChar char="•"/>
            </a:pPr>
            <a:r>
              <a:rPr lang="en-US" sz="2400" dirty="0">
                <a:ea typeface="+mn-lt"/>
                <a:cs typeface="+mn-lt"/>
              </a:rPr>
              <a:t>The roles of “ in learning</a:t>
            </a:r>
          </a:p>
          <a:p>
            <a:pPr marL="457200" indent="-457200">
              <a:buChar char="•"/>
            </a:pPr>
            <a:r>
              <a:rPr lang="en-US" sz="2400" dirty="0"/>
              <a:t>How to apply "multiple means of engagement" (scenarios)</a:t>
            </a:r>
            <a:endParaRPr lang="en-US" sz="2400">
              <a:cs typeface="Calibri" panose="020F0502020204030204"/>
            </a:endParaRPr>
          </a:p>
          <a:p>
            <a:pPr marL="457200" indent="-457200">
              <a:buChar char="•"/>
            </a:pPr>
            <a:r>
              <a:rPr lang="en-US" sz="2400" dirty="0"/>
              <a:t>Setting one goal</a:t>
            </a:r>
            <a:endParaRPr lang="en-US" sz="2400" dirty="0">
              <a:cs typeface="Calibri"/>
            </a:endParaRPr>
          </a:p>
          <a:p>
            <a:pPr marL="457200" indent="-457200">
              <a:buChar char="•"/>
            </a:pPr>
            <a:endParaRPr lang="en-US"/>
          </a:p>
          <a:p>
            <a:pPr marL="457200" indent="-457200">
              <a:buChar char="•"/>
            </a:pPr>
            <a:endParaRPr lang="en-US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30603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60295B-54B9-4937-90E3-BAB9CE69E3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1975" y="367862"/>
            <a:ext cx="11132389" cy="1325563"/>
          </a:xfrm>
        </p:spPr>
        <p:txBody>
          <a:bodyPr>
            <a:normAutofit fontScale="90000"/>
          </a:bodyPr>
          <a:lstStyle/>
          <a:p>
            <a:r>
              <a:rPr lang="en-US" dirty="0"/>
              <a:t>After this session, participants will be more able to: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1A6D85-3837-435F-A342-5A3F98172B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96700" y="2097455"/>
            <a:ext cx="10593733" cy="3628413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514350" indent="-514350">
              <a:buAutoNum type="arabicPeriod"/>
            </a:pPr>
            <a:r>
              <a:rPr lang="en-US" sz="3200" dirty="0">
                <a:ea typeface="+mn-lt"/>
                <a:cs typeface="+mn-lt"/>
              </a:rPr>
              <a:t>Characterize what Universal Design for Learning and engagement are &amp; why they're used</a:t>
            </a:r>
          </a:p>
          <a:p>
            <a:pPr marL="514350" indent="-514350">
              <a:buAutoNum type="arabicPeriod"/>
            </a:pPr>
            <a:r>
              <a:rPr lang="en-US" sz="3200" dirty="0">
                <a:ea typeface="+mn-lt"/>
                <a:cs typeface="+mn-lt"/>
              </a:rPr>
              <a:t>Identify the role engagement plays in learning (including as a barrier to it)</a:t>
            </a:r>
          </a:p>
          <a:p>
            <a:pPr marL="514350" indent="-514350">
              <a:buAutoNum type="arabicPeriod"/>
            </a:pPr>
            <a:r>
              <a:rPr lang="en-US" sz="3200" dirty="0">
                <a:ea typeface="+mn-lt"/>
                <a:cs typeface="+mn-lt"/>
              </a:rPr>
              <a:t>Use concepts of a) revisiting learning objectives &amp; b) “plus one” thinking to select an area to apply additional engagement options to</a:t>
            </a:r>
          </a:p>
        </p:txBody>
      </p:sp>
    </p:spTree>
    <p:extLst>
      <p:ext uri="{BB962C8B-B14F-4D97-AF65-F5344CB8AC3E}">
        <p14:creationId xmlns:p14="http://schemas.microsoft.com/office/powerpoint/2010/main" val="37674948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5E6E66-9ED7-215D-79C9-0D4E85C892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Invitation to participate!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6FD506-5C07-69D3-074B-6EDB6AD402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Autofit/>
          </a:bodyPr>
          <a:lstStyle/>
          <a:p>
            <a:r>
              <a:rPr lang="en-US" dirty="0"/>
              <a:t>Please participate in whatever way feels comfortable. For example, you might use:</a:t>
            </a:r>
          </a:p>
          <a:p>
            <a:pPr marL="457200" indent="-457200">
              <a:buChar char="•"/>
            </a:pPr>
            <a:r>
              <a:rPr lang="en-US" dirty="0">
                <a:ea typeface="+mn-lt"/>
                <a:cs typeface="+mn-lt"/>
              </a:rPr>
              <a:t>Your voice, at any point (feel free to unmute)</a:t>
            </a:r>
          </a:p>
          <a:p>
            <a:pPr marL="457200" indent="-457200">
              <a:buChar char="•"/>
            </a:pPr>
            <a:r>
              <a:rPr lang="en-US" dirty="0"/>
              <a:t>Chat, raised hand, and/or reactions </a:t>
            </a:r>
          </a:p>
          <a:p>
            <a:pPr marL="457200" indent="-457200">
              <a:buChar char="•"/>
            </a:pPr>
            <a:r>
              <a:rPr lang="en-US" dirty="0"/>
              <a:t>Your image on camera (or not)</a:t>
            </a:r>
          </a:p>
          <a:p>
            <a:pPr marL="457200" indent="-457200">
              <a:buChar char="•"/>
            </a:pPr>
            <a:r>
              <a:rPr lang="en-US" dirty="0"/>
              <a:t>Email to contact us afterwards (lbastian@uoregon.edu)</a:t>
            </a:r>
          </a:p>
          <a:p>
            <a:endParaRPr lang="en-US"/>
          </a:p>
        </p:txBody>
      </p:sp>
      <p:pic>
        <p:nvPicPr>
          <p:cNvPr id="5" name="Graphic 5" descr="Chat outline">
            <a:extLst>
              <a:ext uri="{FF2B5EF4-FFF2-40B4-BE49-F238E27FC236}">
                <a16:creationId xmlns:a16="http://schemas.microsoft.com/office/drawing/2014/main" id="{09F71C74-4DC0-A4C1-38F4-A742A05ADB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134534" y="3969123"/>
            <a:ext cx="1990165" cy="1990165"/>
          </a:xfrm>
          <a:prstGeom prst="rect">
            <a:avLst/>
          </a:prstGeom>
        </p:spPr>
      </p:pic>
      <p:pic>
        <p:nvPicPr>
          <p:cNvPr id="6" name="Graphic 6" descr="Radio microphone with solid fill">
            <a:extLst>
              <a:ext uri="{FF2B5EF4-FFF2-40B4-BE49-F238E27FC236}">
                <a16:creationId xmlns:a16="http://schemas.microsoft.com/office/drawing/2014/main" id="{23AE8024-52FE-7E26-CC20-A632743BB35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565711" y="4394947"/>
            <a:ext cx="1116106" cy="1127312"/>
          </a:xfrm>
          <a:prstGeom prst="rect">
            <a:avLst/>
          </a:prstGeom>
        </p:spPr>
      </p:pic>
      <p:pic>
        <p:nvPicPr>
          <p:cNvPr id="7" name="Graphic 7" descr="Raised hand with solid fill">
            <a:extLst>
              <a:ext uri="{FF2B5EF4-FFF2-40B4-BE49-F238E27FC236}">
                <a16:creationId xmlns:a16="http://schemas.microsoft.com/office/drawing/2014/main" id="{9318757A-B446-557F-B883-8BD76330411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608235" y="4403351"/>
            <a:ext cx="1082488" cy="1116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05837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543F67-9C70-4748-8C0C-3A7863422F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663" y="208162"/>
            <a:ext cx="10473017" cy="1439552"/>
          </a:xfrm>
        </p:spPr>
        <p:txBody>
          <a:bodyPr/>
          <a:lstStyle/>
          <a:p>
            <a:r>
              <a:rPr lang="en-US" dirty="0">
                <a:cs typeface="Calibri Light"/>
              </a:rPr>
              <a:t>A learning experience that engaged *you* 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B371F2-DBA5-415A-82C8-651F587B85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sz="2400" b="1" dirty="0">
                <a:cs typeface="Calibri"/>
              </a:rPr>
              <a:t>Think about a learning experience you had that felt particularly engaging</a:t>
            </a:r>
            <a:r>
              <a:rPr lang="en-US" sz="2400" dirty="0">
                <a:cs typeface="Calibri"/>
              </a:rPr>
              <a:t> and/or where you felt yourself really grow as a learner. Was it a class? A project? A subject?</a:t>
            </a:r>
          </a:p>
          <a:p>
            <a:pPr marL="0" indent="0">
              <a:buNone/>
            </a:pPr>
            <a:r>
              <a:rPr lang="en-US" sz="2400" b="1" dirty="0"/>
              <a:t>Share your name, pronouns (if you wish) and the learning experience</a:t>
            </a:r>
            <a:r>
              <a:rPr lang="en-US" sz="2400" dirty="0"/>
              <a:t> that came to mind if one did. </a:t>
            </a:r>
            <a:endParaRPr lang="en-US" sz="2400" dirty="0">
              <a:cs typeface="Calibri" panose="020F0502020204030204"/>
            </a:endParaRPr>
          </a:p>
          <a:p>
            <a:pPr marL="0" indent="0">
              <a:buNone/>
            </a:pPr>
            <a:endParaRPr lang="en-US" sz="2400" dirty="0">
              <a:cs typeface="Calibri" panose="020F0502020204030204"/>
            </a:endParaRPr>
          </a:p>
          <a:p>
            <a:pPr marL="342900" indent="-342900">
              <a:buFont typeface="Arial,Sans-Serif" panose="020B0604020202020204" pitchFamily="34" charset="0"/>
              <a:buChar char="•"/>
            </a:pPr>
            <a:endParaRPr lang="en-US"/>
          </a:p>
          <a:p>
            <a:pPr marL="342900" indent="-342900">
              <a:buChar char="•"/>
            </a:pPr>
            <a:endParaRPr lang="en-US"/>
          </a:p>
          <a:p>
            <a:pPr marL="342900" indent="-342900">
              <a:buChar char="•"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42423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256B7E-1633-44AB-8584-82DF5B7268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Two things to keep in mind: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50677C9-3E42-427F-93B8-5266929064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ea typeface="+mn-lt"/>
                <a:cs typeface="+mn-lt"/>
              </a:rPr>
              <a:t>Before making changes, set or revisit learning objectives.</a:t>
            </a:r>
            <a:endParaRPr lang="en-US"/>
          </a:p>
          <a:p>
            <a:r>
              <a:rPr lang="en-US" dirty="0">
                <a:ea typeface="+mn-lt"/>
                <a:cs typeface="+mn-lt"/>
              </a:rPr>
              <a:t>What do we want students to know or know how to do after engaging with the content?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DB9D020-1E25-453D-83DF-1420ACD3968D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solidFill>
                  <a:schemeClr val="accent1">
                    <a:lumMod val="50000"/>
                  </a:schemeClr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Tobin and Behling say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ea typeface="+mn-lt"/>
                <a:cs typeface="+mn-lt"/>
              </a:rPr>
              <a:t> </a:t>
            </a:r>
            <a:r>
              <a:rPr lang="en-US" dirty="0">
                <a:ea typeface="+mn-lt"/>
                <a:cs typeface="+mn-lt"/>
              </a:rPr>
              <a:t>that we can think of UDL as:</a:t>
            </a:r>
          </a:p>
          <a:p>
            <a:pPr marL="342900" indent="-342900">
              <a:buChar char="•"/>
            </a:pPr>
            <a:r>
              <a:rPr lang="en-US" dirty="0"/>
              <a:t>Something we can incrementally do!</a:t>
            </a:r>
          </a:p>
          <a:p>
            <a:pPr marL="342900" indent="-342900">
              <a:buChar char="•"/>
            </a:pPr>
            <a:r>
              <a:rPr lang="en-US" dirty="0"/>
              <a:t>Adding just </a:t>
            </a:r>
            <a:r>
              <a:rPr lang="en-US" i="1" dirty="0"/>
              <a:t>one more way</a:t>
            </a:r>
            <a:r>
              <a:rPr lang="en-US" dirty="0"/>
              <a:t> (to represent material, to engage students, etc.)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FB90AB4-D228-4548-B072-726498212362}"/>
              </a:ext>
            </a:extLst>
          </p:cNvPr>
          <p:cNvSpPr>
            <a:spLocks noGrp="1"/>
          </p:cNvSpPr>
          <p:nvPr>
            <p:ph idx="11"/>
          </p:nvPr>
        </p:nvSpPr>
        <p:spPr/>
        <p:txBody>
          <a:bodyPr vert="horz" lIns="91440" tIns="45720" rIns="91440" bIns="45720" rtlCol="0" anchor="t">
            <a:noAutofit/>
          </a:bodyPr>
          <a:lstStyle/>
          <a:p>
            <a:pPr marL="457200" indent="-457200">
              <a:buAutoNum type="arabicPeriod"/>
            </a:pPr>
            <a:r>
              <a:rPr lang="en-US" dirty="0"/>
              <a:t>Start with the goals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5018B6D-E395-49AD-92AD-AD69E3AB40C3}"/>
              </a:ext>
            </a:extLst>
          </p:cNvPr>
          <p:cNvSpPr>
            <a:spLocks noGrp="1"/>
          </p:cNvSpPr>
          <p:nvPr>
            <p:ph idx="12"/>
          </p:nvPr>
        </p:nvSpPr>
        <p:spPr/>
        <p:txBody>
          <a:bodyPr vert="horz" lIns="91440" tIns="45720" rIns="91440" bIns="45720" rtlCol="0" anchor="t">
            <a:noAutofit/>
          </a:bodyPr>
          <a:lstStyle/>
          <a:p>
            <a:r>
              <a:rPr lang="en-US" dirty="0"/>
              <a:t>2. Embrace "plus one" thinking</a:t>
            </a:r>
          </a:p>
        </p:txBody>
      </p:sp>
    </p:spTree>
    <p:extLst>
      <p:ext uri="{BB962C8B-B14F-4D97-AF65-F5344CB8AC3E}">
        <p14:creationId xmlns:p14="http://schemas.microsoft.com/office/powerpoint/2010/main" val="30406273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AF65A7-995A-9F45-891C-82D9B9D408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>
                <a:ea typeface="+mj-lt"/>
                <a:cs typeface="+mj-lt"/>
              </a:rPr>
              <a:t>Definition and overview of UDL</a:t>
            </a:r>
            <a:endParaRPr lang="en-US" sz="4400" b="0" dirty="0">
              <a:ea typeface="+mj-lt"/>
              <a:cs typeface="+mj-lt"/>
            </a:endParaRPr>
          </a:p>
        </p:txBody>
      </p:sp>
      <p:sp>
        <p:nvSpPr>
          <p:cNvPr id="14" name="Text Placeholder 7">
            <a:extLst>
              <a:ext uri="{FF2B5EF4-FFF2-40B4-BE49-F238E27FC236}">
                <a16:creationId xmlns:a16="http://schemas.microsoft.com/office/drawing/2014/main" id="{A1F17760-D90A-AB46-A4E0-31B2684E3F5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7524371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292AD8-3EB3-6161-201E-4EEE1843AE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1794" y="524774"/>
            <a:ext cx="10498049" cy="1325563"/>
          </a:xfrm>
        </p:spPr>
        <p:txBody>
          <a:bodyPr/>
          <a:lstStyle/>
          <a:p>
            <a:r>
              <a:rPr lang="en-US"/>
              <a:t>Universal Design for Learning (UDL) is: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237FE9-3A3E-1B44-3ACE-ABA8B3E083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1796" y="2017467"/>
            <a:ext cx="10397407" cy="3366815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>
                <a:ea typeface="+mn-lt"/>
                <a:cs typeface="+mn-lt"/>
                <a:hlinkClick r:id="rId3"/>
              </a:rPr>
              <a:t>Described by the AEC</a:t>
            </a:r>
            <a:r>
              <a:rPr lang="en-US">
                <a:ea typeface="+mn-lt"/>
                <a:cs typeface="+mn-lt"/>
              </a:rPr>
              <a:t> (and defined by the Higher Education Opportunity Act of 2008) as a framework that:</a:t>
            </a:r>
          </a:p>
          <a:p>
            <a:pPr marL="514350" indent="-514350">
              <a:buAutoNum type="alphaUcPeriod"/>
            </a:pPr>
            <a:r>
              <a:rPr lang="en-US" sz="2400">
                <a:ea typeface="+mn-lt"/>
                <a:cs typeface="+mn-lt"/>
              </a:rPr>
              <a:t>provides flexibility in the ways information is presented, in the ways students respond or demonstrate knowledge and skills, and in the ways students are engaged; and</a:t>
            </a:r>
          </a:p>
          <a:p>
            <a:pPr marL="514350" indent="-514350">
              <a:buAutoNum type="alphaUcPeriod"/>
            </a:pPr>
            <a:r>
              <a:rPr lang="en-US" sz="2400">
                <a:ea typeface="+mn-lt"/>
                <a:cs typeface="+mn-lt"/>
              </a:rPr>
              <a:t>reduces barriers in instruction, provides appropriate accommodations, supports, and challenges, and maintains high achievement expectations for all students, including students with disabilities and students who are limited English proficient.” (</a:t>
            </a:r>
            <a:r>
              <a:rPr lang="en-US" sz="2400" u="sng">
                <a:ea typeface="+mn-lt"/>
                <a:cs typeface="+mn-lt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Section 103 (24)"</a:t>
            </a:r>
            <a:endParaRPr lang="en-US" sz="2400"/>
          </a:p>
          <a:p>
            <a:pPr marL="457200" indent="-457200">
              <a:buChar char="•"/>
            </a:pPr>
            <a:endParaRPr lang="en-US" sz="2400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65730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292AD8-3EB3-6161-201E-4EEE1843AE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1794" y="524774"/>
            <a:ext cx="10498049" cy="1325563"/>
          </a:xfrm>
        </p:spPr>
        <p:txBody>
          <a:bodyPr/>
          <a:lstStyle/>
          <a:p>
            <a:r>
              <a:rPr lang="en-US"/>
              <a:t>Universal Design for Learning (UDL) is: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237FE9-3A3E-1B44-3ACE-ABA8B3E083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1796" y="2017467"/>
            <a:ext cx="10397407" cy="3366815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z="2800" dirty="0">
                <a:ea typeface="+mn-lt"/>
                <a:cs typeface="+mn-lt"/>
              </a:rPr>
              <a:t>“a framework that addresses </a:t>
            </a:r>
            <a:r>
              <a:rPr lang="en-US" sz="2800" b="1" dirty="0">
                <a:ea typeface="+mn-lt"/>
                <a:cs typeface="+mn-lt"/>
              </a:rPr>
              <a:t>the primary barrier to fostering expert learners within instructional environments: inflexible, 'one-size-fits-all' curricula</a:t>
            </a:r>
            <a:r>
              <a:rPr lang="en-US" sz="2800" dirty="0">
                <a:ea typeface="+mn-lt"/>
                <a:cs typeface="+mn-lt"/>
              </a:rPr>
              <a:t>.” (</a:t>
            </a:r>
            <a:r>
              <a:rPr lang="en-US" sz="2800" dirty="0">
                <a:ea typeface="+mn-lt"/>
                <a:cs typeface="+mn-lt"/>
                <a:hlinkClick r:id="rId3"/>
              </a:rPr>
              <a:t>CAST, 2011</a:t>
            </a:r>
            <a:r>
              <a:rPr lang="en-US" sz="2800" dirty="0">
                <a:ea typeface="+mn-lt"/>
                <a:cs typeface="+mn-lt"/>
              </a:rPr>
              <a:t>)</a:t>
            </a:r>
            <a:endParaRPr lang="en-US" sz="2800" dirty="0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32133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292AD8-3EB3-6161-201E-4EEE1843AE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7492" y="524774"/>
            <a:ext cx="10052352" cy="1325563"/>
          </a:xfrm>
        </p:spPr>
        <p:txBody>
          <a:bodyPr/>
          <a:lstStyle/>
          <a:p>
            <a:r>
              <a:rPr lang="en-US">
                <a:ea typeface="+mj-lt"/>
                <a:cs typeface="+mj-lt"/>
              </a:rPr>
              <a:t>Universal Design for Learning (UDL):</a:t>
            </a:r>
            <a:endParaRPr lang="en-US" b="0">
              <a:ea typeface="+mj-lt"/>
              <a:cs typeface="+mj-l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237FE9-3A3E-1B44-3ACE-ABA8B3E083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Autofit/>
          </a:bodyPr>
          <a:lstStyle/>
          <a:p>
            <a:r>
              <a:rPr lang="en-US" sz="2400" dirty="0"/>
              <a:t>Is deeply informed by:</a:t>
            </a:r>
            <a:endParaRPr lang="en-US" sz="2400" dirty="0">
              <a:cs typeface="Calibri"/>
            </a:endParaRPr>
          </a:p>
          <a:p>
            <a:pPr marL="457200" indent="-457200">
              <a:buChar char="•"/>
            </a:pPr>
            <a:r>
              <a:rPr lang="en-US" sz="2400" dirty="0"/>
              <a:t>Universal Design (initially an architectural movement) </a:t>
            </a:r>
            <a:endParaRPr lang="en-US" sz="2400" dirty="0">
              <a:cs typeface="Calibri"/>
            </a:endParaRPr>
          </a:p>
          <a:p>
            <a:pPr marL="457200" indent="-457200">
              <a:buChar char="•"/>
            </a:pPr>
            <a:r>
              <a:rPr lang="en-US" sz="2400" dirty="0"/>
              <a:t>A belief that </a:t>
            </a:r>
            <a:r>
              <a:rPr lang="en-US" sz="2400" b="1" dirty="0"/>
              <a:t>disability is not a lack or a medical problem in an individual; disability is a mismatch</a:t>
            </a:r>
            <a:r>
              <a:rPr lang="en-US" sz="2400" dirty="0"/>
              <a:t> between an individual (who may have a health condition) and an environment (social, physical, digital, etc.) that does not work for or excludes them. </a:t>
            </a:r>
            <a:endParaRPr lang="en-US" sz="2400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575508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092298-656D-84EE-D686-C3988EE276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+mn-lt"/>
              </a:rPr>
              <a:t>At UO, 10% of students have accommodations through AEC; nationally, an estimated 20% undergraduates have a disability.</a:t>
            </a:r>
          </a:p>
        </p:txBody>
      </p:sp>
    </p:spTree>
    <p:extLst>
      <p:ext uri="{BB962C8B-B14F-4D97-AF65-F5344CB8AC3E}">
        <p14:creationId xmlns:p14="http://schemas.microsoft.com/office/powerpoint/2010/main" val="2519808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A87CAF1D-556E-E941-8065-1172173B9E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2768" y="381000"/>
            <a:ext cx="9595251" cy="1154637"/>
          </a:xfrm>
        </p:spPr>
        <p:txBody>
          <a:bodyPr/>
          <a:lstStyle/>
          <a:p>
            <a:r>
              <a:rPr lang="en-US" dirty="0"/>
              <a:t>Student identities &amp; disabilities include: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E8CEFCCD-B738-5BAB-83D6-0200D805F7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67493" y="1992640"/>
            <a:ext cx="4377842" cy="4206212"/>
          </a:xfrm>
        </p:spPr>
        <p:txBody>
          <a:bodyPr vert="horz" lIns="91440" tIns="45720" rIns="91440" bIns="45720" rtlCol="0" anchor="t">
            <a:noAutofit/>
          </a:bodyPr>
          <a:lstStyle/>
          <a:p>
            <a:pPr algn="l" rtl="0" fontAlgn="base">
              <a:buFont typeface="Arial" panose="020B0604020202020204" pitchFamily="34" charset="0"/>
              <a:buChar char="•"/>
            </a:pPr>
            <a:r>
              <a:rPr lang="en-US" b="0" i="0" u="none" strike="noStrike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ADHD</a:t>
            </a: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en-US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Autistic</a:t>
            </a:r>
            <a:endParaRPr lang="en-US" b="0" i="0" u="none" strike="noStrike">
              <a:solidFill>
                <a:srgbClr val="000000"/>
              </a:solidFill>
              <a:effectLst/>
              <a:latin typeface="Open Sans" panose="020B0606030504020204" pitchFamily="34" charset="0"/>
              <a:ea typeface="Open Sans"/>
              <a:cs typeface="Open Sans"/>
            </a:endParaRP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en-US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Dyslexic</a:t>
            </a:r>
            <a:endParaRPr lang="en-US" b="0" i="0" u="none" strike="noStrike">
              <a:solidFill>
                <a:srgbClr val="000000"/>
              </a:solidFill>
              <a:effectLst/>
              <a:latin typeface="Open Sans" panose="020B0606030504020204" pitchFamily="34" charset="0"/>
              <a:ea typeface="Open Sans"/>
              <a:cs typeface="Open Sans"/>
            </a:endParaRP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en-US">
                <a:solidFill>
                  <a:srgbClr val="000000"/>
                </a:solidFill>
                <a:latin typeface="Open Sans" panose="020B0606030504020204" pitchFamily="34" charset="0"/>
              </a:rPr>
              <a:t>Deaf</a:t>
            </a:r>
            <a:endParaRPr lang="en-US">
              <a:solidFill>
                <a:srgbClr val="000000"/>
              </a:solidFill>
              <a:latin typeface="Open Sans" panose="020B0606030504020204" pitchFamily="34" charset="0"/>
              <a:ea typeface="Open Sans"/>
              <a:cs typeface="Open Sans"/>
            </a:endParaRP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en-US" b="0" i="0">
                <a:solidFill>
                  <a:srgbClr val="000000"/>
                </a:solidFill>
                <a:effectLst/>
                <a:latin typeface="Open Sans"/>
                <a:ea typeface="Open Sans"/>
                <a:cs typeface="Open Sans"/>
              </a:rPr>
              <a:t>Blind or visually impaired</a:t>
            </a: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en-US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Mental health disabilities</a:t>
            </a:r>
          </a:p>
          <a:p>
            <a:pPr fontAlgn="base">
              <a:buFont typeface="Arial" panose="020B0604020202020204" pitchFamily="34" charset="0"/>
              <a:buChar char="•"/>
            </a:pPr>
            <a:r>
              <a:rPr lang="en-US" b="0" i="0">
                <a:solidFill>
                  <a:srgbClr val="000000"/>
                </a:solidFill>
                <a:effectLst/>
                <a:latin typeface="Open Sans"/>
                <a:ea typeface="Open Sans"/>
                <a:cs typeface="Open Sans"/>
              </a:rPr>
              <a:t>Mobility disabilities</a:t>
            </a:r>
            <a:endParaRPr lang="en-US">
              <a:solidFill>
                <a:srgbClr val="000000"/>
              </a:solidFill>
              <a:latin typeface="Open Sans"/>
              <a:ea typeface="Open Sans"/>
              <a:cs typeface="Open Sans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>
                <a:latin typeface="Open Sans"/>
                <a:ea typeface="Open Sans"/>
                <a:cs typeface="Open Sans"/>
              </a:rPr>
              <a:t>Chronic health conditions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>
                <a:latin typeface="Open Sans"/>
                <a:ea typeface="Open Sans"/>
                <a:cs typeface="Open Sans"/>
              </a:rPr>
              <a:t>Many more</a:t>
            </a:r>
            <a:br>
              <a:rPr lang="en-US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</a:br>
            <a:endParaRPr lang="en-US" b="0" i="0">
              <a:solidFill>
                <a:srgbClr val="000000"/>
              </a:solidFill>
              <a:effectLst/>
              <a:latin typeface="Open Sans"/>
              <a:ea typeface="Open Sans"/>
              <a:cs typeface="Open Sans"/>
            </a:endParaRPr>
          </a:p>
          <a:p>
            <a:pPr fontAlgn="base">
              <a:buChar char="•"/>
            </a:pPr>
            <a:endParaRPr lang="en-US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base"/>
            <a:endParaRPr lang="en-US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D6C2A3D-BE73-1650-188F-6F7E66E1CCE7}"/>
              </a:ext>
            </a:extLst>
          </p:cNvPr>
          <p:cNvSpPr txBox="1"/>
          <p:nvPr/>
        </p:nvSpPr>
        <p:spPr>
          <a:xfrm>
            <a:off x="6168260" y="1998123"/>
            <a:ext cx="5502164" cy="281250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150000"/>
              </a:lnSpc>
            </a:pPr>
            <a:r>
              <a:rPr lang="en-US" sz="2000" dirty="0">
                <a:latin typeface="Open Sans"/>
                <a:ea typeface="Arial"/>
                <a:cs typeface="Arial"/>
              </a:rPr>
              <a:t>We will not always know that specific students are disabled and neurodivergent, but </a:t>
            </a:r>
            <a:r>
              <a:rPr lang="en-US" sz="2000" b="1" dirty="0">
                <a:latin typeface="Open Sans"/>
                <a:ea typeface="Arial"/>
                <a:cs typeface="Arial"/>
              </a:rPr>
              <a:t>we can assume that in every class/context, disabled and neurodivergent students are present </a:t>
            </a:r>
            <a:r>
              <a:rPr lang="en-US" sz="2000" dirty="0">
                <a:latin typeface="Open Sans"/>
                <a:ea typeface="Arial"/>
                <a:cs typeface="Arial"/>
              </a:rPr>
              <a:t>and design options for engagement.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634984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C972055D-1837-6B1F-4EF8-8DC3751EE0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9714" y="370116"/>
            <a:ext cx="10306560" cy="1452026"/>
          </a:xfrm>
        </p:spPr>
        <p:txBody>
          <a:bodyPr/>
          <a:lstStyle/>
          <a:p>
            <a:r>
              <a:rPr lang="en-US" dirty="0"/>
              <a:t>3 UDL principles: multiple means of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62DB2208-C384-1AFA-E73A-5244D30A37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2114" y="2823557"/>
            <a:ext cx="3254065" cy="2531373"/>
          </a:xfrm>
          <a:ln>
            <a:solidFill>
              <a:schemeClr val="accent1"/>
            </a:solidFill>
          </a:ln>
        </p:spPr>
        <p:txBody>
          <a:bodyPr vert="horz" lIns="0" tIns="45720" rIns="0" bIns="45720" rtlCol="0" anchor="t"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endParaRPr lang="en-US" sz="2400" i="1" dirty="0">
              <a:cs typeface="Calibri"/>
            </a:endParaRP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F3168605-E195-38D5-0E82-050C78F7D011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4683787" y="2823559"/>
            <a:ext cx="3173279" cy="2531372"/>
          </a:xfrm>
          <a:ln>
            <a:solidFill>
              <a:schemeClr val="accent1"/>
            </a:solidFill>
          </a:ln>
        </p:spPr>
        <p:txBody>
          <a:bodyPr vert="horz" lIns="0" tIns="45720" rIns="0" bIns="45720" rtlCol="0" anchor="t">
            <a:noAutofit/>
          </a:bodyPr>
          <a:lstStyle/>
          <a:p>
            <a:endParaRPr lang="en-US" i="1" dirty="0">
              <a:solidFill>
                <a:schemeClr val="bg1">
                  <a:lumMod val="85000"/>
                </a:schemeClr>
              </a:solidFill>
              <a:cs typeface="Calibri"/>
            </a:endParaRP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4227EF86-75D2-94F7-8059-B787595A6B2F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1167493" y="2188028"/>
            <a:ext cx="3173278" cy="435429"/>
          </a:xfrm>
        </p:spPr>
        <p:txBody>
          <a:bodyPr vert="horz" lIns="0" tIns="45720" rIns="0" bIns="45720" rtlCol="0" anchor="t">
            <a:noAutofit/>
          </a:bodyPr>
          <a:lstStyle/>
          <a:p>
            <a:pPr>
              <a:spcAft>
                <a:spcPts val="1200"/>
              </a:spcAft>
            </a:pPr>
            <a:r>
              <a:rPr lang="en-US" sz="3200" dirty="0">
                <a:latin typeface="Tenorite"/>
                <a:cs typeface="Calibri Light"/>
              </a:rPr>
              <a:t>Engagement</a:t>
            </a:r>
            <a:endParaRPr lang="en-US" sz="3200" b="0" i="1" dirty="0"/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051020BD-601E-1D82-6238-E1927AF0883C}"/>
              </a:ext>
            </a:extLst>
          </p:cNvPr>
          <p:cNvSpPr>
            <a:spLocks noGrp="1"/>
          </p:cNvSpPr>
          <p:nvPr>
            <p:ph idx="12"/>
          </p:nvPr>
        </p:nvSpPr>
        <p:spPr>
          <a:xfrm>
            <a:off x="4683787" y="2188028"/>
            <a:ext cx="3393413" cy="338290"/>
          </a:xfrm>
        </p:spPr>
        <p:txBody>
          <a:bodyPr vert="horz" lIns="0" tIns="45720" rIns="0" bIns="45720" rtlCol="0" anchor="t">
            <a:noAutofit/>
          </a:bodyPr>
          <a:lstStyle/>
          <a:p>
            <a:pPr>
              <a:spcAft>
                <a:spcPts val="1200"/>
              </a:spcAft>
            </a:pPr>
            <a:r>
              <a:rPr lang="en-US" sz="3200" dirty="0">
                <a:solidFill>
                  <a:schemeClr val="tx1"/>
                </a:solidFill>
                <a:latin typeface="Tenorite"/>
                <a:cs typeface="Calibri Light"/>
              </a:rPr>
              <a:t>Representation</a:t>
            </a:r>
            <a:endParaRPr lang="en-US" sz="3200" b="0" i="1" dirty="0">
              <a:solidFill>
                <a:schemeClr val="tx1"/>
              </a:solidFill>
              <a:latin typeface="Tenorite"/>
              <a:ea typeface="+mn-lt"/>
              <a:cs typeface="+mn-lt"/>
            </a:endParaRPr>
          </a:p>
          <a:p>
            <a:endParaRPr lang="en-US">
              <a:solidFill>
                <a:srgbClr val="D8D8D8"/>
              </a:solidFill>
            </a:endParaRPr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AFCC20A8-7018-BE35-D302-C4E4F81B39F0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8200082" y="2823560"/>
            <a:ext cx="3173279" cy="2531372"/>
          </a:xfrm>
          <a:ln>
            <a:solidFill>
              <a:schemeClr val="accent1"/>
            </a:solidFill>
          </a:ln>
        </p:spPr>
        <p:txBody>
          <a:bodyPr vert="horz" lIns="0" tIns="45720" rIns="0" bIns="45720" rtlCol="0" anchor="t">
            <a:noAutofit/>
          </a:bodyPr>
          <a:lstStyle/>
          <a:p>
            <a:endParaRPr lang="en-US" i="1" dirty="0">
              <a:solidFill>
                <a:schemeClr val="bg1">
                  <a:lumMod val="85000"/>
                </a:schemeClr>
              </a:solidFill>
              <a:cs typeface="Calibri"/>
            </a:endParaRPr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8D947690-7B8D-04D6-B8A4-E18E1F30B6B8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8142574" y="2188028"/>
            <a:ext cx="3518334" cy="562987"/>
          </a:xfrm>
        </p:spPr>
        <p:txBody>
          <a:bodyPr vert="horz" lIns="0" tIns="45720" rIns="0" bIns="45720" rtlCol="0" anchor="t">
            <a:noAutofit/>
          </a:bodyPr>
          <a:lstStyle/>
          <a:p>
            <a:pPr>
              <a:spcAft>
                <a:spcPts val="1200"/>
              </a:spcAft>
            </a:pPr>
            <a:r>
              <a:rPr lang="en-US" sz="3200" dirty="0">
                <a:solidFill>
                  <a:schemeClr val="tx1"/>
                </a:solidFill>
                <a:latin typeface="Tenorite"/>
                <a:cs typeface="Calibri Light"/>
              </a:rPr>
              <a:t>Action &amp; Expression</a:t>
            </a:r>
            <a:endParaRPr lang="en-US" sz="3200" b="0" i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56227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C972055D-1837-6B1F-4EF8-8DC3751EE0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9714" y="370116"/>
            <a:ext cx="10306560" cy="1452026"/>
          </a:xfrm>
        </p:spPr>
        <p:txBody>
          <a:bodyPr/>
          <a:lstStyle/>
          <a:p>
            <a:r>
              <a:rPr lang="en-US" dirty="0"/>
              <a:t>3 UDL principles: multiple means of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62DB2208-C384-1AFA-E73A-5244D30A37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2114" y="2823557"/>
            <a:ext cx="3254065" cy="2531373"/>
          </a:xfrm>
          <a:ln>
            <a:solidFill>
              <a:schemeClr val="accent1"/>
            </a:solidFill>
          </a:ln>
        </p:spPr>
        <p:txBody>
          <a:bodyPr vert="horz" lIns="0" tIns="45720" rIns="0" bIns="45720" rtlCol="0" anchor="t"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400" i="1" dirty="0"/>
              <a:t>Provide options for</a:t>
            </a:r>
            <a:endParaRPr lang="en-US" sz="2400" i="1" dirty="0">
              <a:cs typeface="Calibri"/>
            </a:endParaRPr>
          </a:p>
          <a:p>
            <a:pPr marL="342900" indent="-342900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en-US" sz="2400" dirty="0"/>
              <a:t>Recruiting interest</a:t>
            </a:r>
            <a:endParaRPr lang="en-US" sz="2400" dirty="0">
              <a:cs typeface="Calibri"/>
            </a:endParaRPr>
          </a:p>
          <a:p>
            <a:pPr marL="342900" indent="-342900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en-US" sz="2400" dirty="0"/>
              <a:t>Sustaining persistence</a:t>
            </a:r>
            <a:endParaRPr lang="en-US" sz="2400" dirty="0">
              <a:cs typeface="Calibri"/>
            </a:endParaRPr>
          </a:p>
          <a:p>
            <a:pPr marL="342900" indent="-342900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en-US" sz="2400" dirty="0"/>
              <a:t>Self-regulation </a:t>
            </a:r>
            <a:endParaRPr lang="en-US" sz="2400" dirty="0">
              <a:cs typeface="Calibri"/>
            </a:endParaRP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F3168605-E195-38D5-0E82-050C78F7D011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4683787" y="2823559"/>
            <a:ext cx="3173279" cy="2531372"/>
          </a:xfrm>
          <a:ln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vert="horz" lIns="0" tIns="45720" rIns="0" bIns="45720" rtlCol="0" anchor="t">
            <a:noAutofit/>
          </a:bodyPr>
          <a:lstStyle/>
          <a:p>
            <a:r>
              <a:rPr lang="en-US" i="1" dirty="0">
                <a:solidFill>
                  <a:schemeClr val="bg1">
                    <a:lumMod val="85000"/>
                  </a:schemeClr>
                </a:solidFill>
              </a:rPr>
              <a:t>Provide options for</a:t>
            </a:r>
            <a:endParaRPr lang="en-US" i="1" dirty="0">
              <a:solidFill>
                <a:schemeClr val="bg1">
                  <a:lumMod val="85000"/>
                </a:schemeClr>
              </a:solidFill>
              <a:cs typeface="Calibri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Perception</a:t>
            </a:r>
            <a:endParaRPr lang="en-US" dirty="0">
              <a:solidFill>
                <a:schemeClr val="bg1">
                  <a:lumMod val="85000"/>
                </a:schemeClr>
              </a:solidFill>
              <a:cs typeface="Calibri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Language and symbols</a:t>
            </a:r>
            <a:endParaRPr lang="en-US" dirty="0">
              <a:solidFill>
                <a:schemeClr val="bg1">
                  <a:lumMod val="85000"/>
                </a:schemeClr>
              </a:solidFill>
              <a:cs typeface="Calibri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Comprehension </a:t>
            </a:r>
            <a:endParaRPr lang="en-US" dirty="0">
              <a:solidFill>
                <a:schemeClr val="bg1">
                  <a:lumMod val="85000"/>
                </a:schemeClr>
              </a:solidFill>
              <a:cs typeface="Calibri"/>
            </a:endParaRP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4227EF86-75D2-94F7-8059-B787595A6B2F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1167493" y="2188028"/>
            <a:ext cx="3173278" cy="435429"/>
          </a:xfrm>
        </p:spPr>
        <p:txBody>
          <a:bodyPr vert="horz" lIns="0" tIns="45720" rIns="0" bIns="45720" rtlCol="0" anchor="t">
            <a:noAutofit/>
          </a:bodyPr>
          <a:lstStyle/>
          <a:p>
            <a:pPr>
              <a:spcAft>
                <a:spcPts val="1200"/>
              </a:spcAft>
            </a:pPr>
            <a:r>
              <a:rPr lang="en-US" sz="3200" dirty="0">
                <a:latin typeface="Tenorite"/>
                <a:cs typeface="Calibri Light"/>
              </a:rPr>
              <a:t>Engagement</a:t>
            </a:r>
            <a:endParaRPr lang="en-US" sz="3200" b="0" i="1" dirty="0"/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051020BD-601E-1D82-6238-E1927AF0883C}"/>
              </a:ext>
            </a:extLst>
          </p:cNvPr>
          <p:cNvSpPr>
            <a:spLocks noGrp="1"/>
          </p:cNvSpPr>
          <p:nvPr>
            <p:ph idx="12"/>
          </p:nvPr>
        </p:nvSpPr>
        <p:spPr>
          <a:xfrm>
            <a:off x="4683787" y="2188028"/>
            <a:ext cx="3393413" cy="338290"/>
          </a:xfrm>
        </p:spPr>
        <p:txBody>
          <a:bodyPr vert="horz" lIns="0" tIns="45720" rIns="0" bIns="45720" rtlCol="0" anchor="t">
            <a:noAutofit/>
          </a:bodyPr>
          <a:lstStyle/>
          <a:p>
            <a:pPr>
              <a:spcAft>
                <a:spcPts val="1200"/>
              </a:spcAft>
            </a:pPr>
            <a:r>
              <a:rPr lang="en-US" sz="3200" dirty="0">
                <a:solidFill>
                  <a:schemeClr val="bg1">
                    <a:lumMod val="85000"/>
                  </a:schemeClr>
                </a:solidFill>
                <a:latin typeface="Tenorite"/>
                <a:cs typeface="Calibri Light"/>
              </a:rPr>
              <a:t>Representation</a:t>
            </a:r>
            <a:endParaRPr lang="en-US" sz="3200" b="0" i="1">
              <a:solidFill>
                <a:schemeClr val="bg1">
                  <a:lumMod val="85000"/>
                </a:schemeClr>
              </a:solidFill>
              <a:latin typeface="Tenorite"/>
              <a:ea typeface="+mn-lt"/>
              <a:cs typeface="+mn-lt"/>
            </a:endParaRPr>
          </a:p>
          <a:p>
            <a:endParaRPr lang="en-US">
              <a:solidFill>
                <a:srgbClr val="D8D8D8"/>
              </a:solidFill>
            </a:endParaRPr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AFCC20A8-7018-BE35-D302-C4E4F81B39F0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8200082" y="2823560"/>
            <a:ext cx="3173279" cy="2531372"/>
          </a:xfrm>
          <a:ln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vert="horz" lIns="0" tIns="45720" rIns="0" bIns="45720" rtlCol="0" anchor="t">
            <a:noAutofit/>
          </a:bodyPr>
          <a:lstStyle/>
          <a:p>
            <a:r>
              <a:rPr lang="en-US" i="1" dirty="0">
                <a:solidFill>
                  <a:schemeClr val="bg1">
                    <a:lumMod val="85000"/>
                  </a:schemeClr>
                </a:solidFill>
              </a:rPr>
              <a:t>Provide options for</a:t>
            </a:r>
            <a:endParaRPr lang="en-US" i="1" dirty="0">
              <a:solidFill>
                <a:schemeClr val="bg1">
                  <a:lumMod val="85000"/>
                </a:schemeClr>
              </a:solidFill>
              <a:cs typeface="Calibri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Physical action</a:t>
            </a:r>
            <a:endParaRPr lang="en-US" dirty="0">
              <a:solidFill>
                <a:schemeClr val="bg1">
                  <a:lumMod val="85000"/>
                </a:schemeClr>
              </a:solidFill>
              <a:cs typeface="Calibri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Expression and communication</a:t>
            </a:r>
            <a:endParaRPr lang="en-US" dirty="0">
              <a:solidFill>
                <a:schemeClr val="bg1">
                  <a:lumMod val="85000"/>
                </a:schemeClr>
              </a:solidFill>
              <a:cs typeface="Calibri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Executive functions</a:t>
            </a:r>
            <a:endParaRPr lang="en-US" dirty="0">
              <a:solidFill>
                <a:schemeClr val="bg1">
                  <a:lumMod val="85000"/>
                </a:schemeClr>
              </a:solidFill>
              <a:cs typeface="Calibri"/>
            </a:endParaRPr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8D947690-7B8D-04D6-B8A4-E18E1F30B6B8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8142574" y="2188028"/>
            <a:ext cx="3518334" cy="562987"/>
          </a:xfrm>
        </p:spPr>
        <p:txBody>
          <a:bodyPr vert="horz" lIns="0" tIns="45720" rIns="0" bIns="45720" rtlCol="0" anchor="t">
            <a:noAutofit/>
          </a:bodyPr>
          <a:lstStyle/>
          <a:p>
            <a:pPr>
              <a:spcAft>
                <a:spcPts val="1200"/>
              </a:spcAft>
            </a:pPr>
            <a:r>
              <a:rPr lang="en-US" sz="3200" dirty="0">
                <a:solidFill>
                  <a:schemeClr val="bg1">
                    <a:lumMod val="85000"/>
                  </a:schemeClr>
                </a:solidFill>
                <a:latin typeface="Tenorite"/>
                <a:cs typeface="Calibri Light"/>
              </a:rPr>
              <a:t>Action &amp; Expression</a:t>
            </a:r>
            <a:endParaRPr lang="en-US" sz="3200" b="0" i="1">
              <a:solidFill>
                <a:schemeClr val="bg1">
                  <a:lumMod val="85000"/>
                </a:schemeClr>
              </a:solidFill>
              <a:cs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5601708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AF65A7-995A-9F45-891C-82D9B9D408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>
                <a:ea typeface="+mj-lt"/>
                <a:cs typeface="+mj-lt"/>
              </a:rPr>
              <a:t>Engagement: what it is, and why it matters</a:t>
            </a:r>
            <a:endParaRPr lang="en-US" dirty="0"/>
          </a:p>
        </p:txBody>
      </p:sp>
      <p:sp>
        <p:nvSpPr>
          <p:cNvPr id="14" name="Text Placeholder 7">
            <a:extLst>
              <a:ext uri="{FF2B5EF4-FFF2-40B4-BE49-F238E27FC236}">
                <a16:creationId xmlns:a16="http://schemas.microsoft.com/office/drawing/2014/main" id="{A1F17760-D90A-AB46-A4E0-31B2684E3F5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21915839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292AD8-3EB3-6161-201E-4EEE1843AE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Engagement refers to: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237FE9-3A3E-1B44-3ACE-ABA8B3E083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0" tIns="45720" rIns="0" bIns="45720" rtlCol="0" anchor="t">
            <a:normAutofit/>
          </a:bodyPr>
          <a:lstStyle/>
          <a:p>
            <a:pPr marL="0" indent="0">
              <a:buNone/>
            </a:pPr>
            <a:r>
              <a:rPr lang="en-US" sz="2400" dirty="0"/>
              <a:t>Students being "...engaged</a:t>
            </a:r>
            <a:r>
              <a:rPr lang="en-US" sz="2400" dirty="0">
                <a:ea typeface="+mn-lt"/>
                <a:cs typeface="+mn-lt"/>
              </a:rPr>
              <a:t> in authentic, relevant learning opportunities.</a:t>
            </a:r>
            <a:r>
              <a:rPr lang="en-US" sz="2400" dirty="0"/>
              <a:t>” </a:t>
            </a:r>
            <a:r>
              <a:rPr lang="en-US" sz="2400" dirty="0">
                <a:hlinkClick r:id="rId3"/>
              </a:rPr>
              <a:t>(Novak, 2021)</a:t>
            </a:r>
            <a:endParaRPr lang="en-US" sz="2400">
              <a:cs typeface="Calibri" panose="020F0502020204030204"/>
              <a:hlinkClick r:id="rId3"/>
            </a:endParaRPr>
          </a:p>
          <a:p>
            <a:pPr marL="0" indent="0">
              <a:buNone/>
            </a:pPr>
            <a:r>
              <a:rPr lang="en-US" sz="2400" dirty="0">
                <a:cs typeface="Calibri"/>
              </a:rPr>
              <a:t>This is the "why" of learning—elements of learning that can help us be even more purposeful and motivated </a:t>
            </a:r>
            <a:r>
              <a:rPr lang="en-US" sz="2400" dirty="0">
                <a:cs typeface="Calibri"/>
                <a:hlinkClick r:id="rId4"/>
              </a:rPr>
              <a:t>(CAST, 2018).</a:t>
            </a:r>
            <a:endParaRPr lang="en-US" sz="2400" dirty="0">
              <a:cs typeface="Calibri"/>
            </a:endParaRPr>
          </a:p>
          <a:p>
            <a:endParaRPr lang="en-US" sz="2400" dirty="0">
              <a:cs typeface="Calibri"/>
            </a:endParaRPr>
          </a:p>
          <a:p>
            <a:endParaRPr lang="en-US">
              <a:cs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95687458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292AD8-3EB3-6161-201E-4EEE1843AE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Engagement is relevant because: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237FE9-3A3E-1B44-3ACE-ABA8B3E083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0" tIns="45720" rIns="0" bIns="45720" rtlCol="0" anchor="t">
            <a:normAutofit/>
          </a:bodyPr>
          <a:lstStyle/>
          <a:p>
            <a:r>
              <a:rPr lang="en-US" sz="2400" dirty="0">
                <a:ea typeface="+mn-lt"/>
                <a:cs typeface="+mn-lt"/>
              </a:rPr>
              <a:t>"Affect represents a crucial element to learning, and </a:t>
            </a:r>
            <a:r>
              <a:rPr lang="en-US" sz="2400" b="1" dirty="0">
                <a:ea typeface="+mn-lt"/>
                <a:cs typeface="+mn-lt"/>
              </a:rPr>
              <a:t>learners differ markedly in the ways in which they can be engaged or motivated to learn. </a:t>
            </a:r>
            <a:r>
              <a:rPr lang="en-US" sz="2400" dirty="0">
                <a:ea typeface="+mn-lt"/>
                <a:cs typeface="+mn-lt"/>
                <a:hlinkClick r:id="rId2"/>
              </a:rPr>
              <a:t>CAST (2018)</a:t>
            </a:r>
            <a:r>
              <a:rPr lang="en-US" sz="2400" dirty="0">
                <a:ea typeface="+mn-lt"/>
                <a:cs typeface="+mn-lt"/>
              </a:rPr>
              <a:t> notes that "neurology, culture, personal relevance, subjectivity, and background knowledge" impact how we're engaged.  </a:t>
            </a:r>
            <a:endParaRPr lang="en-US" sz="2400" b="1" dirty="0">
              <a:ea typeface="+mn-lt"/>
              <a:cs typeface="+mn-lt"/>
            </a:endParaRPr>
          </a:p>
          <a:p>
            <a:r>
              <a:rPr lang="en-US" sz="2400" dirty="0">
                <a:ea typeface="+mn-lt"/>
                <a:cs typeface="+mn-lt"/>
              </a:rPr>
              <a:t>For example, some learners are engaged by novelty while others prefer routine; some are more engaged working solo, others by working with peers </a:t>
            </a:r>
            <a:r>
              <a:rPr lang="en-US" sz="2400" dirty="0">
                <a:ea typeface="+mn-lt"/>
                <a:cs typeface="+mn-lt"/>
                <a:hlinkClick r:id="rId2"/>
              </a:rPr>
              <a:t>(CAST, 2018).</a:t>
            </a:r>
            <a:endParaRPr lang="en-US" sz="2400" b="1" dirty="0">
              <a:ea typeface="+mn-lt"/>
              <a:cs typeface="+mn-lt"/>
            </a:endParaRPr>
          </a:p>
          <a:p>
            <a:pPr marL="0" indent="0">
              <a:buNone/>
            </a:pPr>
            <a:r>
              <a:rPr lang="en-US" sz="2400" dirty="0">
                <a:cs typeface="Calibri"/>
              </a:rPr>
              <a:t>We want multiple routes to engagement and motivation!</a:t>
            </a:r>
          </a:p>
        </p:txBody>
      </p:sp>
    </p:spTree>
    <p:extLst>
      <p:ext uri="{BB962C8B-B14F-4D97-AF65-F5344CB8AC3E}">
        <p14:creationId xmlns:p14="http://schemas.microsoft.com/office/powerpoint/2010/main" val="1081865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AF65A7-995A-9F45-891C-82D9B9D408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51192" y="2391210"/>
            <a:ext cx="10659759" cy="2387600"/>
          </a:xfrm>
        </p:spPr>
        <p:txBody>
          <a:bodyPr>
            <a:normAutofit/>
          </a:bodyPr>
          <a:lstStyle/>
          <a:p>
            <a:r>
              <a:rPr lang="en-US" sz="4400" dirty="0">
                <a:ea typeface="+mj-lt"/>
                <a:cs typeface="+mj-lt"/>
              </a:rPr>
              <a:t>Components of engagement: interest, persistence, and self-regulation</a:t>
            </a:r>
          </a:p>
          <a:p>
            <a:endParaRPr lang="en-US" sz="4400"/>
          </a:p>
        </p:txBody>
      </p:sp>
      <p:sp>
        <p:nvSpPr>
          <p:cNvPr id="14" name="Text Placeholder 7">
            <a:extLst>
              <a:ext uri="{FF2B5EF4-FFF2-40B4-BE49-F238E27FC236}">
                <a16:creationId xmlns:a16="http://schemas.microsoft.com/office/drawing/2014/main" id="{A1F17760-D90A-AB46-A4E0-31B2684E3F5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826750" y="3425825"/>
            <a:ext cx="1365250" cy="1095375"/>
          </a:xfrm>
        </p:spPr>
        <p:txBody>
          <a:bodyPr/>
          <a:lstStyle/>
          <a:p>
            <a:r>
              <a:rPr lang="en-US"/>
              <a:t>”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003A5E2-8F37-D546-BCD9-24A2037BB5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356350"/>
            <a:ext cx="2743200" cy="365125"/>
          </a:xfrm>
        </p:spPr>
        <p:txBody>
          <a:bodyPr/>
          <a:lstStyle/>
          <a:p>
            <a:fld id="{294A09A9-5501-47C1-A89A-A340965A2BE2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587742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C972055D-1837-6B1F-4EF8-8DC3751EE0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9714" y="72662"/>
            <a:ext cx="10306560" cy="1452026"/>
          </a:xfrm>
        </p:spPr>
        <p:txBody>
          <a:bodyPr/>
          <a:lstStyle/>
          <a:p>
            <a:r>
              <a:rPr lang="en-US" b="0" dirty="0"/>
              <a:t>Engagement offers multiple options for:</a:t>
            </a: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4227EF86-75D2-94F7-8059-B787595A6B2F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1167493" y="1929236"/>
            <a:ext cx="4510372" cy="3684711"/>
          </a:xfrm>
        </p:spPr>
        <p:txBody>
          <a:bodyPr vert="horz" lIns="0" tIns="45720" rIns="0" bIns="45720" rtlCol="0" anchor="t">
            <a:no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3600" b="0" dirty="0"/>
              <a:t>Recruiting interest</a:t>
            </a:r>
            <a:endParaRPr lang="en-US" b="0">
              <a:cs typeface="Calibri Light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3600" b="0" dirty="0">
                <a:ea typeface="+mj-lt"/>
                <a:cs typeface="+mj-lt"/>
              </a:rPr>
              <a:t>Sustaining persistence</a:t>
            </a:r>
            <a:endParaRPr lang="en-US" sz="3600" b="0">
              <a:cs typeface="Calibri Light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3600" b="0" dirty="0">
                <a:ea typeface="+mj-lt"/>
                <a:cs typeface="+mj-lt"/>
              </a:rPr>
              <a:t>Self-Regulation</a:t>
            </a:r>
            <a:endParaRPr lang="en-US" sz="3600" b="0" dirty="0">
              <a:cs typeface="Calibri Light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en-US" sz="3600" dirty="0">
              <a:cs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398863990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C972055D-1837-6B1F-4EF8-8DC3751EE0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9714" y="245190"/>
            <a:ext cx="9717088" cy="1466403"/>
          </a:xfrm>
        </p:spPr>
        <p:txBody>
          <a:bodyPr/>
          <a:lstStyle/>
          <a:p>
            <a:r>
              <a:rPr lang="en-US" b="0" dirty="0">
                <a:ea typeface="+mj-lt"/>
                <a:cs typeface="+mj-lt"/>
              </a:rPr>
              <a:t>Engagement offers multiple options for:</a:t>
            </a:r>
            <a:endParaRPr lang="en-US" b="0" dirty="0"/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4227EF86-75D2-94F7-8059-B787595A6B2F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1167493" y="1900481"/>
            <a:ext cx="10577615" cy="3713466"/>
          </a:xfrm>
        </p:spPr>
        <p:txBody>
          <a:bodyPr vert="horz" lIns="0" tIns="45720" rIns="0" bIns="45720" rtlCol="0" anchor="t">
            <a:noAutofit/>
          </a:bodyPr>
          <a:lstStyle/>
          <a:p>
            <a:pPr marL="342900" indent="-342900"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en-US" sz="3600" b="0" dirty="0"/>
              <a:t>Recruiting interest</a:t>
            </a:r>
            <a:endParaRPr lang="en-US" b="0">
              <a:cs typeface="Calibri Light" panose="020F0302020204030204"/>
            </a:endParaRPr>
          </a:p>
          <a:p>
            <a:pPr lvl="1"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en-US" sz="2400" b="0" dirty="0">
                <a:ea typeface="+mj-lt"/>
                <a:cs typeface="+mj-lt"/>
              </a:rPr>
              <a:t>Choice &amp; autonomy; relevance &amp; authenticity; minimized threats/distractions</a:t>
            </a:r>
          </a:p>
          <a:p>
            <a:pPr marL="342900" indent="-342900"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en-US" sz="3600" b="0" dirty="0">
                <a:solidFill>
                  <a:schemeClr val="bg1">
                    <a:lumMod val="85000"/>
                  </a:schemeClr>
                </a:solidFill>
                <a:ea typeface="+mj-lt"/>
                <a:cs typeface="+mj-lt"/>
              </a:rPr>
              <a:t>Sustaining persistence</a:t>
            </a:r>
            <a:endParaRPr lang="en-US" sz="3600" b="0">
              <a:solidFill>
                <a:schemeClr val="bg1">
                  <a:lumMod val="85000"/>
                </a:schemeClr>
              </a:solidFill>
              <a:cs typeface="Calibri Light"/>
            </a:endParaRPr>
          </a:p>
          <a:p>
            <a:pPr lvl="1"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en-US" sz="2400" b="0" dirty="0">
                <a:solidFill>
                  <a:schemeClr val="bg1">
                    <a:lumMod val="85000"/>
                  </a:schemeClr>
                </a:solidFill>
                <a:ea typeface="+mj-lt"/>
                <a:cs typeface="+mj-lt"/>
              </a:rPr>
              <a:t>Salient goals; variety of (supported) challenges; community of learners; feedback</a:t>
            </a:r>
          </a:p>
          <a:p>
            <a:pPr marL="342900" indent="-342900"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en-US" sz="3600" b="0" dirty="0">
                <a:solidFill>
                  <a:schemeClr val="bg1">
                    <a:lumMod val="85000"/>
                  </a:schemeClr>
                </a:solidFill>
                <a:ea typeface="+mj-lt"/>
                <a:cs typeface="+mj-lt"/>
              </a:rPr>
              <a:t>Self-Regulation</a:t>
            </a:r>
            <a:endParaRPr lang="en-US" sz="3600" b="0">
              <a:solidFill>
                <a:schemeClr val="bg1">
                  <a:lumMod val="85000"/>
                </a:schemeClr>
              </a:solidFill>
              <a:cs typeface="Calibri Light"/>
            </a:endParaRPr>
          </a:p>
          <a:p>
            <a:pPr lvl="1"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en-US" sz="2400" b="0" dirty="0">
                <a:solidFill>
                  <a:schemeClr val="bg1">
                    <a:lumMod val="85000"/>
                  </a:schemeClr>
                </a:solidFill>
                <a:cs typeface="Calibri Light"/>
              </a:rPr>
              <a:t>Motivating beliefs; coping skills; self-assessment &amp; reflection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en-US" sz="3600" dirty="0">
              <a:cs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153604906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C972055D-1837-6B1F-4EF8-8DC3751EE0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Recruiting interest might mean: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325017F-2C45-19A3-A7E1-02274047AE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0" tIns="45720" rIns="0" bIns="45720" rtlCol="0" anchor="t">
            <a:normAutofit fontScale="92500" lnSpcReduction="20000"/>
          </a:bodyPr>
          <a:lstStyle/>
          <a:p>
            <a:pPr marL="383540" lvl="1">
              <a:lnSpc>
                <a:spcPct val="100000"/>
              </a:lnSpc>
            </a:pPr>
            <a:r>
              <a:rPr lang="en-US" sz="2400">
                <a:solidFill>
                  <a:schemeClr val="tx1"/>
                </a:solidFill>
                <a:latin typeface="Calibri Light"/>
                <a:cs typeface="Calibri Light"/>
              </a:rPr>
              <a:t>Optimizing choice &amp; autonomy</a:t>
            </a:r>
            <a:endParaRPr lang="en-US" sz="2400">
              <a:solidFill>
                <a:schemeClr val="tx1"/>
              </a:solidFill>
              <a:latin typeface="Calibri" panose="020F0502020204030204"/>
              <a:cs typeface="Calibri" panose="020F0502020204030204"/>
            </a:endParaRPr>
          </a:p>
          <a:p>
            <a:pPr marL="566420" lvl="2">
              <a:lnSpc>
                <a:spcPct val="100000"/>
              </a:lnSpc>
            </a:pPr>
            <a:r>
              <a:rPr lang="en-US" sz="1800">
                <a:solidFill>
                  <a:srgbClr val="404040"/>
                </a:solidFill>
                <a:latin typeface="Calibri"/>
                <a:cs typeface="Calibri"/>
              </a:rPr>
              <a:t>Students</a:t>
            </a:r>
            <a:r>
              <a:rPr lang="en-US" sz="1800">
                <a:ea typeface="+mn-lt"/>
                <a:cs typeface="+mn-lt"/>
              </a:rPr>
              <a:t> participate in designing activities, assignments, and setting norms</a:t>
            </a:r>
          </a:p>
          <a:p>
            <a:pPr marL="566420" lvl="2">
              <a:lnSpc>
                <a:spcPct val="100000"/>
              </a:lnSpc>
            </a:pPr>
            <a:r>
              <a:rPr lang="en-US" sz="1800">
                <a:ea typeface="+mn-lt"/>
                <a:cs typeface="+mn-lt"/>
              </a:rPr>
              <a:t>Students set their own academic goals when possible</a:t>
            </a:r>
          </a:p>
          <a:p>
            <a:pPr marL="566420" lvl="2">
              <a:lnSpc>
                <a:spcPct val="100000"/>
              </a:lnSpc>
            </a:pPr>
            <a:r>
              <a:rPr lang="en-US" sz="1800">
                <a:solidFill>
                  <a:srgbClr val="404040"/>
                </a:solidFill>
                <a:latin typeface="Calibri"/>
                <a:cs typeface="Calibri"/>
              </a:rPr>
              <a:t>There are multiple options for participating during activities</a:t>
            </a:r>
          </a:p>
          <a:p>
            <a:pPr marL="566420" lvl="2">
              <a:lnSpc>
                <a:spcPct val="100000"/>
              </a:lnSpc>
            </a:pPr>
            <a:r>
              <a:rPr lang="en-US" sz="1800">
                <a:solidFill>
                  <a:srgbClr val="404040"/>
                </a:solidFill>
                <a:latin typeface="Calibri"/>
                <a:cs typeface="Calibri"/>
              </a:rPr>
              <a:t>Culture of physical autonomy</a:t>
            </a:r>
            <a:endParaRPr lang="en-US" sz="1800" dirty="0">
              <a:solidFill>
                <a:srgbClr val="404040"/>
              </a:solidFill>
              <a:latin typeface="Calibri"/>
              <a:cs typeface="Calibri"/>
            </a:endParaRPr>
          </a:p>
          <a:p>
            <a:pPr marL="383540" lvl="1">
              <a:lnSpc>
                <a:spcPct val="100000"/>
              </a:lnSpc>
            </a:pPr>
            <a:r>
              <a:rPr lang="en-US" sz="2400" dirty="0">
                <a:solidFill>
                  <a:schemeClr val="tx1"/>
                </a:solidFill>
                <a:latin typeface="Calibri Light"/>
                <a:cs typeface="Calibri Light"/>
              </a:rPr>
              <a:t>Optimizing relevance &amp; authenticity</a:t>
            </a:r>
            <a:endParaRPr lang="en-US" sz="2400" dirty="0">
              <a:solidFill>
                <a:schemeClr val="tx1"/>
              </a:solidFill>
              <a:latin typeface="Calibri" panose="020F0502020204030204"/>
              <a:cs typeface="Calibri" panose="020F0502020204030204"/>
            </a:endParaRPr>
          </a:p>
          <a:p>
            <a:pPr marL="566420" lvl="2">
              <a:lnSpc>
                <a:spcPct val="100000"/>
              </a:lnSpc>
            </a:pPr>
            <a:r>
              <a:rPr lang="en-US" sz="2000">
                <a:solidFill>
                  <a:schemeClr val="tx1"/>
                </a:solidFill>
                <a:latin typeface="Calibri Light"/>
                <a:cs typeface="Calibri Light"/>
              </a:rPr>
              <a:t>Learning outcomes feel authentic</a:t>
            </a:r>
            <a:endParaRPr lang="en-US" sz="2000" dirty="0">
              <a:solidFill>
                <a:schemeClr val="tx1"/>
              </a:solidFill>
              <a:latin typeface="Calibri Light"/>
              <a:cs typeface="Calibri Light"/>
            </a:endParaRPr>
          </a:p>
          <a:p>
            <a:pPr marL="566420" lvl="2">
              <a:lnSpc>
                <a:spcPct val="100000"/>
              </a:lnSpc>
            </a:pPr>
            <a:r>
              <a:rPr lang="en-US" sz="2000">
                <a:solidFill>
                  <a:schemeClr val="tx1"/>
                </a:solidFill>
                <a:latin typeface="Calibri Light"/>
                <a:cs typeface="Calibri Light"/>
              </a:rPr>
              <a:t>Activities and course content connects to learner's diverse lives</a:t>
            </a:r>
            <a:endParaRPr lang="en-US" sz="2000" dirty="0">
              <a:solidFill>
                <a:schemeClr val="tx1"/>
              </a:solidFill>
              <a:latin typeface="Calibri Light"/>
              <a:cs typeface="Calibri Light"/>
            </a:endParaRPr>
          </a:p>
          <a:p>
            <a:pPr marL="566420" lvl="2">
              <a:lnSpc>
                <a:spcPct val="100000"/>
              </a:lnSpc>
            </a:pPr>
            <a:r>
              <a:rPr lang="en-US" sz="2000">
                <a:solidFill>
                  <a:schemeClr val="tx1"/>
                </a:solidFill>
                <a:latin typeface="Calibri Light"/>
                <a:cs typeface="Calibri Light"/>
              </a:rPr>
              <a:t>Assignments engage with real challenges, build real value</a:t>
            </a:r>
            <a:endParaRPr lang="en-US" sz="2000" dirty="0">
              <a:solidFill>
                <a:schemeClr val="tx1"/>
              </a:solidFill>
              <a:latin typeface="Calibri Light"/>
              <a:cs typeface="Calibri Light"/>
            </a:endParaRPr>
          </a:p>
          <a:p>
            <a:pPr marL="383540" lvl="1">
              <a:lnSpc>
                <a:spcPct val="100000"/>
              </a:lnSpc>
            </a:pPr>
            <a:r>
              <a:rPr lang="en-US" sz="2400">
                <a:solidFill>
                  <a:schemeClr val="tx1"/>
                </a:solidFill>
                <a:latin typeface="Calibri Light"/>
                <a:cs typeface="Calibri Light"/>
              </a:rPr>
              <a:t>Minimizing threats/distractions</a:t>
            </a:r>
            <a:endParaRPr lang="en-US" sz="2400">
              <a:solidFill>
                <a:schemeClr val="tx1"/>
              </a:solidFill>
              <a:ea typeface="+mn-lt"/>
              <a:cs typeface="+mn-lt"/>
            </a:endParaRPr>
          </a:p>
          <a:p>
            <a:pPr marL="566420" lvl="2">
              <a:lnSpc>
                <a:spcPct val="100000"/>
              </a:lnSpc>
            </a:pPr>
            <a:r>
              <a:rPr lang="en-US" sz="2000">
                <a:solidFill>
                  <a:schemeClr val="tx1"/>
                </a:solidFill>
                <a:latin typeface="Calibri Light"/>
                <a:cs typeface="Calibri Light"/>
              </a:rPr>
              <a:t>Design with transparency, predictability in mind. Build in low/no-risk practice. Vary sensory stimulation.</a:t>
            </a:r>
            <a:endParaRPr lang="en-US" sz="2000" dirty="0">
              <a:solidFill>
                <a:schemeClr val="tx1"/>
              </a:solidFill>
              <a:latin typeface="Calibri Light"/>
              <a:cs typeface="Calibri Light"/>
            </a:endParaRPr>
          </a:p>
          <a:p>
            <a:endParaRPr lang="en-US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1632369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C972055D-1837-6B1F-4EF8-8DC3751EE0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Calibri Light"/>
              </a:rPr>
              <a:t>UO examples: recruiting interest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BEA1928-9ADB-047B-88E0-CE8307BBA57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081D17-2BFC-86F0-D957-8B81EC75DC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757CB10-EF16-72F1-7F13-AAB657F97025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F88075AA-DC89-2062-9F2D-9D4ADDB1FBD4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350745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C972055D-1837-6B1F-4EF8-8DC3751EE0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9714" y="245190"/>
            <a:ext cx="9717088" cy="1466403"/>
          </a:xfrm>
        </p:spPr>
        <p:txBody>
          <a:bodyPr/>
          <a:lstStyle/>
          <a:p>
            <a:r>
              <a:rPr lang="en-US" b="0" dirty="0">
                <a:ea typeface="+mj-lt"/>
                <a:cs typeface="+mj-lt"/>
              </a:rPr>
              <a:t>Engagement offers multiple options for:</a:t>
            </a:r>
            <a:endParaRPr lang="en-US" b="0" dirty="0"/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4227EF86-75D2-94F7-8059-B787595A6B2F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1167493" y="1900481"/>
            <a:ext cx="10577615" cy="3713466"/>
          </a:xfrm>
        </p:spPr>
        <p:txBody>
          <a:bodyPr vert="horz" lIns="0" tIns="45720" rIns="0" bIns="45720" rtlCol="0" anchor="t">
            <a:noAutofit/>
          </a:bodyPr>
          <a:lstStyle/>
          <a:p>
            <a:pPr marL="342900" indent="-342900"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en-US" sz="3600" b="0" dirty="0">
                <a:solidFill>
                  <a:schemeClr val="bg1">
                    <a:lumMod val="85000"/>
                  </a:schemeClr>
                </a:solidFill>
              </a:rPr>
              <a:t>Recruiting interest</a:t>
            </a:r>
            <a:endParaRPr lang="en-US" b="0">
              <a:solidFill>
                <a:schemeClr val="bg1">
                  <a:lumMod val="85000"/>
                </a:schemeClr>
              </a:solidFill>
              <a:cs typeface="Calibri Light" panose="020F0302020204030204"/>
            </a:endParaRPr>
          </a:p>
          <a:p>
            <a:pPr lvl="1"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en-US" sz="2400" b="0" dirty="0">
                <a:solidFill>
                  <a:schemeClr val="bg1">
                    <a:lumMod val="85000"/>
                  </a:schemeClr>
                </a:solidFill>
                <a:ea typeface="+mj-lt"/>
                <a:cs typeface="+mj-lt"/>
              </a:rPr>
              <a:t>Choice &amp; autonomy; relevance &amp; authenticity; minimized threats/distractions</a:t>
            </a:r>
          </a:p>
          <a:p>
            <a:pPr marL="342900" indent="-342900"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en-US" sz="3600" b="0" dirty="0">
                <a:solidFill>
                  <a:schemeClr val="tx1"/>
                </a:solidFill>
                <a:ea typeface="+mj-lt"/>
                <a:cs typeface="+mj-lt"/>
              </a:rPr>
              <a:t>Sustaining persistence</a:t>
            </a:r>
            <a:endParaRPr lang="en-US" sz="3600" b="0">
              <a:solidFill>
                <a:schemeClr val="tx1"/>
              </a:solidFill>
              <a:cs typeface="Calibri Light"/>
            </a:endParaRPr>
          </a:p>
          <a:p>
            <a:pPr lvl="1"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en-US" sz="2400" b="0" dirty="0">
                <a:solidFill>
                  <a:schemeClr val="tx1"/>
                </a:solidFill>
                <a:ea typeface="+mj-lt"/>
                <a:cs typeface="+mj-lt"/>
              </a:rPr>
              <a:t>Salient goals; variety of (supported) challenges; community of learners; feedback</a:t>
            </a:r>
          </a:p>
          <a:p>
            <a:pPr marL="342900" indent="-342900"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en-US" sz="3600" b="0" dirty="0">
                <a:solidFill>
                  <a:schemeClr val="bg1">
                    <a:lumMod val="85000"/>
                  </a:schemeClr>
                </a:solidFill>
                <a:ea typeface="+mj-lt"/>
                <a:cs typeface="+mj-lt"/>
              </a:rPr>
              <a:t>Self-Regulation</a:t>
            </a:r>
            <a:endParaRPr lang="en-US" sz="3600" b="0">
              <a:solidFill>
                <a:schemeClr val="bg1">
                  <a:lumMod val="85000"/>
                </a:schemeClr>
              </a:solidFill>
              <a:cs typeface="Calibri Light"/>
            </a:endParaRPr>
          </a:p>
          <a:p>
            <a:pPr lvl="1"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en-US" sz="2400" b="0" dirty="0">
                <a:solidFill>
                  <a:schemeClr val="bg1">
                    <a:lumMod val="85000"/>
                  </a:schemeClr>
                </a:solidFill>
                <a:cs typeface="Calibri Light"/>
              </a:rPr>
              <a:t>Motivating beliefs; coping skills; self-assessment &amp; reflection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en-US" sz="3600" dirty="0">
              <a:cs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236295226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C972055D-1837-6B1F-4EF8-8DC3751EE0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Sustaining persistence might mean: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325017F-2C45-19A3-A7E1-02274047AE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745093"/>
            <a:ext cx="10345947" cy="4871623"/>
          </a:xfrm>
        </p:spPr>
        <p:txBody>
          <a:bodyPr vert="horz" lIns="0" tIns="45720" rIns="0" bIns="45720" rtlCol="0" anchor="t">
            <a:normAutofit fontScale="92500" lnSpcReduction="20000"/>
          </a:bodyPr>
          <a:lstStyle/>
          <a:p>
            <a:pPr>
              <a:buFont typeface="Arial" panose="020F0502020204030204" pitchFamily="34" charset="0"/>
              <a:buChar char="•"/>
            </a:pPr>
            <a:r>
              <a:rPr lang="en-US" sz="2400">
                <a:solidFill>
                  <a:schemeClr val="tx1"/>
                </a:solidFill>
                <a:latin typeface="Calibri Light"/>
                <a:cs typeface="Calibri Light"/>
              </a:rPr>
              <a:t>Heighten salience of goals</a:t>
            </a:r>
            <a:endParaRPr lang="en-US" sz="2400">
              <a:solidFill>
                <a:schemeClr val="tx1"/>
              </a:solidFill>
              <a:latin typeface="Calibri" panose="020F0502020204030204"/>
              <a:cs typeface="Calibri" panose="020F0502020204030204"/>
            </a:endParaRPr>
          </a:p>
          <a:p>
            <a:pPr marL="383540" lvl="1">
              <a:buFont typeface="Arial" panose="020F0502020204030204" pitchFamily="34" charset="0"/>
              <a:buChar char="•"/>
            </a:pPr>
            <a:r>
              <a:rPr lang="en-US" sz="2200">
                <a:solidFill>
                  <a:schemeClr val="tx1"/>
                </a:solidFill>
                <a:latin typeface="Calibri Light"/>
                <a:cs typeface="Calibri Light"/>
              </a:rPr>
              <a:t>Always start with goal; prompt students to restate it</a:t>
            </a:r>
            <a:endParaRPr lang="en-US" sz="2200" dirty="0">
              <a:solidFill>
                <a:schemeClr val="tx1"/>
              </a:solidFill>
              <a:latin typeface="Calibri Light"/>
              <a:cs typeface="Calibri Light"/>
            </a:endParaRPr>
          </a:p>
          <a:p>
            <a:pPr marL="383540" lvl="1">
              <a:buFont typeface="Arial" panose="020F0502020204030204" pitchFamily="34" charset="0"/>
              <a:buChar char="•"/>
            </a:pPr>
            <a:r>
              <a:rPr lang="en-US" sz="2200">
                <a:solidFill>
                  <a:schemeClr val="tx1"/>
                </a:solidFill>
                <a:latin typeface="Calibri Light"/>
                <a:cs typeface="Calibri Light"/>
              </a:rPr>
              <a:t>Break progress towards goal into scaffolded steps</a:t>
            </a:r>
            <a:endParaRPr lang="en-US" sz="2200" dirty="0">
              <a:solidFill>
                <a:schemeClr val="tx1"/>
              </a:solidFill>
              <a:latin typeface="Calibri Light"/>
              <a:cs typeface="Calibri Light"/>
            </a:endParaRPr>
          </a:p>
          <a:p>
            <a:pPr marL="383540" lvl="1">
              <a:buFont typeface="Arial" panose="020F0502020204030204" pitchFamily="34" charset="0"/>
              <a:buChar char="•"/>
            </a:pPr>
            <a:r>
              <a:rPr lang="en-US" sz="2200">
                <a:solidFill>
                  <a:schemeClr val="tx1"/>
                </a:solidFill>
                <a:latin typeface="Calibri Light"/>
                <a:cs typeface="Calibri Light"/>
              </a:rPr>
              <a:t>Engage learners in identifying how goal connects for them beyond the course</a:t>
            </a:r>
            <a:endParaRPr lang="en-US" sz="2200" dirty="0">
              <a:solidFill>
                <a:schemeClr val="tx1"/>
              </a:solidFill>
              <a:latin typeface="Calibri Light"/>
              <a:cs typeface="Calibri Light"/>
            </a:endParaRPr>
          </a:p>
          <a:p>
            <a:pPr>
              <a:buFont typeface="Arial" panose="020F0502020204030204" pitchFamily="34" charset="0"/>
              <a:buChar char="•"/>
            </a:pPr>
            <a:r>
              <a:rPr lang="en-US" sz="2400">
                <a:solidFill>
                  <a:schemeClr val="tx1"/>
                </a:solidFill>
                <a:latin typeface="Calibri Light"/>
                <a:cs typeface="Calibri Light"/>
              </a:rPr>
              <a:t>Variety of (supported) challenges</a:t>
            </a:r>
            <a:endParaRPr lang="en-US" sz="2400">
              <a:solidFill>
                <a:schemeClr val="tx1"/>
              </a:solidFill>
              <a:latin typeface="Calibri" panose="020F0502020204030204"/>
              <a:cs typeface="Calibri" panose="020F0502020204030204"/>
            </a:endParaRPr>
          </a:p>
          <a:p>
            <a:pPr marL="383540" lvl="1">
              <a:buFont typeface="Arial" panose="020F0502020204030204" pitchFamily="34" charset="0"/>
              <a:buChar char="•"/>
            </a:pPr>
            <a:r>
              <a:rPr lang="en-US" sz="2200">
                <a:solidFill>
                  <a:schemeClr val="tx1"/>
                </a:solidFill>
                <a:latin typeface="Calibri Light"/>
                <a:cs typeface="Calibri Light"/>
              </a:rPr>
              <a:t>Provide optional scaffolding</a:t>
            </a:r>
            <a:endParaRPr lang="en-US" sz="2200" dirty="0">
              <a:solidFill>
                <a:schemeClr val="tx1"/>
              </a:solidFill>
              <a:latin typeface="Calibri Light"/>
              <a:cs typeface="Calibri Light"/>
            </a:endParaRPr>
          </a:p>
          <a:p>
            <a:pPr marL="383540" lvl="1">
              <a:buFont typeface="Arial" panose="020F0502020204030204" pitchFamily="34" charset="0"/>
              <a:buChar char="•"/>
            </a:pPr>
            <a:r>
              <a:rPr lang="en-US" sz="2200">
                <a:solidFill>
                  <a:schemeClr val="tx1"/>
                </a:solidFill>
                <a:latin typeface="Calibri Light"/>
                <a:cs typeface="Calibri Light"/>
              </a:rPr>
              <a:t>Emphasize process and improvement towards goal rather than competition, evaluation</a:t>
            </a:r>
            <a:endParaRPr lang="en-US" sz="2200" dirty="0">
              <a:solidFill>
                <a:schemeClr val="tx1"/>
              </a:solidFill>
              <a:latin typeface="Calibri Light"/>
              <a:cs typeface="Calibri Light"/>
            </a:endParaRPr>
          </a:p>
          <a:p>
            <a:pPr>
              <a:buFont typeface="Arial" panose="020F0502020204030204" pitchFamily="34" charset="0"/>
              <a:buChar char="•"/>
            </a:pPr>
            <a:r>
              <a:rPr lang="en-US" sz="2400">
                <a:solidFill>
                  <a:schemeClr val="tx1"/>
                </a:solidFill>
                <a:latin typeface="Calibri Light"/>
                <a:cs typeface="Calibri Light"/>
              </a:rPr>
              <a:t>Community of learners</a:t>
            </a:r>
            <a:endParaRPr lang="en-US" sz="2400">
              <a:solidFill>
                <a:schemeClr val="tx1"/>
              </a:solidFill>
              <a:latin typeface="Calibri" panose="020F0502020204030204"/>
              <a:cs typeface="Calibri" panose="020F0502020204030204"/>
            </a:endParaRPr>
          </a:p>
          <a:p>
            <a:pPr marL="383540" lvl="1">
              <a:buFont typeface="Arial" panose="020F0502020204030204" pitchFamily="34" charset="0"/>
              <a:buChar char="•"/>
            </a:pPr>
            <a:r>
              <a:rPr lang="en-US" sz="2200">
                <a:solidFill>
                  <a:schemeClr val="tx1"/>
                </a:solidFill>
                <a:latin typeface="Calibri Light"/>
                <a:cs typeface="Calibri Light"/>
              </a:rPr>
              <a:t>Form cooperative learning groups (w/ roles, goals, responsibilities, norms)</a:t>
            </a:r>
            <a:endParaRPr lang="en-US" sz="2200" dirty="0">
              <a:solidFill>
                <a:schemeClr val="tx1"/>
              </a:solidFill>
              <a:latin typeface="Calibri Light"/>
              <a:cs typeface="Calibri Light"/>
            </a:endParaRPr>
          </a:p>
          <a:p>
            <a:pPr marL="383540" lvl="1">
              <a:buFont typeface="Arial" panose="020F0502020204030204" pitchFamily="34" charset="0"/>
              <a:buChar char="•"/>
            </a:pPr>
            <a:r>
              <a:rPr lang="en-US" sz="2200">
                <a:solidFill>
                  <a:schemeClr val="tx1"/>
                </a:solidFill>
                <a:latin typeface="Calibri Light"/>
                <a:cs typeface="Calibri Light"/>
              </a:rPr>
              <a:t>Build in opportunities for peer support</a:t>
            </a:r>
            <a:endParaRPr lang="en-US" sz="2200" dirty="0">
              <a:solidFill>
                <a:schemeClr val="tx1"/>
              </a:solidFill>
              <a:latin typeface="Calibri Light"/>
              <a:cs typeface="Calibri Light"/>
            </a:endParaRPr>
          </a:p>
          <a:p>
            <a:pPr>
              <a:buFont typeface="Arial" panose="020F0502020204030204" pitchFamily="34" charset="0"/>
              <a:buChar char="•"/>
            </a:pPr>
            <a:r>
              <a:rPr lang="en-US" sz="2400">
                <a:solidFill>
                  <a:schemeClr val="tx1"/>
                </a:solidFill>
                <a:latin typeface="Calibri Light"/>
                <a:cs typeface="Calibri Light"/>
              </a:rPr>
              <a:t>Feedback</a:t>
            </a:r>
          </a:p>
          <a:p>
            <a:pPr marL="383540" lvl="1">
              <a:buFont typeface="Arial" panose="020F0502020204030204" pitchFamily="34" charset="0"/>
              <a:buChar char="•"/>
            </a:pPr>
            <a:r>
              <a:rPr lang="en-US" sz="2200">
                <a:solidFill>
                  <a:schemeClr val="tx1"/>
                </a:solidFill>
                <a:latin typeface="Calibri Light"/>
                <a:cs typeface="Calibri Light"/>
              </a:rPr>
              <a:t>Provide timely, specific, frequent</a:t>
            </a:r>
          </a:p>
          <a:p>
            <a:pPr marL="383540" lvl="1">
              <a:buFont typeface="Arial" panose="020F0502020204030204" pitchFamily="34" charset="0"/>
              <a:buChar char="•"/>
            </a:pPr>
            <a:r>
              <a:rPr lang="en-US" sz="2200">
                <a:solidFill>
                  <a:schemeClr val="tx1"/>
                </a:solidFill>
                <a:latin typeface="Calibri Light"/>
                <a:cs typeface="Calibri Light"/>
              </a:rPr>
              <a:t>Emphasize improvement, what to do to achieve goal instead of grade/performance</a:t>
            </a:r>
          </a:p>
          <a:p>
            <a:pPr marL="383540" lvl="1">
              <a:buFont typeface="Arial" panose="020F0502020204030204" pitchFamily="34" charset="0"/>
              <a:buChar char="•"/>
            </a:pPr>
            <a:r>
              <a:rPr lang="en-US" sz="2200">
                <a:solidFill>
                  <a:schemeClr val="tx1"/>
                </a:solidFill>
                <a:latin typeface="Calibri Light"/>
                <a:cs typeface="Calibri Light"/>
              </a:rPr>
              <a:t>Strengths-based feedback and feedback that models think-aloud help with persistence</a:t>
            </a:r>
            <a:endParaRPr lang="en-US" sz="2200" dirty="0">
              <a:solidFill>
                <a:schemeClr val="tx1"/>
              </a:solidFill>
              <a:latin typeface="Calibri Light"/>
              <a:cs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124033936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C972055D-1837-6B1F-4EF8-8DC3751EE0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417833" cy="1436380"/>
          </a:xfrm>
        </p:spPr>
        <p:txBody>
          <a:bodyPr/>
          <a:lstStyle/>
          <a:p>
            <a:r>
              <a:rPr lang="en-US" dirty="0">
                <a:cs typeface="Calibri Light"/>
              </a:rPr>
              <a:t>UO examples: sustaining persistence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325017F-2C45-19A3-A7E1-02274047AE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0" tIns="45720" rIns="0" bIns="45720" rtlCol="0" anchor="t">
            <a:normAutofit/>
          </a:bodyPr>
          <a:lstStyle/>
          <a:p>
            <a:endParaRPr lang="en-US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080235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C972055D-1837-6B1F-4EF8-8DC3751EE0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9714" y="245190"/>
            <a:ext cx="9717088" cy="1466403"/>
          </a:xfrm>
        </p:spPr>
        <p:txBody>
          <a:bodyPr/>
          <a:lstStyle/>
          <a:p>
            <a:r>
              <a:rPr lang="en-US" b="0" dirty="0">
                <a:ea typeface="+mj-lt"/>
                <a:cs typeface="+mj-lt"/>
              </a:rPr>
              <a:t>Engagement offers multiple options for:</a:t>
            </a:r>
            <a:endParaRPr lang="en-US" b="0" dirty="0"/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4227EF86-75D2-94F7-8059-B787595A6B2F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1167493" y="1900481"/>
            <a:ext cx="10577615" cy="3713466"/>
          </a:xfrm>
        </p:spPr>
        <p:txBody>
          <a:bodyPr vert="horz" lIns="0" tIns="45720" rIns="0" bIns="45720" rtlCol="0" anchor="t">
            <a:noAutofit/>
          </a:bodyPr>
          <a:lstStyle/>
          <a:p>
            <a:pPr marL="342900" indent="-342900"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en-US" sz="3600" b="0" dirty="0">
                <a:solidFill>
                  <a:schemeClr val="bg1">
                    <a:lumMod val="85000"/>
                  </a:schemeClr>
                </a:solidFill>
              </a:rPr>
              <a:t>Recruiting interest</a:t>
            </a:r>
            <a:endParaRPr lang="en-US" b="0">
              <a:solidFill>
                <a:schemeClr val="bg1">
                  <a:lumMod val="85000"/>
                </a:schemeClr>
              </a:solidFill>
              <a:cs typeface="Calibri Light" panose="020F0302020204030204"/>
            </a:endParaRPr>
          </a:p>
          <a:p>
            <a:pPr lvl="1"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en-US" sz="2400" b="0" dirty="0">
                <a:solidFill>
                  <a:schemeClr val="bg1">
                    <a:lumMod val="85000"/>
                  </a:schemeClr>
                </a:solidFill>
                <a:ea typeface="+mj-lt"/>
                <a:cs typeface="+mj-lt"/>
              </a:rPr>
              <a:t>Choice &amp; autonomy; relevance &amp; authenticity; minimized threats/distractions</a:t>
            </a:r>
          </a:p>
          <a:p>
            <a:pPr marL="342900" indent="-342900"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en-US" sz="3600" b="0" dirty="0">
                <a:solidFill>
                  <a:schemeClr val="bg1">
                    <a:lumMod val="85000"/>
                  </a:schemeClr>
                </a:solidFill>
                <a:ea typeface="+mj-lt"/>
                <a:cs typeface="+mj-lt"/>
              </a:rPr>
              <a:t>Sustaining persistence</a:t>
            </a:r>
            <a:endParaRPr lang="en-US" sz="3600" b="0">
              <a:solidFill>
                <a:schemeClr val="bg1">
                  <a:lumMod val="85000"/>
                </a:schemeClr>
              </a:solidFill>
              <a:cs typeface="Calibri Light"/>
            </a:endParaRPr>
          </a:p>
          <a:p>
            <a:pPr lvl="1"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en-US" sz="2400" b="0" dirty="0">
                <a:solidFill>
                  <a:schemeClr val="bg1">
                    <a:lumMod val="85000"/>
                  </a:schemeClr>
                </a:solidFill>
                <a:ea typeface="+mj-lt"/>
                <a:cs typeface="+mj-lt"/>
              </a:rPr>
              <a:t>Salient goals; variety of (supported) challenges; community of learners; feedback</a:t>
            </a:r>
          </a:p>
          <a:p>
            <a:pPr marL="342900" indent="-342900"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en-US" sz="3600" b="0" dirty="0">
                <a:solidFill>
                  <a:schemeClr val="tx1"/>
                </a:solidFill>
                <a:ea typeface="+mj-lt"/>
                <a:cs typeface="+mj-lt"/>
              </a:rPr>
              <a:t>Self-Regulation</a:t>
            </a:r>
            <a:endParaRPr lang="en-US" sz="3600" b="0">
              <a:solidFill>
                <a:schemeClr val="tx1"/>
              </a:solidFill>
              <a:cs typeface="Calibri Light"/>
            </a:endParaRPr>
          </a:p>
          <a:p>
            <a:pPr lvl="1"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en-US" sz="2400" b="0" dirty="0">
                <a:solidFill>
                  <a:schemeClr val="tx1"/>
                </a:solidFill>
                <a:cs typeface="Calibri Light"/>
              </a:rPr>
              <a:t>Motivating beliefs; coping skills; self-assessment &amp; reflection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en-US" sz="3600" dirty="0">
              <a:cs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404745767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C972055D-1837-6B1F-4EF8-8DC3751EE0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Self-regulation might mean: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325017F-2C45-19A3-A7E1-02274047AE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0" tIns="45720" rIns="0" bIns="45720" rtlCol="0" anchor="t">
            <a:normAutofit lnSpcReduction="10000"/>
          </a:bodyPr>
          <a:lstStyle/>
          <a:p>
            <a:pPr>
              <a:buFont typeface="Arial" panose="020F0502020204030204" pitchFamily="34" charset="0"/>
              <a:buChar char="•"/>
            </a:pPr>
            <a:r>
              <a:rPr lang="en-US" sz="2400">
                <a:solidFill>
                  <a:schemeClr val="tx1"/>
                </a:solidFill>
                <a:ea typeface="+mn-lt"/>
                <a:cs typeface="+mn-lt"/>
              </a:rPr>
              <a:t>Motivating beliefs</a:t>
            </a:r>
            <a:endParaRPr lang="en-US" sz="2400">
              <a:solidFill>
                <a:schemeClr val="tx1"/>
              </a:solidFill>
              <a:cs typeface="Calibri" panose="020F0502020204030204"/>
            </a:endParaRPr>
          </a:p>
          <a:p>
            <a:pPr marL="383540" lvl="1">
              <a:buFont typeface="Arial" panose="020F0502020204030204" pitchFamily="34" charset="0"/>
              <a:buChar char="•"/>
            </a:pPr>
            <a:r>
              <a:rPr lang="en-US" sz="2200">
                <a:solidFill>
                  <a:schemeClr val="tx1"/>
                </a:solidFill>
                <a:ea typeface="+mn-lt"/>
                <a:cs typeface="+mn-lt"/>
              </a:rPr>
              <a:t>Growth mindset</a:t>
            </a:r>
            <a:endParaRPr lang="en-US" sz="2200" dirty="0">
              <a:solidFill>
                <a:schemeClr val="tx1"/>
              </a:solidFill>
              <a:ea typeface="+mn-lt"/>
              <a:cs typeface="+mn-lt"/>
            </a:endParaRPr>
          </a:p>
          <a:p>
            <a:pPr marL="383540" lvl="1">
              <a:buFont typeface="Arial" panose="020F0502020204030204" pitchFamily="34" charset="0"/>
              <a:buChar char="•"/>
            </a:pPr>
            <a:r>
              <a:rPr lang="en-US" sz="2200">
                <a:solidFill>
                  <a:schemeClr val="tx1"/>
                </a:solidFill>
                <a:ea typeface="+mn-lt"/>
                <a:cs typeface="+mn-lt"/>
              </a:rPr>
              <a:t>Doable goals and visible progress</a:t>
            </a:r>
            <a:endParaRPr lang="en-US" sz="2200" dirty="0">
              <a:solidFill>
                <a:schemeClr val="tx1"/>
              </a:solidFill>
              <a:ea typeface="+mn-lt"/>
              <a:cs typeface="+mn-lt"/>
            </a:endParaRPr>
          </a:p>
          <a:p>
            <a:pPr marL="383540" lvl="1">
              <a:buFont typeface="Arial" panose="020F0502020204030204" pitchFamily="34" charset="0"/>
              <a:buChar char="•"/>
            </a:pPr>
            <a:r>
              <a:rPr lang="en-US" sz="2200">
                <a:solidFill>
                  <a:schemeClr val="tx1"/>
                </a:solidFill>
                <a:ea typeface="+mn-lt"/>
                <a:cs typeface="+mn-lt"/>
              </a:rPr>
              <a:t>"Normalizing" feeling of challenge</a:t>
            </a:r>
            <a:endParaRPr lang="en-US" sz="2200" dirty="0">
              <a:solidFill>
                <a:schemeClr val="tx1"/>
              </a:solidFill>
              <a:ea typeface="+mn-lt"/>
              <a:cs typeface="+mn-lt"/>
            </a:endParaRPr>
          </a:p>
          <a:p>
            <a:pPr>
              <a:buFont typeface="Arial" panose="020F0502020204030204" pitchFamily="34" charset="0"/>
              <a:buChar char="•"/>
            </a:pPr>
            <a:r>
              <a:rPr lang="en-US" sz="2400">
                <a:solidFill>
                  <a:schemeClr val="tx1"/>
                </a:solidFill>
                <a:ea typeface="+mn-lt"/>
                <a:cs typeface="+mn-lt"/>
              </a:rPr>
              <a:t>Coping skills</a:t>
            </a:r>
          </a:p>
          <a:p>
            <a:pPr marL="383540" lvl="1">
              <a:buFont typeface="Arial" panose="020F0502020204030204" pitchFamily="34" charset="0"/>
              <a:buChar char="•"/>
            </a:pPr>
            <a:r>
              <a:rPr lang="en-US" sz="2200">
                <a:solidFill>
                  <a:schemeClr val="tx1"/>
                </a:solidFill>
                <a:ea typeface="+mn-lt"/>
                <a:cs typeface="+mn-lt"/>
              </a:rPr>
              <a:t>Noticing when need support or to take a bio break</a:t>
            </a:r>
            <a:endParaRPr lang="en-US" sz="2200" dirty="0">
              <a:solidFill>
                <a:schemeClr val="tx1"/>
              </a:solidFill>
              <a:ea typeface="+mn-lt"/>
              <a:cs typeface="+mn-lt"/>
            </a:endParaRPr>
          </a:p>
          <a:p>
            <a:pPr marL="383540" lvl="1">
              <a:buFont typeface="Arial" panose="020F0502020204030204" pitchFamily="34" charset="0"/>
              <a:buChar char="•"/>
            </a:pPr>
            <a:r>
              <a:rPr lang="en-US" sz="2200">
                <a:solidFill>
                  <a:schemeClr val="tx1"/>
                </a:solidFill>
                <a:ea typeface="+mn-lt"/>
                <a:cs typeface="+mn-lt"/>
              </a:rPr>
              <a:t>Providing transparency so students can initiate their copy skills</a:t>
            </a:r>
            <a:endParaRPr lang="en-US" sz="2200" dirty="0">
              <a:solidFill>
                <a:schemeClr val="tx1"/>
              </a:solidFill>
              <a:ea typeface="+mn-lt"/>
              <a:cs typeface="+mn-lt"/>
            </a:endParaRPr>
          </a:p>
          <a:p>
            <a:pPr>
              <a:buFont typeface="Arial" panose="020F0502020204030204" pitchFamily="34" charset="0"/>
              <a:buChar char="•"/>
            </a:pPr>
            <a:r>
              <a:rPr lang="en-US" sz="2400">
                <a:solidFill>
                  <a:schemeClr val="tx1"/>
                </a:solidFill>
                <a:ea typeface="+mn-lt"/>
                <a:cs typeface="+mn-lt"/>
              </a:rPr>
              <a:t>Self-assessment &amp; reflection</a:t>
            </a:r>
          </a:p>
          <a:p>
            <a:pPr marL="383540" lvl="1">
              <a:buFont typeface="Arial" panose="020F0502020204030204" pitchFamily="34" charset="0"/>
              <a:buChar char="•"/>
            </a:pPr>
            <a:r>
              <a:rPr lang="en-US" sz="2200">
                <a:solidFill>
                  <a:schemeClr val="tx1"/>
                </a:solidFill>
                <a:cs typeface="Calibri"/>
              </a:rPr>
              <a:t>Building in tools for self-assessment (rubrics, can pose questions to feedback)</a:t>
            </a:r>
          </a:p>
          <a:p>
            <a:pPr marL="383540" lvl="1">
              <a:buFont typeface="Arial" panose="020F0502020204030204" pitchFamily="34" charset="0"/>
              <a:buChar char="•"/>
            </a:pPr>
            <a:r>
              <a:rPr lang="en-US" sz="2200">
                <a:solidFill>
                  <a:schemeClr val="tx1"/>
                </a:solidFill>
                <a:cs typeface="Calibri"/>
              </a:rPr>
              <a:t>Reflection explicitly part of learning process (in assignments, in class, etc.)</a:t>
            </a:r>
            <a:endParaRPr lang="en-US" sz="2200" dirty="0">
              <a:solidFill>
                <a:schemeClr val="tx1"/>
              </a:solidFill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6778972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C972055D-1837-6B1F-4EF8-8DC3751EE0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Calibri Light"/>
              </a:rPr>
              <a:t>UO examples: supporting self-regulation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325017F-2C45-19A3-A7E1-02274047AE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325085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AF65A7-995A-9F45-891C-82D9B9D408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51192" y="2419965"/>
            <a:ext cx="8805080" cy="2387600"/>
          </a:xfrm>
        </p:spPr>
        <p:txBody>
          <a:bodyPr>
            <a:normAutofit/>
          </a:bodyPr>
          <a:lstStyle/>
          <a:p>
            <a:r>
              <a:rPr lang="en-US" sz="4800" dirty="0">
                <a:ea typeface="+mj-lt"/>
                <a:cs typeface="+mj-lt"/>
              </a:rPr>
              <a:t>Applying "multiple means of representation" &amp; setting one goal</a:t>
            </a:r>
            <a:endParaRPr lang="en-US" sz="4800" dirty="0"/>
          </a:p>
          <a:p>
            <a:endParaRPr lang="en-US" sz="4400"/>
          </a:p>
        </p:txBody>
      </p:sp>
      <p:sp>
        <p:nvSpPr>
          <p:cNvPr id="14" name="Text Placeholder 7">
            <a:extLst>
              <a:ext uri="{FF2B5EF4-FFF2-40B4-BE49-F238E27FC236}">
                <a16:creationId xmlns:a16="http://schemas.microsoft.com/office/drawing/2014/main" id="{A1F17760-D90A-AB46-A4E0-31B2684E3F5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826750" y="3425825"/>
            <a:ext cx="1365250" cy="1095375"/>
          </a:xfrm>
        </p:spPr>
        <p:txBody>
          <a:bodyPr/>
          <a:lstStyle/>
          <a:p>
            <a:r>
              <a:rPr lang="en-US"/>
              <a:t>”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003A5E2-8F37-D546-BCD9-24A2037BB5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356350"/>
            <a:ext cx="2743200" cy="365125"/>
          </a:xfrm>
        </p:spPr>
        <p:txBody>
          <a:bodyPr/>
          <a:lstStyle/>
          <a:p>
            <a:fld id="{294A09A9-5501-47C1-A89A-A340965A2BE2}" type="slidenum">
              <a:rPr lang="en-US" dirty="0" smtClean="0"/>
              <a:pPr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953991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A2FB61-CF2B-307B-117E-39219BC42D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Selecting a challenge to apply this to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2B13A10-3C73-421D-7D38-F26F1C05DF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Autofit/>
          </a:bodyPr>
          <a:lstStyle/>
          <a:p>
            <a:r>
              <a:rPr lang="en-US" sz="2400" dirty="0">
                <a:solidFill>
                  <a:schemeClr val="tx1"/>
                </a:solidFill>
                <a:ea typeface="+mn-lt"/>
                <a:cs typeface="+mn-lt"/>
              </a:rPr>
              <a:t>Identify one place in your course that students seem to disengage or struggle with motivation. </a:t>
            </a:r>
            <a:endParaRPr lang="en-US" sz="2400" dirty="0">
              <a:solidFill>
                <a:schemeClr val="tx1"/>
              </a:solidFill>
              <a:cs typeface="Calibri"/>
            </a:endParaRPr>
          </a:p>
          <a:p>
            <a:r>
              <a:rPr lang="en-US" sz="2400" dirty="0">
                <a:solidFill>
                  <a:schemeClr val="tx1"/>
                </a:solidFill>
                <a:ea typeface="+mn-lt"/>
                <a:cs typeface="+mn-lt"/>
              </a:rPr>
              <a:t>This could be in an assignment, related to understanding a concept, or in a class activity. </a:t>
            </a:r>
          </a:p>
          <a:p>
            <a:r>
              <a:rPr lang="en-US" sz="2400" dirty="0">
                <a:solidFill>
                  <a:schemeClr val="tx1"/>
                </a:solidFill>
                <a:ea typeface="+mn-lt"/>
                <a:cs typeface="+mn-lt"/>
              </a:rPr>
              <a:t>How would you describe what's happening in the situation you are thinking of?</a:t>
            </a:r>
          </a:p>
        </p:txBody>
      </p:sp>
    </p:spTree>
    <p:extLst>
      <p:ext uri="{BB962C8B-B14F-4D97-AF65-F5344CB8AC3E}">
        <p14:creationId xmlns:p14="http://schemas.microsoft.com/office/powerpoint/2010/main" val="31306093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A2FB61-CF2B-307B-117E-39219BC42D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Calibri Light"/>
              </a:rPr>
              <a:t>Returning to the goal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2B13A10-3C73-421D-7D38-F26F1C05DF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Autofit/>
          </a:bodyPr>
          <a:lstStyle/>
          <a:p>
            <a:r>
              <a:rPr lang="en-US" sz="2400" dirty="0">
                <a:solidFill>
                  <a:schemeClr val="tx1"/>
                </a:solidFill>
                <a:ea typeface="+mn-lt"/>
                <a:cs typeface="+mn-lt"/>
              </a:rPr>
              <a:t>What is the learning objective In this situation (where students disengage or struggle with motivation)?</a:t>
            </a:r>
          </a:p>
        </p:txBody>
      </p:sp>
    </p:spTree>
    <p:extLst>
      <p:ext uri="{BB962C8B-B14F-4D97-AF65-F5344CB8AC3E}">
        <p14:creationId xmlns:p14="http://schemas.microsoft.com/office/powerpoint/2010/main" val="20693564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C972055D-1837-6B1F-4EF8-8DC3751EE0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9714" y="245190"/>
            <a:ext cx="9343277" cy="1466403"/>
          </a:xfrm>
        </p:spPr>
        <p:txBody>
          <a:bodyPr/>
          <a:lstStyle/>
          <a:p>
            <a:r>
              <a:rPr lang="en-US" b="0" dirty="0">
                <a:ea typeface="+mj-lt"/>
                <a:cs typeface="+mj-lt"/>
              </a:rPr>
              <a:t>Which option </a:t>
            </a:r>
            <a:r>
              <a:rPr lang="en-US" b="0" dirty="0"/>
              <a:t>might provide another way for students to reach the goal?</a:t>
            </a: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4227EF86-75D2-94F7-8059-B787595A6B2F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1167493" y="1900481"/>
            <a:ext cx="10577615" cy="3713466"/>
          </a:xfrm>
        </p:spPr>
        <p:txBody>
          <a:bodyPr vert="horz" lIns="0" tIns="45720" rIns="0" bIns="45720" rtlCol="0" anchor="t">
            <a:noAutofit/>
          </a:bodyPr>
          <a:lstStyle/>
          <a:p>
            <a:pPr marL="342900" indent="-342900"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en-US" sz="3600" b="0" dirty="0"/>
              <a:t>Recruiting interest</a:t>
            </a:r>
            <a:endParaRPr lang="en-US" b="0">
              <a:cs typeface="Calibri Light" panose="020F0302020204030204"/>
            </a:endParaRPr>
          </a:p>
          <a:p>
            <a:pPr lvl="1"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en-US" sz="2400" b="0" dirty="0">
                <a:ea typeface="+mj-lt"/>
                <a:cs typeface="+mj-lt"/>
              </a:rPr>
              <a:t>Choice &amp; autonomy; relevance &amp; authenticity; minimized threats/distractions</a:t>
            </a:r>
          </a:p>
          <a:p>
            <a:pPr marL="342900" indent="-342900"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en-US" sz="3600" b="0" dirty="0">
                <a:ea typeface="+mj-lt"/>
                <a:cs typeface="+mj-lt"/>
              </a:rPr>
              <a:t>Sustaining persistence</a:t>
            </a:r>
            <a:endParaRPr lang="en-US" sz="3600" b="0">
              <a:cs typeface="Calibri Light"/>
            </a:endParaRPr>
          </a:p>
          <a:p>
            <a:pPr lvl="1"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en-US" sz="2400" b="0" dirty="0">
                <a:ea typeface="+mj-lt"/>
                <a:cs typeface="+mj-lt"/>
              </a:rPr>
              <a:t>Salient goals; variety of (supported) challenges; community of learners; feedback</a:t>
            </a:r>
          </a:p>
          <a:p>
            <a:pPr marL="342900" indent="-342900"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en-US" sz="3600" b="0" dirty="0">
                <a:ea typeface="+mj-lt"/>
                <a:cs typeface="+mj-lt"/>
              </a:rPr>
              <a:t>Self-Regulation</a:t>
            </a:r>
            <a:endParaRPr lang="en-US" sz="3600" b="0">
              <a:cs typeface="Calibri Light"/>
            </a:endParaRPr>
          </a:p>
          <a:p>
            <a:pPr lvl="1"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en-US" sz="2400" b="0" dirty="0">
                <a:cs typeface="Calibri Light"/>
              </a:rPr>
              <a:t>Motivating beliefs; coping skills; self-assessment &amp; reflection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en-US" sz="3600" dirty="0">
              <a:cs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391891386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FAE308-3076-43DB-B834-DA0B0AE19AF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67494" y="1927495"/>
            <a:ext cx="6220278" cy="2387600"/>
          </a:xfrm>
        </p:spPr>
        <p:txBody>
          <a:bodyPr/>
          <a:lstStyle/>
          <a:p>
            <a:r>
              <a:rPr lang="en-US" dirty="0"/>
              <a:t>Contact us—let's talk UDL!</a:t>
            </a:r>
          </a:p>
        </p:txBody>
      </p:sp>
    </p:spTree>
    <p:extLst>
      <p:ext uri="{BB962C8B-B14F-4D97-AF65-F5344CB8AC3E}">
        <p14:creationId xmlns:p14="http://schemas.microsoft.com/office/powerpoint/2010/main" val="1478659790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/>
    <MediaServiceKeyPoints xmlns="71af3243-3dd4-4a8d-8c0d-dd76da1f02a5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1" ma:contentTypeDescription="Create a new document." ma:contentTypeScope="" ma:versionID="64dfb1555687e0874b4304b796b5b0c7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e6e4c555b5e194d05b7203de9c4567b3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  <xsd:element ref="ns1:_ip_UnifiedCompliancePolicyProperties" minOccurs="0"/>
                <xsd:element ref="ns1:_ip_UnifiedCompliancePolicyUIAction" minOccurs="0"/>
                <xsd:element ref="ns2:Image" minOccurs="0"/>
                <xsd:element ref="ns4:TaxCatchAll" minOccurs="0"/>
                <xsd:element ref="ns2:ImageTagsTaxHTField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22" nillable="true" ma:displayName="Image" ma:format="Image" ma:internalName="Imag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342FAFE-88B4-49B4-9588-86CB0E564E50}">
  <ds:schemaRefs>
    <ds:schemaRef ds:uri="230e9df3-be65-4c73-a93b-d1236ebd677e"/>
    <ds:schemaRef ds:uri="71af3243-3dd4-4a8d-8c0d-dd76da1f02a5"/>
    <ds:schemaRef ds:uri="http://schemas.microsoft.com/office/2006/metadata/properties"/>
    <ds:schemaRef ds:uri="http://schemas.microsoft.com/office/infopath/2007/PartnerControls"/>
    <ds:schemaRef ds:uri="http://schemas.microsoft.com/sharepoint/v3"/>
  </ds:schemaRefs>
</ds:datastoreItem>
</file>

<file path=customXml/itemProps2.xml><?xml version="1.0" encoding="utf-8"?>
<ds:datastoreItem xmlns:ds="http://schemas.openxmlformats.org/officeDocument/2006/customXml" ds:itemID="{2F1176D5-513E-4E73-98C9-4CEA832F576D}">
  <ds:schemaRefs>
    <ds:schemaRef ds:uri="16c05727-aa75-4e4a-9b5f-8a80a1165891"/>
    <ds:schemaRef ds:uri="230e9df3-be65-4c73-a93b-d1236ebd677e"/>
    <ds:schemaRef ds:uri="71af3243-3dd4-4a8d-8c0d-dd76da1f02a5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microsoft.com/sharepoint/v3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42076B5C-85B0-4D30-852D-5E5312EEA93B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f42aa342-8706-4288-bd11-ebb85995028c}" enabled="1" method="Standard" siteId="{72f988bf-86f1-41af-91ab-2d7cd011db47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TM45331398</Template>
  <TotalTime>0</TotalTime>
  <Words>1536</Words>
  <Application>Microsoft Office PowerPoint</Application>
  <PresentationFormat>Widescreen</PresentationFormat>
  <Paragraphs>180</Paragraphs>
  <Slides>33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42" baseType="lpstr">
      <vt:lpstr>Arial</vt:lpstr>
      <vt:lpstr>Arial,Sans-Serif</vt:lpstr>
      <vt:lpstr>Calibri</vt:lpstr>
      <vt:lpstr>Calibri Light</vt:lpstr>
      <vt:lpstr>Open Sans</vt:lpstr>
      <vt:lpstr>source sans pro</vt:lpstr>
      <vt:lpstr>Tenorite</vt:lpstr>
      <vt:lpstr>Wingdings</vt:lpstr>
      <vt:lpstr>Retrospect</vt:lpstr>
      <vt:lpstr>Universal Design, UDL,  &amp; Multiple Means of Engagement</vt:lpstr>
      <vt:lpstr>Agenda</vt:lpstr>
      <vt:lpstr>After this session, participants will be more able to:</vt:lpstr>
      <vt:lpstr>Invitation to participate!</vt:lpstr>
      <vt:lpstr>A learning experience that engaged *you* </vt:lpstr>
      <vt:lpstr>Two things to keep in mind:</vt:lpstr>
      <vt:lpstr>Definition and overview of UDL</vt:lpstr>
      <vt:lpstr>Universal Design for Learning (UDL) is:</vt:lpstr>
      <vt:lpstr>Universal Design for Learning (UDL) is:</vt:lpstr>
      <vt:lpstr>Universal Design for Learning (UDL):</vt:lpstr>
      <vt:lpstr>At UO, 10% of students have accommodations through AEC; nationally, an estimated 20% undergraduates have a disability.</vt:lpstr>
      <vt:lpstr>Student identities &amp; disabilities include:</vt:lpstr>
      <vt:lpstr>3 UDL principles: multiple means of</vt:lpstr>
      <vt:lpstr>3 UDL principles: multiple means of</vt:lpstr>
      <vt:lpstr>Engagement: what it is, and why it matters</vt:lpstr>
      <vt:lpstr>Engagement refers to:</vt:lpstr>
      <vt:lpstr>Engagement is relevant because:</vt:lpstr>
      <vt:lpstr>Components of engagement: interest, persistence, and self-regulation </vt:lpstr>
      <vt:lpstr>Engagement offers multiple options for:</vt:lpstr>
      <vt:lpstr>Engagement offers multiple options for:</vt:lpstr>
      <vt:lpstr>Recruiting interest might mean:</vt:lpstr>
      <vt:lpstr>UO examples: recruiting interest</vt:lpstr>
      <vt:lpstr>Engagement offers multiple options for:</vt:lpstr>
      <vt:lpstr>Sustaining persistence might mean:</vt:lpstr>
      <vt:lpstr>UO examples: sustaining persistence</vt:lpstr>
      <vt:lpstr>Engagement offers multiple options for:</vt:lpstr>
      <vt:lpstr>Self-regulation might mean:</vt:lpstr>
      <vt:lpstr>UO examples: supporting self-regulation</vt:lpstr>
      <vt:lpstr>Applying "multiple means of representation" &amp; setting one goal </vt:lpstr>
      <vt:lpstr>Selecting a challenge to apply this to</vt:lpstr>
      <vt:lpstr>Returning to the goal</vt:lpstr>
      <vt:lpstr>Which option might provide another way for students to reach the goal?</vt:lpstr>
      <vt:lpstr>Contact us—let's talk UDL!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title</dc:title>
  <dc:creator/>
  <cp:lastModifiedBy>Laurel Bastian</cp:lastModifiedBy>
  <cp:revision>841</cp:revision>
  <dcterms:created xsi:type="dcterms:W3CDTF">2023-01-17T04:07:39Z</dcterms:created>
  <dcterms:modified xsi:type="dcterms:W3CDTF">2023-03-03T17:36:51Z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