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sldIdLst>
    <p:sldId id="256" r:id="rId2"/>
    <p:sldId id="298" r:id="rId3"/>
    <p:sldId id="258" r:id="rId4"/>
    <p:sldId id="261" r:id="rId5"/>
    <p:sldId id="284" r:id="rId6"/>
    <p:sldId id="268" r:id="rId7"/>
    <p:sldId id="259" r:id="rId8"/>
    <p:sldId id="296" r:id="rId9"/>
    <p:sldId id="297" r:id="rId10"/>
    <p:sldId id="260" r:id="rId11"/>
    <p:sldId id="287" r:id="rId12"/>
    <p:sldId id="267" r:id="rId13"/>
    <p:sldId id="272" r:id="rId14"/>
    <p:sldId id="286" r:id="rId15"/>
    <p:sldId id="269" r:id="rId16"/>
    <p:sldId id="274" r:id="rId17"/>
    <p:sldId id="273" r:id="rId18"/>
    <p:sldId id="271" r:id="rId19"/>
    <p:sldId id="270" r:id="rId20"/>
    <p:sldId id="277" r:id="rId21"/>
    <p:sldId id="280" r:id="rId22"/>
    <p:sldId id="282" r:id="rId23"/>
    <p:sldId id="294" r:id="rId24"/>
    <p:sldId id="295" r:id="rId25"/>
    <p:sldId id="291" r:id="rId26"/>
    <p:sldId id="292" r:id="rId27"/>
    <p:sldId id="283" r:id="rId28"/>
    <p:sldId id="285" r:id="rId2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66FF66"/>
    <a:srgbClr val="FFFF9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14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E398D-216F-4C43-AEBD-05ED38DAD6EC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ABBAF-EDA7-4CAF-95F7-509604C02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0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ABBAF-EDA7-4CAF-95F7-509604C027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15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ABBAF-EDA7-4CAF-95F7-509604C027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45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8CF46-06A7-429A-A8BA-435952BD84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225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D459F-B2FC-4F9D-933B-ADB3C9227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56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A41CB-166B-44D8-85C0-5E32F57F8C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41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269FC-93CA-4CD5-99FA-7CB43B548A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696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0EE99-E6B5-49E3-A246-CF2FE5E9D0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447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3FDAE-A290-4333-993E-AFF85EB9E5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004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23FAC-EFFF-4DCB-A548-DAA3C462CC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516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7767F-D7BA-42BE-A814-AE4379137B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269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29BEC-81CF-481F-BD4F-880EF222B6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050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E0E76-D087-4468-821D-5BB033679A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9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E8B70-6535-4F1B-A615-4C1DB022A9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31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47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10261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2E7C0DE-4CBD-43C4-9288-ED6A25AA86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733800" y="4122713"/>
            <a:ext cx="5234125" cy="107721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/>
              <a:t>J. J. Donovan* and P. K. Carpenter**</a:t>
            </a:r>
            <a:br>
              <a:rPr lang="en-US" altLang="en-US" sz="1600" dirty="0"/>
            </a:br>
            <a:r>
              <a:rPr lang="en-US" altLang="en-US" sz="1600" dirty="0"/>
              <a:t/>
            </a:r>
            <a:br>
              <a:rPr lang="en-US" altLang="en-US" sz="1600" dirty="0"/>
            </a:br>
            <a:r>
              <a:rPr lang="en-US" altLang="en-US" sz="1600" dirty="0"/>
              <a:t>*University of Oregon,  CAMCOR, Eugene, OR 97403-1253</a:t>
            </a:r>
            <a:br>
              <a:rPr lang="en-US" altLang="en-US" sz="1600" dirty="0"/>
            </a:br>
            <a:r>
              <a:rPr lang="en-US" altLang="en-US" sz="1600" dirty="0"/>
              <a:t>** </a:t>
            </a:r>
            <a:r>
              <a:rPr lang="en-US" sz="1600" dirty="0"/>
              <a:t>Washington University, St. Louis, MO, USA, 63130</a:t>
            </a:r>
            <a:endParaRPr lang="en-US" alt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492321"/>
            <a:ext cx="9127067" cy="2286000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r>
              <a:rPr lang="en-US" sz="3600" dirty="0" smtClean="0"/>
              <a:t>Advances in EPMA</a:t>
            </a:r>
            <a:br>
              <a:rPr lang="en-US" sz="3600" dirty="0" smtClean="0"/>
            </a:br>
            <a:r>
              <a:rPr lang="en-US" sz="3600" dirty="0" smtClean="0"/>
              <a:t>Quantitative </a:t>
            </a:r>
            <a:r>
              <a:rPr lang="en-US" sz="3600" dirty="0"/>
              <a:t>Compositional </a:t>
            </a:r>
            <a:r>
              <a:rPr lang="en-US" sz="3600" dirty="0" smtClean="0"/>
              <a:t>Mapping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579" y="5478498"/>
            <a:ext cx="1900444" cy="548640"/>
          </a:xfrm>
          <a:prstGeom prst="rect">
            <a:avLst/>
          </a:prstGeom>
        </p:spPr>
      </p:pic>
      <p:pic>
        <p:nvPicPr>
          <p:cNvPr id="8" name="Picture 15" descr="WUweblogo2line_re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69839" y="5478498"/>
            <a:ext cx="1838732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721" y="135029"/>
            <a:ext cx="1887690" cy="8555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" y="106807"/>
            <a:ext cx="1447800" cy="13657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6600" y="5693890"/>
            <a:ext cx="3124200" cy="333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52400"/>
            <a:ext cx="4012634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04800" y="152400"/>
            <a:ext cx="4682382" cy="6245758"/>
            <a:chOff x="304800" y="152400"/>
            <a:chExt cx="4682382" cy="624575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52400"/>
              <a:ext cx="4682382" cy="5720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240692" y="6121159"/>
              <a:ext cx="22701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smtClean="0"/>
                <a:t>Circa 2011</a:t>
              </a:r>
              <a:r>
                <a:rPr lang="en-US" sz="1200" dirty="0" smtClean="0"/>
                <a:t>, </a:t>
              </a:r>
              <a:r>
                <a:rPr lang="en-US" sz="1200" dirty="0" err="1" smtClean="0"/>
                <a:t>Vicenzi</a:t>
              </a:r>
              <a:r>
                <a:rPr lang="en-US" sz="1200" dirty="0" smtClean="0"/>
                <a:t> and Donovan</a:t>
              </a:r>
              <a:endParaRPr lang="en-US" sz="1200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25843" y="194733"/>
            <a:ext cx="2831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 point mapping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38200"/>
            <a:ext cx="4582691" cy="5833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94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457200"/>
          </a:xfrm>
        </p:spPr>
        <p:txBody>
          <a:bodyPr/>
          <a:lstStyle/>
          <a:p>
            <a:r>
              <a:rPr lang="en-US" dirty="0" smtClean="0"/>
              <a:t>Why Quantify?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09600" y="768908"/>
            <a:ext cx="9563100" cy="2523768"/>
            <a:chOff x="228600" y="757535"/>
            <a:chExt cx="9563100" cy="2523768"/>
          </a:xfrm>
        </p:grpSpPr>
        <p:sp>
          <p:nvSpPr>
            <p:cNvPr id="3" name="TextBox 2"/>
            <p:cNvSpPr txBox="1"/>
            <p:nvPr/>
          </p:nvSpPr>
          <p:spPr>
            <a:xfrm>
              <a:off x="2019300" y="1219200"/>
              <a:ext cx="77724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ELEM:   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na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si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k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al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mg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fe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ca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endParaRPr lang="en-US" sz="16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227G    11.4 10334.7    -5.8    31.2  3903.3     8.2  9616.8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228G    12.7 10353.6    -7.0    33.2  3935.6    10.1  9645.1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229G    11.1 10337.8    -1.4    28.5  3916.5     9.6  9563.8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230G    10.5 10384.0     2.0    25.1  3938.1    10.4  9580.3</a:t>
              </a:r>
            </a:p>
            <a:p>
              <a:endParaRPr lang="en-US" sz="16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AVER:     11.4 10352.5    -3.1    29.5  3923.4     9.6  9601.5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SDEV:       .9    22.5     4.1     3.5    16.5     1.0    36.5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8600" y="757535"/>
              <a:ext cx="40886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Point Analyses: Raw </a:t>
              </a:r>
              <a:r>
                <a:rPr lang="en-US" dirty="0" smtClean="0"/>
                <a:t>Intensities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9600" y="3695062"/>
            <a:ext cx="10134600" cy="2553338"/>
            <a:chOff x="228600" y="3471164"/>
            <a:chExt cx="10134600" cy="2553338"/>
          </a:xfrm>
        </p:grpSpPr>
        <p:sp>
          <p:nvSpPr>
            <p:cNvPr id="4" name="TextBox 3"/>
            <p:cNvSpPr txBox="1"/>
            <p:nvPr/>
          </p:nvSpPr>
          <p:spPr>
            <a:xfrm>
              <a:off x="1447800" y="3962399"/>
              <a:ext cx="89154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ELEM:     Na2O    SiO2     K2O   Al2O3     MgO     FeO     CaO    SUM  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227   -.008  55.982   -.016    .019  18.707    .012  26.182  100.827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228    .002  56.108   -.019    .028  18.860    .062  26.262  101.105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229   -.010  55.992   -.004    .006  18.749    .048  26.042  100.593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230   -.015  56.269    .005   -.009  18.877    .070  26.084  101.218</a:t>
              </a:r>
            </a:p>
            <a:p>
              <a:endParaRPr lang="pt-BR" sz="16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AVER:    -.008  56.088   -.008    .011  18.798    .048  26.142  100.936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SDEV:     .007    .134    .011    .016    .083    .025    .099     .281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8600" y="3471164"/>
              <a:ext cx="40453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Point Analyses: </a:t>
              </a:r>
              <a:r>
                <a:rPr lang="en-US" dirty="0" smtClean="0"/>
                <a:t>Concentrations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5071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6607" y="302568"/>
            <a:ext cx="6221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Raw data (left) </a:t>
            </a:r>
            <a:r>
              <a:rPr lang="en-US" dirty="0" smtClean="0"/>
              <a:t>       vs</a:t>
            </a:r>
            <a:r>
              <a:rPr lang="en-US" dirty="0"/>
              <a:t>. </a:t>
            </a:r>
            <a:r>
              <a:rPr lang="en-US" dirty="0" smtClean="0"/>
              <a:t>     Quantified </a:t>
            </a:r>
            <a:r>
              <a:rPr lang="en-US" dirty="0"/>
              <a:t>data (right)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91390" y="1317841"/>
            <a:ext cx="11772010" cy="5408729"/>
            <a:chOff x="191390" y="1317841"/>
            <a:chExt cx="11772010" cy="5408729"/>
          </a:xfrm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9952815" y="6388016"/>
              <a:ext cx="185659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From von der </a:t>
              </a:r>
              <a:r>
                <a:rPr lang="en-US" altLang="en-US" sz="1600" dirty="0" err="1"/>
                <a:t>Handt</a:t>
              </a:r>
              <a:endParaRPr lang="en-US" altLang="en-US" sz="1600" dirty="0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390" y="1317841"/>
              <a:ext cx="11772010" cy="41098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782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630998"/>
            <a:ext cx="10972800" cy="5943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We want </a:t>
            </a:r>
            <a:r>
              <a:rPr lang="en-US" dirty="0">
                <a:latin typeface="+mn-lt"/>
              </a:rPr>
              <a:t>spatial concentration data in image </a:t>
            </a:r>
            <a:r>
              <a:rPr lang="en-US" dirty="0" smtClean="0">
                <a:latin typeface="+mn-lt"/>
              </a:rPr>
              <a:t>format (WYSIWYG)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Zoning, solid solutions, complex samples with multiple phases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/>
              <a:t>Variable chemistry at constant </a:t>
            </a:r>
            <a:r>
              <a:rPr lang="en-US" dirty="0" err="1"/>
              <a:t>avg</a:t>
            </a:r>
            <a:r>
              <a:rPr lang="en-US" dirty="0"/>
              <a:t>-Z (no BSE contrast)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Emitted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intensities do not represent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concentration, C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= k *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ZAF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Average Z affects zero intensity, matrix affects major element intensities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Spectral interferences affects trace and minor elements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Detection limits in x-ray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intensity maps is ~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C/ZAF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Spectrometer, crystal, standard and phase dependent</a:t>
            </a: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+mn-lt"/>
              </a:rPr>
              <a:t>SEM-EDS mapping: Spectrum imaging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is an excellent tool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SDD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throughput, but P/B issues for light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elements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,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traces</a:t>
            </a: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EPMA-WDS: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WDS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multiple serial spectrometer passes combined in quant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Excellent P/B, use stage mapping to avoid Bragg defocus, beam damage (use TDI)</a:t>
            </a:r>
            <a:endParaRPr lang="en-US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3097" y="32855"/>
            <a:ext cx="6945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Why </a:t>
            </a:r>
            <a:r>
              <a:rPr lang="en-US" i="1" dirty="0" smtClean="0"/>
              <a:t>WDS Quantitative </a:t>
            </a:r>
            <a:r>
              <a:rPr lang="en-US" i="1" dirty="0"/>
              <a:t>Compositional Mapping</a:t>
            </a:r>
            <a:r>
              <a:rPr lang="en-US" i="1" dirty="0" smtClean="0"/>
              <a:t>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4582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0287" y="53172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Fully Quantitative Pixels</a:t>
            </a:r>
            <a:endParaRPr lang="en-US" sz="3200" dirty="0"/>
          </a:p>
        </p:txBody>
      </p:sp>
      <p:grpSp>
        <p:nvGrpSpPr>
          <p:cNvPr id="7" name="Group 6"/>
          <p:cNvGrpSpPr/>
          <p:nvPr/>
        </p:nvGrpSpPr>
        <p:grpSpPr>
          <a:xfrm>
            <a:off x="276577" y="637947"/>
            <a:ext cx="11793830" cy="6057871"/>
            <a:chOff x="276577" y="637947"/>
            <a:chExt cx="11793830" cy="6057871"/>
          </a:xfrm>
        </p:grpSpPr>
        <p:pic>
          <p:nvPicPr>
            <p:cNvPr id="2" name="Picture 1" descr="899_Finger_Map_Quant_4-1_mod.tif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85" r="50526"/>
            <a:stretch/>
          </p:blipFill>
          <p:spPr>
            <a:xfrm>
              <a:off x="5955012" y="637947"/>
              <a:ext cx="6045861" cy="538185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0314798" y="6111043"/>
              <a:ext cx="1755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/>
                <a:t>Pec</a:t>
              </a:r>
              <a:r>
                <a:rPr lang="en-US" sz="1600" dirty="0"/>
                <a:t> et al, 2015;</a:t>
              </a:r>
            </a:p>
            <a:p>
              <a:r>
                <a:rPr lang="en-US" sz="1600" dirty="0" err="1"/>
                <a:t>Pec</a:t>
              </a:r>
              <a:r>
                <a:rPr lang="en-US" sz="1600" dirty="0"/>
                <a:t> et al, in review</a:t>
              </a:r>
            </a:p>
          </p:txBody>
        </p:sp>
        <p:pic>
          <p:nvPicPr>
            <p:cNvPr id="4" name="Picture 3" descr="899_Finger_Map_Quant_4-1_mod.tif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65" r="54040" b="47678"/>
            <a:stretch/>
          </p:blipFill>
          <p:spPr>
            <a:xfrm>
              <a:off x="276577" y="637947"/>
              <a:ext cx="5611591" cy="5381853"/>
            </a:xfrm>
            <a:prstGeom prst="rect">
              <a:avLst/>
            </a:prstGeom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8458200" y="6346641"/>
              <a:ext cx="185659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From von der </a:t>
              </a:r>
              <a:r>
                <a:rPr lang="en-US" altLang="en-US" sz="1600" dirty="0" err="1"/>
                <a:t>Handt</a:t>
              </a:r>
              <a:endParaRPr lang="en-US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872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28800" y="228600"/>
            <a:ext cx="86106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kern="0" dirty="0"/>
              <a:t>Calibration Curve?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8078" y="1159933"/>
            <a:ext cx="1051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Works </a:t>
            </a:r>
            <a:r>
              <a:rPr lang="en-US" dirty="0" smtClean="0"/>
              <a:t>quite well </a:t>
            </a:r>
            <a:r>
              <a:rPr lang="en-US" dirty="0"/>
              <a:t>for single phase x-ray maps, but </a:t>
            </a:r>
            <a:r>
              <a:rPr lang="en-US" dirty="0" smtClean="0"/>
              <a:t>then why bother mapping?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Traces? But without a background </a:t>
            </a:r>
            <a:r>
              <a:rPr lang="en-US" dirty="0" smtClean="0"/>
              <a:t>correction, </a:t>
            </a:r>
            <a:r>
              <a:rPr lang="en-US" dirty="0"/>
              <a:t>what’s the point?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physics of electron solid interactions tells us</a:t>
            </a:r>
            <a:r>
              <a:rPr lang="en-US" dirty="0" smtClean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In </a:t>
            </a:r>
            <a:r>
              <a:rPr lang="en-US" dirty="0"/>
              <a:t>multi-phase materials, every phase (with a different average Z) will produce a different intensity for a zero concentration (Kramer’s law).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Also the same concentration will produce a different intensities in different phases, i.e., different ZAF or φ(</a:t>
            </a:r>
            <a:r>
              <a:rPr lang="en-US" dirty="0" err="1"/>
              <a:t>ρz</a:t>
            </a:r>
            <a:r>
              <a:rPr lang="en-US" dirty="0"/>
              <a:t>) matrix physics.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Likewise, the same intensity in different phases can represent different concentrations, again, different ZAF or φ(</a:t>
            </a:r>
            <a:r>
              <a:rPr lang="en-US" dirty="0" err="1"/>
              <a:t>ρz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634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664706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44516"/>
            <a:ext cx="6442075" cy="590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51865" y="150167"/>
            <a:ext cx="52036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Calibration curves and accuracy (or lack thereof)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848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115824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St  257 Z</a:t>
            </a:r>
            <a:r>
              <a:rPr lang="en-US" b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ircon </a:t>
            </a:r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crystal (synthetic), </a:t>
            </a:r>
            <a:r>
              <a:rPr lang="en-US" b="1" u="sn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Elemental </a:t>
            </a:r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Weight </a:t>
            </a:r>
            <a:r>
              <a:rPr lang="en-US" b="1" u="sng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Percents</a:t>
            </a:r>
            <a:endParaRPr lang="en-US" b="1" u="sng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b="1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ELEM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       Si      Mg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Fe   SUM 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96  19.071    .480    .045    .058 104.331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97  19.131    .480    .048    .052 104.388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98  19.082    .480    .036    .059 104.334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99  19.065    .478    .046    .055 104.321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100  19.075    .478    .044    .058 104.333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it-IT" b="1" dirty="0">
                <a:latin typeface="Courier New" panose="02070309020205020404" pitchFamily="49" charset="0"/>
                <a:cs typeface="Courier New" panose="02070309020205020404" pitchFamily="49" charset="0"/>
              </a:rPr>
              <a:t>AVER:   </a:t>
            </a:r>
            <a:r>
              <a:rPr lang="it-IT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19.085</a:t>
            </a:r>
            <a:r>
              <a:rPr lang="it-IT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it-IT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.479    .044    .057 104.342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SDEV:     .027    .001    .004    .003    .027</a:t>
            </a:r>
          </a:p>
          <a:p>
            <a:r>
              <a:rPr lang="de-DE" b="1" dirty="0">
                <a:latin typeface="Courier New" panose="02070309020205020404" pitchFamily="49" charset="0"/>
                <a:cs typeface="Courier New" panose="02070309020205020404" pitchFamily="49" charset="0"/>
              </a:rPr>
              <a:t>SERR:     .012    .001    .002    .001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%RSD:      .14     .27   10.17    5.09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PUBL:  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15.323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 100.000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%VAR:    24.55     ---     ---     ---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DIFF:    3.762     ---     ---     ---</a:t>
            </a:r>
          </a:p>
        </p:txBody>
      </p:sp>
      <p:sp>
        <p:nvSpPr>
          <p:cNvPr id="3" name="&quot;No&quot; Symbol 2"/>
          <p:cNvSpPr/>
          <p:nvPr/>
        </p:nvSpPr>
        <p:spPr bwMode="auto">
          <a:xfrm>
            <a:off x="2819400" y="1447800"/>
            <a:ext cx="4114800" cy="4114800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72600" y="2438400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Calibration curve methods are simply not accurate!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0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28800" y="228600"/>
            <a:ext cx="86106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kern="0" dirty="0"/>
              <a:t>Solution: Treat Pixels as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02651" y="1143000"/>
            <a:ext cx="826289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Normalization for integration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Normalization for beam current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Deadtime</a:t>
            </a:r>
            <a:r>
              <a:rPr lang="en-US" dirty="0"/>
              <a:t>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Beam drift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Standard intensity drift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Background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Matrix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Spectral interference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Optionally, area peak factor corrections (APF) </a:t>
            </a:r>
            <a:r>
              <a:rPr lang="en-US" dirty="0" smtClean="0"/>
              <a:t>for light elements, and </a:t>
            </a:r>
            <a:r>
              <a:rPr lang="en-US" dirty="0"/>
              <a:t>time dependent intensity (TDI) </a:t>
            </a:r>
            <a:r>
              <a:rPr lang="en-US" dirty="0" smtClean="0"/>
              <a:t>corrections for beam sensitive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10363200" cy="457200"/>
          </a:xfrm>
        </p:spPr>
        <p:txBody>
          <a:bodyPr/>
          <a:lstStyle/>
          <a:p>
            <a:r>
              <a:rPr lang="en-US" dirty="0" smtClean="0"/>
              <a:t>Typical EPMA </a:t>
            </a:r>
            <a:r>
              <a:rPr lang="en-US" dirty="0"/>
              <a:t>quantitative </a:t>
            </a:r>
            <a:r>
              <a:rPr lang="en-US" dirty="0" smtClean="0"/>
              <a:t>mapping </a:t>
            </a:r>
            <a:r>
              <a:rPr lang="en-US" dirty="0"/>
              <a:t>procedure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740" y="3733800"/>
            <a:ext cx="3477639" cy="2971800"/>
          </a:xfrm>
          <a:prstGeom prst="rect">
            <a:avLst/>
          </a:prstGeom>
        </p:spPr>
      </p:pic>
      <p:sp>
        <p:nvSpPr>
          <p:cNvPr id="5" name="Content Placeholder 5"/>
          <p:cNvSpPr txBox="1">
            <a:spLocks/>
          </p:cNvSpPr>
          <p:nvPr/>
        </p:nvSpPr>
        <p:spPr>
          <a:xfrm>
            <a:off x="294300" y="879443"/>
            <a:ext cx="5350768" cy="3627150"/>
          </a:xfrm>
          <a:prstGeom prst="rect">
            <a:avLst/>
          </a:prstGeom>
          <a:noFill/>
          <a:ln w="6350">
            <a:noFill/>
          </a:ln>
        </p:spPr>
        <p:txBody>
          <a:bodyPr vert="horz" wrap="none" lIns="193448" tIns="96724" rIns="0" bIns="96724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defTabSz="684213">
              <a:buFont typeface="Arial" pitchFamily="34" charset="0"/>
              <a:buChar char="•"/>
              <a:tabLst>
                <a:tab pos="684213" algn="l"/>
              </a:tabLst>
            </a:pPr>
            <a:r>
              <a:rPr lang="en-US" sz="1800" kern="0" dirty="0" smtClean="0"/>
              <a:t>Setup/Calibration</a:t>
            </a:r>
            <a:br>
              <a:rPr lang="en-US" sz="1800" kern="0" dirty="0" smtClean="0"/>
            </a:br>
            <a:r>
              <a:rPr lang="en-US" sz="1800" kern="0" dirty="0" smtClean="0"/>
              <a:t>	Standardization in Probe for EPMA</a:t>
            </a:r>
            <a:br>
              <a:rPr lang="en-US" sz="1800" kern="0" dirty="0" smtClean="0"/>
            </a:br>
            <a:r>
              <a:rPr lang="en-US" sz="1800" kern="0" dirty="0" smtClean="0"/>
              <a:t>	Off-Peak or Mean Atomic Number (MAN) </a:t>
            </a:r>
            <a:r>
              <a:rPr lang="en-US" sz="1800" kern="0" dirty="0" err="1" smtClean="0"/>
              <a:t>bgds</a:t>
            </a:r>
            <a:endParaRPr lang="en-US" sz="1800" kern="0" dirty="0" smtClean="0"/>
          </a:p>
          <a:p>
            <a:pPr>
              <a:buFont typeface="Arial" pitchFamily="34" charset="0"/>
              <a:buChar char="•"/>
              <a:tabLst>
                <a:tab pos="684213" algn="l"/>
              </a:tabLst>
            </a:pPr>
            <a:r>
              <a:rPr lang="en-US" sz="1800" kern="0" dirty="0" smtClean="0"/>
              <a:t>WDS stage mapping (fixed beam) or beam scanning</a:t>
            </a:r>
            <a:br>
              <a:rPr lang="en-US" sz="1800" kern="0" dirty="0" smtClean="0"/>
            </a:br>
            <a:r>
              <a:rPr lang="en-US" sz="1800" kern="0" dirty="0" smtClean="0"/>
              <a:t>	Probe Image or JEOL/Cameca software</a:t>
            </a:r>
            <a:br>
              <a:rPr lang="en-US" sz="1800" kern="0" dirty="0" smtClean="0"/>
            </a:br>
            <a:r>
              <a:rPr lang="en-US" sz="1800" kern="0" dirty="0" smtClean="0"/>
              <a:t>	Multiple pass WDS mapping</a:t>
            </a:r>
            <a:br>
              <a:rPr lang="en-US" sz="1800" kern="0" dirty="0" smtClean="0"/>
            </a:br>
            <a:r>
              <a:rPr lang="en-US" sz="1800" kern="0" dirty="0" smtClean="0"/>
              <a:t>	4-18 hours per map, various resolutions</a:t>
            </a:r>
          </a:p>
          <a:p>
            <a:pPr>
              <a:buFont typeface="Arial" pitchFamily="34" charset="0"/>
              <a:buChar char="•"/>
              <a:tabLst>
                <a:tab pos="684213" algn="l"/>
              </a:tabLst>
            </a:pPr>
            <a:r>
              <a:rPr lang="en-US" sz="1800" kern="0" dirty="0" smtClean="0"/>
              <a:t>Quant correction of x-ray maps</a:t>
            </a:r>
            <a:br>
              <a:rPr lang="en-US" sz="1800" kern="0" dirty="0" smtClean="0"/>
            </a:br>
            <a:r>
              <a:rPr lang="en-US" sz="1800" kern="0" dirty="0" smtClean="0"/>
              <a:t>	CalcImage</a:t>
            </a:r>
            <a:r>
              <a:rPr lang="en-US" sz="1800" kern="0" dirty="0"/>
              <a:t> </a:t>
            </a:r>
            <a:r>
              <a:rPr lang="en-US" sz="1800" kern="0" dirty="0" smtClean="0"/>
              <a:t>(</a:t>
            </a:r>
            <a:r>
              <a:rPr lang="en-US" sz="1800" kern="0" dirty="0" err="1" smtClean="0"/>
              <a:t>stds</a:t>
            </a:r>
            <a:r>
              <a:rPr lang="en-US" sz="1800" kern="0" dirty="0" smtClean="0"/>
              <a:t> + maps = quant maps)</a:t>
            </a:r>
            <a:br>
              <a:rPr lang="en-US" sz="1800" kern="0" dirty="0" smtClean="0"/>
            </a:br>
            <a:r>
              <a:rPr lang="en-US" sz="1800" kern="0" dirty="0" smtClean="0"/>
              <a:t>	Full </a:t>
            </a:r>
            <a:r>
              <a:rPr lang="en-US" sz="1800" kern="0" dirty="0" smtClean="0">
                <a:latin typeface="Symbol" pitchFamily="18" charset="2"/>
              </a:rPr>
              <a:t>F</a:t>
            </a:r>
            <a:r>
              <a:rPr lang="en-US" sz="1800" kern="0" dirty="0" smtClean="0"/>
              <a:t>(</a:t>
            </a:r>
            <a:r>
              <a:rPr lang="en-US" sz="1800" kern="0" dirty="0" err="1" smtClean="0">
                <a:latin typeface="Symbol" pitchFamily="18" charset="2"/>
              </a:rPr>
              <a:t>r</a:t>
            </a:r>
            <a:r>
              <a:rPr lang="en-US" sz="1800" kern="0" dirty="0" err="1" smtClean="0"/>
              <a:t>z</a:t>
            </a:r>
            <a:r>
              <a:rPr lang="en-US" sz="1800" kern="0" dirty="0" smtClean="0"/>
              <a:t>) correction each pixel</a:t>
            </a:r>
            <a:br>
              <a:rPr lang="en-US" sz="1800" kern="0" dirty="0" smtClean="0"/>
            </a:br>
            <a:r>
              <a:rPr lang="en-US" sz="1800" kern="0" dirty="0" smtClean="0"/>
              <a:t>	1024 x 1024 map req. ~ 5-7 </a:t>
            </a:r>
            <a:r>
              <a:rPr lang="en-US" sz="1800" kern="0" dirty="0" err="1" smtClean="0"/>
              <a:t>hr</a:t>
            </a:r>
            <a:endParaRPr lang="en-US" sz="1800" kern="0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6172200" y="889642"/>
            <a:ext cx="4747225" cy="331236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none" lIns="193448" tIns="96724" rIns="0" bIns="96724" numCol="1" anchor="t" anchorCtr="0" compatLnSpc="1">
            <a:prstTxWarp prst="textNoShape">
              <a:avLst/>
            </a:prstTxWarp>
          </a:bodyPr>
          <a:lstStyle>
            <a:lvl1pPr marL="342785" indent="-342785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14261" indent="0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2"/>
                </a:solidFill>
                <a:latin typeface="+mn-lt"/>
              </a:defRPr>
            </a:lvl2pPr>
            <a:lvl3pPr marL="628535" indent="-285750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+mn-lt"/>
              </a:defRPr>
            </a:lvl3pPr>
            <a:lvl4pPr marL="457046" indent="114262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+mn-lt"/>
              </a:defRPr>
            </a:lvl4pPr>
            <a:lvl5pPr marL="799832" indent="-114262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+mn-lt"/>
              </a:defRPr>
            </a:lvl5pPr>
            <a:lvl6pPr marL="1256876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6pPr>
            <a:lvl7pPr marL="1713923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7pPr>
            <a:lvl8pPr marL="2170969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8pPr>
            <a:lvl9pPr marL="2628013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US" sz="1800" kern="0" dirty="0">
                <a:solidFill>
                  <a:schemeClr val="tx1"/>
                </a:solidFill>
              </a:rPr>
              <a:t>Data visualization</a:t>
            </a:r>
            <a:br>
              <a:rPr lang="en-US" sz="1800" kern="0" dirty="0">
                <a:solidFill>
                  <a:schemeClr val="tx1"/>
                </a:solidFill>
              </a:rPr>
            </a:br>
            <a:r>
              <a:rPr lang="en-US" sz="1800" kern="0" dirty="0">
                <a:solidFill>
                  <a:schemeClr val="tx1"/>
                </a:solidFill>
              </a:rPr>
              <a:t>	Surfer for contouring of data</a:t>
            </a:r>
          </a:p>
          <a:p>
            <a:r>
              <a:rPr lang="en-US" sz="1800" kern="0" dirty="0">
                <a:solidFill>
                  <a:schemeClr val="tx1"/>
                </a:solidFill>
              </a:rPr>
              <a:t>Data processing</a:t>
            </a:r>
            <a:br>
              <a:rPr lang="en-US" sz="1800" kern="0" dirty="0">
                <a:solidFill>
                  <a:schemeClr val="tx1"/>
                </a:solidFill>
              </a:rPr>
            </a:br>
            <a:r>
              <a:rPr lang="en-US" sz="1800" kern="0" dirty="0">
                <a:solidFill>
                  <a:schemeClr val="tx1"/>
                </a:solidFill>
              </a:rPr>
              <a:t>	Surfer BASIC scripts</a:t>
            </a:r>
            <a:br>
              <a:rPr lang="en-US" sz="1800" kern="0" dirty="0">
                <a:solidFill>
                  <a:schemeClr val="tx1"/>
                </a:solidFill>
              </a:rPr>
            </a:br>
            <a:r>
              <a:rPr lang="en-US" sz="1800" kern="0" dirty="0">
                <a:solidFill>
                  <a:schemeClr val="tx1"/>
                </a:solidFill>
              </a:rPr>
              <a:t>	Quant, polygon, line, strip, </a:t>
            </a:r>
            <a:r>
              <a:rPr lang="en-US" sz="1800" kern="0" dirty="0" smtClean="0">
                <a:solidFill>
                  <a:schemeClr val="tx1"/>
                </a:solidFill>
              </a:rPr>
              <a:t>modal, etc. (CalcImage)</a:t>
            </a:r>
          </a:p>
          <a:p>
            <a:r>
              <a:rPr lang="en-US" sz="1800" kern="0" dirty="0" smtClean="0">
                <a:solidFill>
                  <a:schemeClr val="tx1"/>
                </a:solidFill>
              </a:rPr>
              <a:t>Matlab: generate quantitative .</a:t>
            </a:r>
            <a:r>
              <a:rPr lang="en-US" sz="1800" kern="0" dirty="0" err="1" smtClean="0">
                <a:solidFill>
                  <a:schemeClr val="tx1"/>
                </a:solidFill>
              </a:rPr>
              <a:t>tif</a:t>
            </a:r>
            <a:r>
              <a:rPr lang="en-US" sz="1800" kern="0" dirty="0" smtClean="0">
                <a:solidFill>
                  <a:schemeClr val="tx1"/>
                </a:solidFill>
              </a:rPr>
              <a:t> images</a:t>
            </a:r>
            <a:endParaRPr lang="en-US" sz="1800" kern="0" dirty="0">
              <a:solidFill>
                <a:schemeClr val="tx1"/>
              </a:solidFill>
            </a:endParaRPr>
          </a:p>
          <a:p>
            <a:r>
              <a:rPr lang="en-US" sz="1800" kern="0" dirty="0" smtClean="0">
                <a:solidFill>
                  <a:schemeClr val="tx1"/>
                </a:solidFill>
              </a:rPr>
              <a:t>Cluster analysis</a:t>
            </a:r>
            <a:br>
              <a:rPr lang="en-US" sz="1800" kern="0" dirty="0" smtClean="0">
                <a:solidFill>
                  <a:schemeClr val="tx1"/>
                </a:solidFill>
              </a:rPr>
            </a:br>
            <a:r>
              <a:rPr lang="en-US" sz="1800" kern="0" dirty="0" smtClean="0">
                <a:solidFill>
                  <a:schemeClr val="tx1"/>
                </a:solidFill>
              </a:rPr>
              <a:t>	ImageJ </a:t>
            </a:r>
            <a:r>
              <a:rPr lang="en-US" sz="1800" kern="0" dirty="0" err="1" smtClean="0">
                <a:solidFill>
                  <a:schemeClr val="tx1"/>
                </a:solidFill>
              </a:rPr>
              <a:t>Xlib</a:t>
            </a:r>
            <a:r>
              <a:rPr lang="en-US" sz="1800" kern="0" dirty="0" smtClean="0">
                <a:solidFill>
                  <a:schemeClr val="tx1"/>
                </a:solidFill>
              </a:rPr>
              <a:t> plug-in (Beat, Cluster image)</a:t>
            </a:r>
            <a:br>
              <a:rPr lang="en-US" sz="1800" kern="0" dirty="0" smtClean="0">
                <a:solidFill>
                  <a:schemeClr val="tx1"/>
                </a:solidFill>
              </a:rPr>
            </a:br>
            <a:r>
              <a:rPr lang="en-US" sz="1800" kern="0" dirty="0" smtClean="0">
                <a:solidFill>
                  <a:schemeClr val="tx1"/>
                </a:solidFill>
              </a:rPr>
              <a:t>	ENVI / IDL</a:t>
            </a:r>
            <a:endParaRPr lang="en-US" sz="1800" kern="0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22733" y="4648200"/>
            <a:ext cx="4645025" cy="1344123"/>
            <a:chOff x="322733" y="4648200"/>
            <a:chExt cx="4645025" cy="1344123"/>
          </a:xfrm>
        </p:grpSpPr>
        <p:sp>
          <p:nvSpPr>
            <p:cNvPr id="8" name="TextBox 7"/>
            <p:cNvSpPr txBox="1"/>
            <p:nvPr/>
          </p:nvSpPr>
          <p:spPr>
            <a:xfrm>
              <a:off x="322733" y="4648200"/>
              <a:ext cx="3819292" cy="294786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pPr eaLnBrk="1" hangingPunct="1">
                <a:spcBef>
                  <a:spcPct val="20000"/>
                </a:spcBef>
              </a:pPr>
              <a:r>
                <a:rPr lang="en-US" sz="1600" kern="0" dirty="0" smtClean="0">
                  <a:solidFill>
                    <a:srgbClr val="000000"/>
                  </a:solidFill>
                  <a:latin typeface="Times New Roman"/>
                  <a:ea typeface="+mn-ea"/>
                </a:rPr>
                <a:t>Example Multiple Pass WDS Setup</a:t>
              </a:r>
              <a:endParaRPr lang="en-US" sz="1600" kern="0" dirty="0">
                <a:solidFill>
                  <a:srgbClr val="000000"/>
                </a:solidFill>
                <a:latin typeface="Times New Roman"/>
                <a:ea typeface="+mn-ea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733" y="4942986"/>
              <a:ext cx="4645025" cy="1049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215" y="3733800"/>
            <a:ext cx="390359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97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219200" y="838200"/>
            <a:ext cx="9829800" cy="5410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8800" y="228601"/>
            <a:ext cx="8686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Quantitative Mapping of Multi-Phase materials with *totals*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95744" y="4267201"/>
            <a:ext cx="6934591" cy="2519065"/>
            <a:chOff x="1171743" y="4267200"/>
            <a:chExt cx="6934591" cy="2519065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4191000" y="4267200"/>
              <a:ext cx="2895600" cy="20574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1171743" y="6324600"/>
              <a:ext cx="69345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Yes, we need a “totals” map, just as for </a:t>
              </a:r>
              <a:r>
                <a:rPr lang="en-US" dirty="0" smtClean="0"/>
                <a:t>point analyses</a:t>
              </a:r>
              <a:r>
                <a:rPr lang="en-US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95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robesoftware.com/smf/proxy.php?request=http%3A%2F%2Fprobesoftware.com%3A80%2Fsmf%2Fgallery%2F395_04_03_16_6_32_45.png&amp;hash=06d700c2f65125bdc4c9b2763d738e4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604345"/>
            <a:ext cx="7464425" cy="617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149307"/>
            <a:ext cx="10848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that we’re quantitative, let’s </a:t>
            </a:r>
            <a:r>
              <a:rPr lang="en-US" dirty="0"/>
              <a:t>see all the data </a:t>
            </a:r>
            <a:r>
              <a:rPr lang="en-US" dirty="0" smtClean="0"/>
              <a:t>types, just as we do for point analyses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7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78447"/>
            <a:ext cx="10363200" cy="457200"/>
          </a:xfrm>
        </p:spPr>
        <p:txBody>
          <a:bodyPr/>
          <a:lstStyle/>
          <a:p>
            <a:r>
              <a:rPr lang="en-US" dirty="0"/>
              <a:t>Detection </a:t>
            </a:r>
            <a:r>
              <a:rPr lang="en-US" dirty="0" smtClean="0"/>
              <a:t>limit vs. analytical conditions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2191" y="3276600"/>
            <a:ext cx="6188609" cy="350088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225425"/>
            <a:r>
              <a:rPr lang="en-US" sz="2000" b="1" dirty="0" smtClean="0">
                <a:latin typeface="+mn-lt"/>
              </a:rPr>
              <a:t>Detection Limit</a:t>
            </a:r>
          </a:p>
          <a:p>
            <a:pPr defTabSz="225425"/>
            <a:r>
              <a:rPr lang="en-US" sz="1800" dirty="0" smtClean="0">
                <a:latin typeface="+mn-lt"/>
              </a:rPr>
              <a:t>Conventional spot analysis comparatively high precision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	10 nA, 100 sec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	Dose equivalent =  10</a:t>
            </a:r>
            <a:r>
              <a:rPr lang="en-US" sz="1800" baseline="30000" dirty="0">
                <a:latin typeface="+mn-lt"/>
              </a:rPr>
              <a:t>3</a:t>
            </a:r>
            <a:r>
              <a:rPr lang="en-US" sz="1800" dirty="0" smtClean="0">
                <a:latin typeface="+mn-lt"/>
              </a:rPr>
              <a:t> nA-sec</a:t>
            </a:r>
          </a:p>
          <a:p>
            <a:pPr defTabSz="225425"/>
            <a:endParaRPr lang="en-US" sz="1800" dirty="0" smtClean="0">
              <a:latin typeface="+mn-lt"/>
            </a:endParaRPr>
          </a:p>
          <a:p>
            <a:pPr defTabSz="225425"/>
            <a:r>
              <a:rPr lang="en-US" sz="1800" dirty="0" smtClean="0">
                <a:latin typeface="+mn-lt"/>
              </a:rPr>
              <a:t>Mapping analysis significantly lower precision per pixel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    100 nA, 100 msec/pixel</a:t>
            </a:r>
          </a:p>
          <a:p>
            <a:pPr defTabSz="225425"/>
            <a:r>
              <a:rPr lang="en-US" sz="1800" dirty="0">
                <a:latin typeface="+mn-lt"/>
              </a:rPr>
              <a:t> </a:t>
            </a:r>
            <a:r>
              <a:rPr lang="en-US" sz="1800" dirty="0" smtClean="0">
                <a:latin typeface="+mn-lt"/>
              </a:rPr>
              <a:t>   Dose equivalent = 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10</a:t>
            </a:r>
            <a:r>
              <a:rPr lang="en-US" sz="1800" baseline="30000" dirty="0" smtClean="0">
                <a:solidFill>
                  <a:prstClr val="black"/>
                </a:solidFill>
                <a:latin typeface="+mn-lt"/>
              </a:rPr>
              <a:t>1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 nA-sec</a:t>
            </a:r>
            <a:endParaRPr lang="en-US" sz="1800" dirty="0">
              <a:solidFill>
                <a:prstClr val="black"/>
              </a:solidFill>
              <a:latin typeface="+mn-lt"/>
            </a:endParaRPr>
          </a:p>
          <a:p>
            <a:pPr defTabSz="225425"/>
            <a:endParaRPr lang="en-US" sz="1800" dirty="0" smtClean="0">
              <a:solidFill>
                <a:prstClr val="black"/>
              </a:solidFill>
              <a:latin typeface="+mn-lt"/>
            </a:endParaRPr>
          </a:p>
          <a:p>
            <a:pPr defTabSz="225425"/>
            <a:r>
              <a:rPr lang="en-US" sz="1800" dirty="0" smtClean="0">
                <a:solidFill>
                  <a:prstClr val="black"/>
                </a:solidFill>
                <a:latin typeface="+mn-lt"/>
              </a:rPr>
              <a:t>Compared to point analyses:	</a:t>
            </a:r>
          </a:p>
          <a:p>
            <a:pPr defTabSz="225425"/>
            <a:r>
              <a:rPr lang="en-US" sz="1800" dirty="0" smtClean="0">
                <a:solidFill>
                  <a:prstClr val="black"/>
                </a:solidFill>
                <a:latin typeface="+mn-lt"/>
              </a:rPr>
              <a:t>    Lower dose by factor of ~100 (time and current scale)</a:t>
            </a:r>
          </a:p>
          <a:p>
            <a:pPr defTabSz="225425"/>
            <a:r>
              <a:rPr lang="en-US" sz="1800" dirty="0">
                <a:solidFill>
                  <a:prstClr val="black"/>
                </a:solidFill>
                <a:latin typeface="+mn-lt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   But detection limit is only lower by factor of ~30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09" y="715261"/>
            <a:ext cx="6364065" cy="250413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43274" y="4235999"/>
            <a:ext cx="5136918" cy="183269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225425"/>
            <a:r>
              <a:rPr lang="en-US" sz="2000" b="1" dirty="0" smtClean="0">
                <a:latin typeface="+mn-lt"/>
              </a:rPr>
              <a:t>Analytical Conditions</a:t>
            </a:r>
          </a:p>
          <a:p>
            <a:pPr defTabSz="225425"/>
            <a:r>
              <a:rPr lang="en-US" sz="1800" dirty="0" smtClean="0">
                <a:latin typeface="+mn-lt"/>
              </a:rPr>
              <a:t>Probe current and count time scale equivalently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	Increase in probe current offsets shorter count time</a:t>
            </a:r>
          </a:p>
          <a:p>
            <a:pPr defTabSz="225425"/>
            <a:r>
              <a:rPr lang="en-US" sz="1800" dirty="0" smtClean="0">
                <a:solidFill>
                  <a:prstClr val="black"/>
                </a:solidFill>
                <a:latin typeface="+mn-lt"/>
              </a:rPr>
              <a:t>Spectrometer and crystal selection important</a:t>
            </a:r>
            <a:br>
              <a:rPr lang="en-US" sz="1800" dirty="0" smtClean="0">
                <a:solidFill>
                  <a:prstClr val="black"/>
                </a:solidFill>
                <a:latin typeface="+mn-lt"/>
              </a:rPr>
            </a:b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	Compare LiF vs </a:t>
            </a:r>
            <a:r>
              <a:rPr lang="en-US" sz="1800" dirty="0" err="1" smtClean="0">
                <a:solidFill>
                  <a:prstClr val="black"/>
                </a:solidFill>
                <a:latin typeface="+mn-lt"/>
              </a:rPr>
              <a:t>LiFH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-type spectrometer</a:t>
            </a:r>
            <a:br>
              <a:rPr lang="en-US" sz="1800" dirty="0" smtClean="0">
                <a:solidFill>
                  <a:prstClr val="black"/>
                </a:solidFill>
                <a:latin typeface="+mn-lt"/>
              </a:rPr>
            </a:b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	Note visual sensitivity and detection limit for Cr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11844" y="6099454"/>
            <a:ext cx="4865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Accuracy is same for points or pixels!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581820" y="715261"/>
            <a:ext cx="5491319" cy="3297561"/>
            <a:chOff x="6527346" y="1017139"/>
            <a:chExt cx="5491319" cy="3297561"/>
          </a:xfrm>
        </p:grpSpPr>
        <p:grpSp>
          <p:nvGrpSpPr>
            <p:cNvPr id="2" name="Group 1"/>
            <p:cNvGrpSpPr/>
            <p:nvPr/>
          </p:nvGrpSpPr>
          <p:grpSpPr>
            <a:xfrm>
              <a:off x="6527346" y="1017139"/>
              <a:ext cx="5491319" cy="3297561"/>
              <a:chOff x="6611842" y="880276"/>
              <a:chExt cx="5491319" cy="3297561"/>
            </a:xfrm>
          </p:grpSpPr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3661"/>
              <a:stretch/>
            </p:blipFill>
            <p:spPr bwMode="auto">
              <a:xfrm>
                <a:off x="6611842" y="2469070"/>
                <a:ext cx="2688803" cy="1443789"/>
              </a:xfrm>
              <a:prstGeom prst="rect">
                <a:avLst/>
              </a:prstGeom>
              <a:noFill/>
              <a:ln w="12700">
                <a:solidFill>
                  <a:srgbClr val="00206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118"/>
              <a:stretch/>
            </p:blipFill>
            <p:spPr bwMode="auto">
              <a:xfrm>
                <a:off x="6611842" y="880277"/>
                <a:ext cx="2688802" cy="1457540"/>
              </a:xfrm>
              <a:prstGeom prst="rect">
                <a:avLst/>
              </a:prstGeom>
              <a:noFill/>
              <a:ln w="6350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544"/>
              <a:stretch/>
            </p:blipFill>
            <p:spPr bwMode="auto">
              <a:xfrm>
                <a:off x="9379518" y="880276"/>
                <a:ext cx="2723643" cy="1480289"/>
              </a:xfrm>
              <a:prstGeom prst="rect">
                <a:avLst/>
              </a:prstGeom>
              <a:noFill/>
              <a:ln w="6350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32" name="Picture 6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3497"/>
              <a:stretch/>
            </p:blipFill>
            <p:spPr bwMode="auto">
              <a:xfrm>
                <a:off x="9379517" y="2469070"/>
                <a:ext cx="2723643" cy="1443789"/>
              </a:xfrm>
              <a:prstGeom prst="rect">
                <a:avLst/>
              </a:prstGeom>
              <a:noFill/>
              <a:ln w="12700">
                <a:solidFill>
                  <a:srgbClr val="00206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6629400" y="3923202"/>
                <a:ext cx="990600" cy="252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2"/>
                </a:solidFill>
              </a:ln>
            </p:spPr>
            <p:txBody>
              <a:bodyPr wrap="none" rtlCol="0">
                <a:noAutofit/>
              </a:bodyPr>
              <a:lstStyle/>
              <a:p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DL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Times New Roman"/>
                  </a:rPr>
                  <a:t>0.33 </a:t>
                </a:r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%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9379518" y="3925645"/>
                <a:ext cx="990600" cy="252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2"/>
                </a:solidFill>
              </a:ln>
            </p:spPr>
            <p:txBody>
              <a:bodyPr wrap="none" rtlCol="0">
                <a:noAutofit/>
              </a:bodyPr>
              <a:lstStyle/>
              <a:p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DL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Times New Roman"/>
                  </a:rPr>
                  <a:t>0.12 </a:t>
                </a:r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%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571791" y="1018448"/>
              <a:ext cx="2635024" cy="316247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LiF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512x512, 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100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46861" y="1017140"/>
              <a:ext cx="2650033" cy="312342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b="1" kern="0" dirty="0" err="1">
                  <a:solidFill>
                    <a:srgbClr val="000000"/>
                  </a:solidFill>
                  <a:latin typeface="Times New Roman"/>
                </a:rPr>
                <a:t>LiFH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800x800, 100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533181" y="2605934"/>
              <a:ext cx="2673634" cy="274321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LiF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800x800, 100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300504" y="2598928"/>
              <a:ext cx="2676301" cy="274321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LiF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800x800, 250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150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08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81000" y="212940"/>
            <a:ext cx="9045222" cy="4511460"/>
            <a:chOff x="152400" y="152401"/>
            <a:chExt cx="6853096" cy="3102168"/>
          </a:xfrm>
        </p:grpSpPr>
        <p:sp>
          <p:nvSpPr>
            <p:cNvPr id="4" name="TextBox 3"/>
            <p:cNvSpPr txBox="1"/>
            <p:nvPr/>
          </p:nvSpPr>
          <p:spPr>
            <a:xfrm>
              <a:off x="5697894" y="215566"/>
              <a:ext cx="13076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Off-Peak</a:t>
              </a:r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1"/>
              <a:ext cx="5410200" cy="3102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2514599" y="2438400"/>
            <a:ext cx="9190282" cy="4300954"/>
            <a:chOff x="2514599" y="2438400"/>
            <a:chExt cx="9190282" cy="4300954"/>
          </a:xfrm>
        </p:grpSpPr>
        <p:grpSp>
          <p:nvGrpSpPr>
            <p:cNvPr id="9" name="Group 8"/>
            <p:cNvGrpSpPr/>
            <p:nvPr/>
          </p:nvGrpSpPr>
          <p:grpSpPr>
            <a:xfrm>
              <a:off x="2514599" y="2438400"/>
              <a:ext cx="9190282" cy="3957954"/>
              <a:chOff x="259312" y="3194127"/>
              <a:chExt cx="8733082" cy="3430829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59312" y="5424626"/>
                <a:ext cx="286488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MAN</a:t>
                </a:r>
              </a:p>
              <a:p>
                <a:pPr algn="ctr"/>
                <a:r>
                  <a:rPr lang="en-US" dirty="0"/>
                  <a:t>1/2 acquisition time</a:t>
                </a:r>
              </a:p>
              <a:p>
                <a:pPr algn="ctr"/>
                <a:r>
                  <a:rPr lang="en-US" dirty="0"/>
                  <a:t>40% better sensitivity</a:t>
                </a:r>
              </a:p>
            </p:txBody>
          </p:sp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9006" y="3194127"/>
                <a:ext cx="5983388" cy="34308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" name="TextBox 1"/>
            <p:cNvSpPr txBox="1"/>
            <p:nvPr/>
          </p:nvSpPr>
          <p:spPr>
            <a:xfrm>
              <a:off x="5334000" y="6400800"/>
              <a:ext cx="44130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Donovan, Singer and Armstrong, Amer. Min., 2016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286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329579"/>
            <a:ext cx="3491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From </a:t>
            </a:r>
            <a:r>
              <a:rPr lang="en-US" sz="1600" dirty="0" err="1"/>
              <a:t>Mcfadden</a:t>
            </a:r>
            <a:r>
              <a:rPr lang="en-US" sz="1600" dirty="0"/>
              <a:t>, </a:t>
            </a:r>
            <a:r>
              <a:rPr lang="en-US" sz="1600" dirty="0" smtClean="0"/>
              <a:t>University of Adelaide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53940"/>
            <a:ext cx="6416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Intensity aggregation from multiple spectrometers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04800" y="575733"/>
            <a:ext cx="8325590" cy="4503738"/>
            <a:chOff x="121578" y="609600"/>
            <a:chExt cx="8325590" cy="4503738"/>
          </a:xfrm>
        </p:grpSpPr>
        <p:pic>
          <p:nvPicPr>
            <p:cNvPr id="4098" name="Picture 2" descr="https://probesoftware.com/smf/proxy.php?request=http%3A%2F%2Fprobesoftware.com%2Fsmf%2Foldpics%2Fi60.tinypic.com%2F2cghe79.jpg&amp;hash=58d11e2d0d099fe2312e05492bb3d3f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78" y="609600"/>
              <a:ext cx="5691536" cy="4503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813114" y="990600"/>
              <a:ext cx="263405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Single spectrometer</a:t>
              </a:r>
            </a:p>
            <a:p>
              <a:pPr algn="ctr"/>
              <a:r>
                <a:rPr lang="en-US" dirty="0"/>
                <a:t>(raw data)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150568" y="2021245"/>
            <a:ext cx="8715152" cy="4703066"/>
            <a:chOff x="326009" y="2057400"/>
            <a:chExt cx="8715152" cy="4703066"/>
          </a:xfrm>
        </p:grpSpPr>
        <p:pic>
          <p:nvPicPr>
            <p:cNvPr id="4100" name="Picture 4" descr="https://probesoftware.com/smf/proxy.php?request=http%3A%2F%2Fprobesoftware.com%2Fsmf%2Foldpics%2Fi57.tinypic.com%2F29dh5qo.jpg&amp;hash=8135c2f4aeed994e5c1a73e8e43ffe0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2057400"/>
              <a:ext cx="5688361" cy="4703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26009" y="5486400"/>
              <a:ext cx="302679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Multiple spectrometers</a:t>
              </a:r>
            </a:p>
            <a:p>
              <a:pPr algn="ctr"/>
              <a:r>
                <a:rPr lang="en-US" dirty="0"/>
                <a:t>(quantitative)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13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04800" y="609600"/>
            <a:ext cx="5251174" cy="5102668"/>
            <a:chOff x="120098" y="990600"/>
            <a:chExt cx="4445276" cy="4721668"/>
          </a:xfrm>
        </p:grpSpPr>
        <p:pic>
          <p:nvPicPr>
            <p:cNvPr id="2" name="Picture 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20098" y="1580322"/>
              <a:ext cx="4445276" cy="413194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62000" y="990600"/>
              <a:ext cx="35125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w/o interference correction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530382" y="609601"/>
            <a:ext cx="5088835" cy="5102667"/>
            <a:chOff x="4588565" y="996075"/>
            <a:chExt cx="4438650" cy="4716192"/>
          </a:xfrm>
        </p:grpSpPr>
        <p:pic>
          <p:nvPicPr>
            <p:cNvPr id="3" name="Picture 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88565" y="1580320"/>
              <a:ext cx="4438650" cy="413194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953000" y="996075"/>
              <a:ext cx="33586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w/ interference correction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38401" y="3124200"/>
            <a:ext cx="8229599" cy="3506281"/>
            <a:chOff x="914400" y="3248439"/>
            <a:chExt cx="7542449" cy="3382042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V="1">
              <a:off x="4343400" y="3248439"/>
              <a:ext cx="3048000" cy="284756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/>
            <p:cNvSpPr txBox="1"/>
            <p:nvPr/>
          </p:nvSpPr>
          <p:spPr>
            <a:xfrm>
              <a:off x="914400" y="6168816"/>
              <a:ext cx="7542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 concentrations in the two phases are statistically similar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909915" y="179781"/>
            <a:ext cx="5859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Quantitative Spectral Interference Corrections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36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robesoftware.com/smf/proxy.php?request=http%3A%2F%2Fprobesoftware.com%3A80%2Fsmf%2Fgallery%2F395_30_01_18_4_07_54.jpeg&amp;hash=456ce1532e916a45f08fc7bf4fbc9a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2" y="796816"/>
            <a:ext cx="5721989" cy="529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probesoftware.com/smf/proxy.php?request=http%3A%2F%2Fprobesoftware.com%3A80%2Fsmf%2Fgallery%2F395_30_01_18_4_08_12.jpeg&amp;hash=de663922a6b073642addcd1e1a5becd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757202"/>
            <a:ext cx="5745193" cy="533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10609" y="134478"/>
            <a:ext cx="4258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Color palettes and scaling effects</a:t>
            </a:r>
          </a:p>
        </p:txBody>
      </p:sp>
    </p:spTree>
    <p:extLst>
      <p:ext uri="{BB962C8B-B14F-4D97-AF65-F5344CB8AC3E}">
        <p14:creationId xmlns:p14="http://schemas.microsoft.com/office/powerpoint/2010/main" val="205650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43470" y="76200"/>
            <a:ext cx="522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“Hot” pixels can obscure interesting data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57200" y="550926"/>
            <a:ext cx="5334000" cy="6154674"/>
            <a:chOff x="457200" y="550926"/>
            <a:chExt cx="5334000" cy="6154674"/>
          </a:xfrm>
        </p:grpSpPr>
        <p:pic>
          <p:nvPicPr>
            <p:cNvPr id="2" name="Picture 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1096883"/>
              <a:ext cx="5334000" cy="560871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546502" y="550926"/>
              <a:ext cx="20697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Elemental </a:t>
              </a:r>
              <a:r>
                <a:rPr lang="en-US" dirty="0" err="1"/>
                <a:t>wt</a:t>
              </a:r>
              <a:r>
                <a:rPr lang="en-US" dirty="0"/>
                <a:t>%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48400" y="577635"/>
            <a:ext cx="5257800" cy="6127965"/>
            <a:chOff x="4724400" y="601250"/>
            <a:chExt cx="4201160" cy="5448396"/>
          </a:xfrm>
        </p:grpSpPr>
        <p:pic>
          <p:nvPicPr>
            <p:cNvPr id="3" name="Picture 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724400" y="1062916"/>
              <a:ext cx="4201160" cy="498673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551901" y="601250"/>
              <a:ext cx="27799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LOG Elemental </a:t>
              </a:r>
              <a:r>
                <a:rPr lang="en-US" dirty="0" err="1"/>
                <a:t>wt</a:t>
              </a:r>
              <a:r>
                <a:rPr lang="en-US" dirty="0"/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940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968"/>
            <a:ext cx="10271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Now that we have quantitative data, let’s filter </a:t>
            </a:r>
            <a:r>
              <a:rPr lang="en-US" dirty="0" smtClean="0"/>
              <a:t>them spatially or by concentrations: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52" y="535633"/>
            <a:ext cx="8712233" cy="533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V="1">
            <a:off x="2286000" y="2743200"/>
            <a:ext cx="3401886" cy="2362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Rectangle 3"/>
          <p:cNvSpPr/>
          <p:nvPr/>
        </p:nvSpPr>
        <p:spPr bwMode="auto">
          <a:xfrm>
            <a:off x="228600" y="5029200"/>
            <a:ext cx="914400" cy="381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819400" y="1676400"/>
            <a:ext cx="1447800" cy="13716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8611278" cy="526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3605006" y="3238500"/>
            <a:ext cx="1652794" cy="1905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5562600" y="3657600"/>
            <a:ext cx="3401886" cy="2362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6172200" y="2895600"/>
            <a:ext cx="1447800" cy="13716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11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probesoftware.com/smf/gallery/1_14_12_18_9_03_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89" y="606288"/>
            <a:ext cx="7955256" cy="535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probesoftware.com/smf/gallery/1_21_12_18_11_24_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28327"/>
            <a:ext cx="7162800" cy="530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1201" y="76200"/>
            <a:ext cx="5505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 plot up our quantified pixels as profiles:</a:t>
            </a:r>
          </a:p>
        </p:txBody>
      </p:sp>
    </p:spTree>
    <p:extLst>
      <p:ext uri="{BB962C8B-B14F-4D97-AF65-F5344CB8AC3E}">
        <p14:creationId xmlns:p14="http://schemas.microsoft.com/office/powerpoint/2010/main" val="74636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1203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Complex samples </a:t>
            </a:r>
            <a:r>
              <a:rPr lang="en-US" dirty="0" smtClean="0"/>
              <a:t>benefit </a:t>
            </a:r>
            <a:r>
              <a:rPr lang="en-US" dirty="0"/>
              <a:t>from histogram plotting, e.g., quantitative histogram or “</a:t>
            </a:r>
            <a:r>
              <a:rPr lang="en-US" dirty="0" err="1"/>
              <a:t>quantigram</a:t>
            </a:r>
            <a:r>
              <a:rPr lang="en-US" dirty="0"/>
              <a:t>”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23622" y="690266"/>
            <a:ext cx="9143596" cy="6097901"/>
            <a:chOff x="1323622" y="690266"/>
            <a:chExt cx="9143596" cy="6097901"/>
          </a:xfrm>
        </p:grpSpPr>
        <p:pic>
          <p:nvPicPr>
            <p:cNvPr id="4098" name="Picture 2" descr="https://probesoftware.com/smf/gallery/1_27_12_18_5_47_45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3622" y="690266"/>
              <a:ext cx="9143596" cy="609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 bwMode="auto">
            <a:xfrm>
              <a:off x="2971800" y="5981700"/>
              <a:ext cx="1066800" cy="228600"/>
            </a:xfrm>
            <a:prstGeom prst="rect">
              <a:avLst/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943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7864"/>
            <a:ext cx="7028982" cy="626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04752" y="76199"/>
            <a:ext cx="389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Modal Analysis/Classification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133600" y="533400"/>
            <a:ext cx="9896476" cy="5553075"/>
            <a:chOff x="2133600" y="533400"/>
            <a:chExt cx="9896476" cy="5553075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600" y="1447800"/>
              <a:ext cx="9896475" cy="463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430070" y="533400"/>
              <a:ext cx="46000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Classify by </a:t>
              </a:r>
              <a:r>
                <a:rPr lang="en-US" dirty="0" err="1" smtClean="0"/>
                <a:t>wt</a:t>
              </a:r>
              <a:r>
                <a:rPr lang="en-US" dirty="0" smtClean="0"/>
                <a:t>%, at%, oxide, formula, etc.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7642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8221" y="0"/>
            <a:ext cx="5476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Output of quantitative classification results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94481" y="461666"/>
            <a:ext cx="11840355" cy="4948534"/>
            <a:chOff x="194481" y="461666"/>
            <a:chExt cx="11840355" cy="494853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481" y="461666"/>
              <a:ext cx="7009045" cy="4948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7391399" y="465078"/>
              <a:ext cx="46434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 want to classify our compositions manually or automatically…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28601" y="1745656"/>
            <a:ext cx="11806236" cy="4990981"/>
            <a:chOff x="228601" y="1745656"/>
            <a:chExt cx="11806236" cy="4990981"/>
          </a:xfrm>
        </p:grpSpPr>
        <p:sp>
          <p:nvSpPr>
            <p:cNvPr id="3" name="TextBox 2"/>
            <p:cNvSpPr txBox="1"/>
            <p:nvPr/>
          </p:nvSpPr>
          <p:spPr>
            <a:xfrm>
              <a:off x="228601" y="5410200"/>
              <a:ext cx="3962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 want to automate scripting and customize our output…</a:t>
              </a:r>
              <a:endParaRPr lang="en-US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1" y="1745656"/>
              <a:ext cx="7843836" cy="499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54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89662"/>
            <a:ext cx="103632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Fiji </a:t>
            </a:r>
            <a:r>
              <a:rPr lang="en-US" dirty="0" err="1" smtClean="0"/>
              <a:t>Xlib</a:t>
            </a:r>
            <a:r>
              <a:rPr lang="en-US" dirty="0" smtClean="0"/>
              <a:t> unsupervised K-means – simplified 4 cluster constraint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1016810" y="1358504"/>
            <a:ext cx="10055560" cy="4536558"/>
            <a:chOff x="917238" y="797443"/>
            <a:chExt cx="8889576" cy="364236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917238" y="797443"/>
              <a:ext cx="3642361" cy="364236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4701266" y="808873"/>
              <a:ext cx="3457576" cy="361950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286153" y="1557488"/>
              <a:ext cx="1358983" cy="418453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dirty="0" smtClean="0"/>
                <a:t>Ca-pyroxene</a:t>
              </a:r>
              <a:br>
                <a:rPr lang="en-US" dirty="0" smtClean="0"/>
              </a:b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7064682" y="3288446"/>
              <a:ext cx="1302386" cy="1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38" idx="1"/>
            </p:cNvCxnSpPr>
            <p:nvPr/>
          </p:nvCxnSpPr>
          <p:spPr>
            <a:xfrm flipH="1" flipV="1">
              <a:off x="7064682" y="1024774"/>
              <a:ext cx="1235826" cy="7602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" idx="1"/>
            </p:cNvCxnSpPr>
            <p:nvPr/>
          </p:nvCxnSpPr>
          <p:spPr>
            <a:xfrm flipH="1">
              <a:off x="7851695" y="1766713"/>
              <a:ext cx="434457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41" idx="1"/>
            </p:cNvCxnSpPr>
            <p:nvPr/>
          </p:nvCxnSpPr>
          <p:spPr>
            <a:xfrm flipH="1" flipV="1">
              <a:off x="7402883" y="1242637"/>
              <a:ext cx="897624" cy="137222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3194138" y="2467629"/>
              <a:ext cx="1379816" cy="1488265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361218" y="3102634"/>
              <a:ext cx="920571" cy="37162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dirty="0" smtClean="0"/>
                <a:t>Olivine</a:t>
              </a:r>
              <a:br>
                <a:rPr lang="en-US" dirty="0" smtClean="0"/>
              </a:b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300506" y="855845"/>
              <a:ext cx="1506308" cy="353063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dirty="0" smtClean="0"/>
                <a:t>Orthopyroxene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300506" y="1208906"/>
              <a:ext cx="1086607" cy="34190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dirty="0" smtClean="0"/>
                <a:t>Chromite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937771" y="6049791"/>
            <a:ext cx="10492229" cy="80820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000" dirty="0" smtClean="0"/>
              <a:t>Clustering works well due to distinct chemistry and spatially large crystals</a:t>
            </a:r>
            <a:br>
              <a:rPr lang="en-US" sz="2000" dirty="0" smtClean="0"/>
            </a:br>
            <a:r>
              <a:rPr lang="en-US" sz="2000" dirty="0" smtClean="0"/>
              <a:t>Multiphase pixels at phase boundaries – olivine and orthopyroxene, chromite and Ca pyroxene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38200" y="76200"/>
            <a:ext cx="10565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Export quantitative results and perform additional modal analysis using other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4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Cluster results using all pixels (no data filtering, 4 clusters only)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1" y="1074041"/>
            <a:ext cx="6877050" cy="1152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01" y="2503165"/>
            <a:ext cx="6715125" cy="13430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51134" y="1015299"/>
            <a:ext cx="4276567" cy="131454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 smtClean="0"/>
              <a:t>Clusters are quantitative composition of phases</a:t>
            </a:r>
            <a:br>
              <a:rPr lang="en-US" sz="1600" dirty="0" smtClean="0"/>
            </a:br>
            <a:r>
              <a:rPr lang="en-US" sz="1600" dirty="0" smtClean="0"/>
              <a:t>Analytical total allows inspection of accuracy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600" dirty="0" smtClean="0"/>
              <a:t>Effect of cracks/pits: low totals</a:t>
            </a:r>
            <a:br>
              <a:rPr lang="en-US" sz="1600" dirty="0" smtClean="0"/>
            </a:br>
            <a:r>
              <a:rPr lang="en-US" sz="1600" dirty="0" smtClean="0"/>
              <a:t>Multiphase pixel sampling:</a:t>
            </a:r>
            <a:br>
              <a:rPr lang="en-US" sz="1600" dirty="0" smtClean="0"/>
            </a:br>
            <a:r>
              <a:rPr lang="en-US" sz="1600" dirty="0" smtClean="0"/>
              <a:t>  Chromite + Ca pyroxene: Cr and Si</a:t>
            </a:r>
            <a:br>
              <a:rPr lang="en-US" sz="1600" dirty="0" smtClean="0"/>
            </a:br>
            <a:r>
              <a:rPr lang="en-US" sz="1600" dirty="0" smtClean="0"/>
              <a:t>  </a:t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551134" y="2655564"/>
            <a:ext cx="4276567" cy="237363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 smtClean="0"/>
              <a:t>Area % known from number of pixels</a:t>
            </a:r>
            <a:br>
              <a:rPr lang="en-US" sz="1600" dirty="0" smtClean="0"/>
            </a:br>
            <a:r>
              <a:rPr lang="en-US" sz="1600" dirty="0" smtClean="0"/>
              <a:t>Sum of density * area fraction = bulk density</a:t>
            </a:r>
          </a:p>
          <a:p>
            <a:endParaRPr lang="en-US" sz="1600" dirty="0" smtClean="0"/>
          </a:p>
          <a:p>
            <a:r>
              <a:rPr lang="en-US" sz="1600" dirty="0" smtClean="0"/>
              <a:t>Normalized density * area fraction =</a:t>
            </a:r>
            <a:br>
              <a:rPr lang="en-US" sz="1600" dirty="0" smtClean="0"/>
            </a:br>
            <a:r>
              <a:rPr lang="en-US" sz="1600" dirty="0" smtClean="0"/>
              <a:t>  density-weighted </a:t>
            </a:r>
            <a:r>
              <a:rPr lang="en-US" sz="1600" dirty="0" err="1" smtClean="0"/>
              <a:t>wt</a:t>
            </a:r>
            <a:r>
              <a:rPr lang="en-US" sz="1600" dirty="0" smtClean="0"/>
              <a:t>% of each phase</a:t>
            </a:r>
          </a:p>
          <a:p>
            <a:endParaRPr lang="en-US" sz="1600" dirty="0" smtClean="0"/>
          </a:p>
          <a:p>
            <a:r>
              <a:rPr lang="en-US" sz="1600" dirty="0" smtClean="0"/>
              <a:t>Note </a:t>
            </a:r>
            <a:r>
              <a:rPr lang="en-US" sz="1600" dirty="0" err="1" smtClean="0"/>
              <a:t>wt</a:t>
            </a:r>
            <a:r>
              <a:rPr lang="en-US" sz="1600" dirty="0" smtClean="0"/>
              <a:t>% / area % for phases with density:</a:t>
            </a:r>
            <a:br>
              <a:rPr lang="en-US" sz="1600" dirty="0" smtClean="0"/>
            </a:br>
            <a:r>
              <a:rPr lang="en-US" sz="1600" dirty="0" smtClean="0"/>
              <a:t>  Below bulk density: over represented by area</a:t>
            </a:r>
            <a:br>
              <a:rPr lang="en-US" sz="1600" dirty="0" smtClean="0"/>
            </a:br>
            <a:r>
              <a:rPr lang="en-US" sz="1600" dirty="0" smtClean="0"/>
              <a:t>  Above bulk density: under represented by area</a:t>
            </a:r>
            <a:br>
              <a:rPr lang="en-US" sz="1600" dirty="0" smtClean="0"/>
            </a:br>
            <a:r>
              <a:rPr lang="en-US" sz="1600" dirty="0" smtClean="0"/>
              <a:t>  </a:t>
            </a:r>
            <a:br>
              <a:rPr lang="en-US" sz="1600" dirty="0" smtClean="0"/>
            </a:br>
            <a:endParaRPr lang="en-US" sz="1600" dirty="0"/>
          </a:p>
        </p:txBody>
      </p:sp>
      <p:grpSp>
        <p:nvGrpSpPr>
          <p:cNvPr id="3" name="Group 2"/>
          <p:cNvGrpSpPr/>
          <p:nvPr/>
        </p:nvGrpSpPr>
        <p:grpSpPr>
          <a:xfrm>
            <a:off x="533400" y="4531016"/>
            <a:ext cx="11294301" cy="1869784"/>
            <a:chOff x="533400" y="4531016"/>
            <a:chExt cx="11294301" cy="18697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101" y="5248275"/>
              <a:ext cx="11277600" cy="115252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33400" y="4531016"/>
              <a:ext cx="4910176" cy="65058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sz="1600" dirty="0" smtClean="0"/>
                <a:t>Phase cation formula shows high quality of analyses</a:t>
              </a:r>
            </a:p>
            <a:p>
              <a:r>
                <a:rPr lang="en-US" sz="1600" dirty="0" smtClean="0"/>
                <a:t>End member compositions used to interpolate density</a:t>
              </a:r>
              <a:endParaRPr lang="en-US" sz="1600" dirty="0"/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3352800" y="2503165"/>
            <a:ext cx="762000" cy="1343025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715000" y="2509314"/>
            <a:ext cx="1550226" cy="1343025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6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1"/>
            <a:ext cx="1196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So let’s give our pixels some respect!  They deserve to be treated just like </a:t>
            </a:r>
            <a:r>
              <a:rPr lang="en-US" sz="2800" dirty="0" smtClean="0"/>
              <a:t>points.</a:t>
            </a:r>
            <a:endParaRPr lang="en-US" sz="2800" dirty="0"/>
          </a:p>
        </p:txBody>
      </p:sp>
      <p:pic>
        <p:nvPicPr>
          <p:cNvPr id="3" name="Picture 2" descr="https://probesoftware.com/smf/gallery/7_26_11_18_6_16_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377" y="675620"/>
            <a:ext cx="6525823" cy="611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363200" y="6447491"/>
            <a:ext cx="1479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From </a:t>
            </a:r>
            <a:r>
              <a:rPr lang="en-US" sz="1600" dirty="0" err="1"/>
              <a:t>Goemann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193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90600"/>
            <a:ext cx="10261600" cy="5410200"/>
          </a:xfrm>
        </p:spPr>
        <p:txBody>
          <a:bodyPr/>
          <a:lstStyle/>
          <a:p>
            <a:r>
              <a:rPr lang="en-US" dirty="0" smtClean="0"/>
              <a:t>X-ray maps without quantification is as unscientific as attempting to evaluate raw intensities from point analyses, therefore…</a:t>
            </a:r>
          </a:p>
          <a:p>
            <a:endParaRPr lang="en-US" dirty="0" smtClean="0"/>
          </a:p>
          <a:p>
            <a:r>
              <a:rPr lang="en-US" dirty="0" smtClean="0"/>
              <a:t>Perform the same quantification to each pixel as we would each point analysis.</a:t>
            </a:r>
          </a:p>
          <a:p>
            <a:endParaRPr lang="en-US" dirty="0" smtClean="0"/>
          </a:p>
          <a:p>
            <a:r>
              <a:rPr lang="en-US" dirty="0" smtClean="0"/>
              <a:t>This includes </a:t>
            </a:r>
            <a:r>
              <a:rPr lang="en-US" dirty="0" err="1" smtClean="0"/>
              <a:t>deadtime</a:t>
            </a:r>
            <a:r>
              <a:rPr lang="en-US" dirty="0" smtClean="0"/>
              <a:t>, beam drift, standard intensity drift, background, matrix, spectral interferences and optionally TDI for sample sensitivity, and/or blank corrections.</a:t>
            </a:r>
          </a:p>
          <a:p>
            <a:endParaRPr lang="en-US" dirty="0" smtClean="0"/>
          </a:p>
          <a:p>
            <a:r>
              <a:rPr lang="en-US" dirty="0" smtClean="0"/>
              <a:t>Extract information based on spatial</a:t>
            </a:r>
            <a:r>
              <a:rPr lang="en-US" dirty="0"/>
              <a:t> </a:t>
            </a:r>
            <a:r>
              <a:rPr lang="en-US" dirty="0" smtClean="0"/>
              <a:t>and/or compositional relationships (manually or automatically).</a:t>
            </a:r>
          </a:p>
          <a:p>
            <a:endParaRPr lang="en-US" dirty="0" smtClean="0"/>
          </a:p>
          <a:p>
            <a:r>
              <a:rPr lang="en-US" dirty="0" smtClean="0"/>
              <a:t>Thank-you!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87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3041</TotalTime>
  <Words>1148</Words>
  <Application>Microsoft Office PowerPoint</Application>
  <PresentationFormat>Custom</PresentationFormat>
  <Paragraphs>184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Advances in EPMA Quantitative Compositional Mapping</vt:lpstr>
      <vt:lpstr>PowerPoint Presentation</vt:lpstr>
      <vt:lpstr>Why Quantify?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Typical EPMA quantitative mapping procedure</vt:lpstr>
      <vt:lpstr>PowerPoint Presentation</vt:lpstr>
      <vt:lpstr>PowerPoint Presentation</vt:lpstr>
      <vt:lpstr>Detection limit vs. analytical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Fiji Xlib unsupervised K-means – simplified 4 cluster constraint</vt:lpstr>
      <vt:lpstr>Cluster results using all pixels (no data filtering, 4 clusters only)</vt:lpstr>
      <vt:lpstr>PowerPoint Presentation</vt:lpstr>
      <vt:lpstr>Conclusions</vt:lpstr>
    </vt:vector>
  </TitlesOfParts>
  <Company>University of Oregon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Improved EPMA Trace Element Accuracy Using A Matrix Iterated Quantitative Blank Correction</dc:title>
  <dc:creator>John Donovan</dc:creator>
  <cp:lastModifiedBy>jdonovan</cp:lastModifiedBy>
  <cp:revision>267</cp:revision>
  <dcterms:created xsi:type="dcterms:W3CDTF">2007-08-30T23:16:31Z</dcterms:created>
  <dcterms:modified xsi:type="dcterms:W3CDTF">2019-06-18T20:40:29Z</dcterms:modified>
</cp:coreProperties>
</file>