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6"/>
  </p:notesMasterIdLst>
  <p:sldIdLst>
    <p:sldId id="256" r:id="rId2"/>
    <p:sldId id="258" r:id="rId3"/>
    <p:sldId id="261" r:id="rId4"/>
    <p:sldId id="284" r:id="rId5"/>
    <p:sldId id="259" r:id="rId6"/>
    <p:sldId id="296" r:id="rId7"/>
    <p:sldId id="260" r:id="rId8"/>
    <p:sldId id="287" r:id="rId9"/>
    <p:sldId id="267" r:id="rId10"/>
    <p:sldId id="272" r:id="rId11"/>
    <p:sldId id="286" r:id="rId12"/>
    <p:sldId id="269" r:id="rId13"/>
    <p:sldId id="274" r:id="rId14"/>
    <p:sldId id="299" r:id="rId15"/>
    <p:sldId id="300" r:id="rId16"/>
    <p:sldId id="273" r:id="rId17"/>
    <p:sldId id="271" r:id="rId18"/>
    <p:sldId id="270" r:id="rId19"/>
    <p:sldId id="277" r:id="rId20"/>
    <p:sldId id="280" r:id="rId21"/>
    <p:sldId id="294" r:id="rId22"/>
    <p:sldId id="295" r:id="rId23"/>
    <p:sldId id="283" r:id="rId24"/>
    <p:sldId id="285" r:id="rId25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66FF66"/>
    <a:srgbClr val="FFFF99"/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78" y="-4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7E398D-216F-4C43-AEBD-05ED38DAD6EC}" type="datetimeFigureOut">
              <a:rPr lang="en-US" smtClean="0"/>
              <a:t>10/8/2021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BABBAF-EDA7-4CAF-95F7-509604C027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802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ABBAF-EDA7-4CAF-95F7-509604C027D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7159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ABBAF-EDA7-4CAF-95F7-509604C027D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45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88CF46-06A7-429A-A8BA-435952BD84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4225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9D459F-B2FC-4F9D-933B-ADB3C9227C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8565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8A41CB-166B-44D8-85C0-5E32F57F8C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0414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B269FC-93CA-4CD5-99FA-7CB43B548A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0696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E0EE99-E6B5-49E3-A246-CF2FE5E9D0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4447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C3FDAE-A290-4333-993E-AFF85EB9E5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00040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F23FAC-EFFF-4DCB-A548-DAA3C462CC6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0516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47767F-D7BA-42BE-A814-AE4379137B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2691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D29BEC-81CF-481F-BD4F-880EF222B6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0505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CE0E76-D087-4468-821D-5BB033679A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597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AE8B70-6535-4F1B-A615-4C1DB022A9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6318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  <a:alpha val="47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304800"/>
            <a:ext cx="10363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990600"/>
            <a:ext cx="102616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2E7C0DE-4CBD-43C4-9288-ED6A25AA86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1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2819400" y="3352800"/>
            <a:ext cx="6019800" cy="2788456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None/>
            </a:pPr>
            <a:r>
              <a:rPr lang="de-DE" sz="1200" u="sng" dirty="0"/>
              <a:t>John J. Donovan</a:t>
            </a:r>
            <a:r>
              <a:rPr lang="de-DE" sz="1200" u="sng" baseline="30000" dirty="0"/>
              <a:t>1</a:t>
            </a:r>
            <a:r>
              <a:rPr lang="de-DE" sz="1200" u="sng" dirty="0"/>
              <a:t>, Julien M. Allaz</a:t>
            </a:r>
            <a:r>
              <a:rPr lang="de-DE" sz="1200" u="sng" baseline="30000" dirty="0"/>
              <a:t>2</a:t>
            </a:r>
            <a:r>
              <a:rPr lang="de-DE" sz="1200" u="sng" dirty="0"/>
              <a:t>, Anette von der Handt</a:t>
            </a:r>
            <a:r>
              <a:rPr lang="de-DE" sz="1200" u="sng" baseline="30000" dirty="0"/>
              <a:t>3</a:t>
            </a:r>
            <a:r>
              <a:rPr lang="de-DE" sz="1200" u="sng" dirty="0"/>
              <a:t>, Gareth G. E. Seward</a:t>
            </a:r>
            <a:r>
              <a:rPr lang="de-DE" sz="1200" u="sng" baseline="30000" dirty="0"/>
              <a:t>4</a:t>
            </a:r>
            <a:r>
              <a:rPr lang="de-DE" sz="1200" u="sng" dirty="0"/>
              <a:t>, Owen Neill</a:t>
            </a:r>
            <a:r>
              <a:rPr lang="de-DE" sz="1200" u="sng" baseline="30000" dirty="0"/>
              <a:t>5</a:t>
            </a:r>
            <a:r>
              <a:rPr lang="de-DE" sz="1200" u="sng" dirty="0"/>
              <a:t>, Karsten Goemann</a:t>
            </a:r>
            <a:r>
              <a:rPr lang="de-DE" sz="1200" u="sng" baseline="30000" dirty="0"/>
              <a:t>6</a:t>
            </a:r>
            <a:r>
              <a:rPr lang="de-DE" sz="1200" u="sng" dirty="0"/>
              <a:t>, Julie Chouinard</a:t>
            </a:r>
            <a:r>
              <a:rPr lang="de-DE" sz="1200" u="sng" baseline="30000" dirty="0"/>
              <a:t>1</a:t>
            </a:r>
            <a:r>
              <a:rPr lang="de-DE" sz="1200" u="sng" dirty="0"/>
              <a:t> and Paul </a:t>
            </a:r>
            <a:r>
              <a:rPr lang="de-DE" sz="1200" u="sng" dirty="0" smtClean="0"/>
              <a:t>Carpenter</a:t>
            </a:r>
            <a:r>
              <a:rPr lang="de-DE" sz="1200" u="sng" baseline="30000" dirty="0" smtClean="0"/>
              <a:t>7</a:t>
            </a:r>
          </a:p>
          <a:p>
            <a:pPr>
              <a:buNone/>
            </a:pPr>
            <a:endParaRPr lang="en-US" sz="1200" dirty="0"/>
          </a:p>
          <a:p>
            <a:pPr>
              <a:buNone/>
            </a:pPr>
            <a:r>
              <a:rPr lang="en-US" sz="1200" dirty="0"/>
              <a:t>1. CAMCOR, University of Oregon, Eugene, Oregon, 97403, USA</a:t>
            </a:r>
          </a:p>
          <a:p>
            <a:pPr>
              <a:buNone/>
            </a:pPr>
            <a:r>
              <a:rPr lang="en-US" sz="1200" dirty="0"/>
              <a:t>2. Institute of Geochemistry and Petrology, ETH Zürich, 8092 Zürich, Switzerland</a:t>
            </a:r>
          </a:p>
          <a:p>
            <a:pPr>
              <a:buNone/>
            </a:pPr>
            <a:r>
              <a:rPr lang="en-US" sz="1200" dirty="0"/>
              <a:t>3. Department of Earth Sciences, University of Minnesota, Minneapolis, MN 55455, USA</a:t>
            </a:r>
          </a:p>
          <a:p>
            <a:pPr>
              <a:buNone/>
            </a:pPr>
            <a:r>
              <a:rPr lang="en-US" sz="1200" dirty="0"/>
              <a:t>4. Department of Earth Science, University of California Santa Barbara, Santa Barbara, CA 93101, USA</a:t>
            </a:r>
          </a:p>
          <a:p>
            <a:pPr>
              <a:buNone/>
            </a:pPr>
            <a:r>
              <a:rPr lang="en-US" sz="1200" dirty="0"/>
              <a:t>5. Department of Earth and Environmental Sciences, University of Michigan, Ann Arbor, MI 48013, USA </a:t>
            </a:r>
          </a:p>
          <a:p>
            <a:pPr>
              <a:buNone/>
            </a:pPr>
            <a:r>
              <a:rPr lang="en-US" sz="1200" dirty="0"/>
              <a:t>6. Central Science Laboratory, University of Tasmania, Hobart, Tasmania 7001, Australia</a:t>
            </a:r>
          </a:p>
          <a:p>
            <a:pPr>
              <a:buNone/>
            </a:pPr>
            <a:r>
              <a:rPr lang="en-US" sz="1200" dirty="0"/>
              <a:t>7. Department of Earth and Planetary Sciences, Washington University in St. Louis, One Brookings Drive, St. Louis, Missouri, 63130 USA</a:t>
            </a:r>
            <a:endParaRPr lang="en-US" altLang="en-US" sz="1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152400"/>
            <a:ext cx="9127067" cy="2286000"/>
          </a:xfrm>
          <a:solidFill>
            <a:schemeClr val="bg1">
              <a:alpha val="75000"/>
            </a:schemeClr>
          </a:solidFill>
        </p:spPr>
        <p:txBody>
          <a:bodyPr/>
          <a:lstStyle/>
          <a:p>
            <a:r>
              <a:rPr lang="en-US" sz="3600" dirty="0" smtClean="0"/>
              <a:t>Quantitative WDS Compositional Mapping </a:t>
            </a:r>
            <a:r>
              <a:rPr lang="en-US" sz="3600" dirty="0"/>
              <a:t>Using the Electron Microprobe</a:t>
            </a:r>
            <a:br>
              <a:rPr lang="en-US" sz="3600" dirty="0"/>
            </a:br>
            <a:r>
              <a:rPr lang="en-US" sz="3600" smtClean="0"/>
              <a:t/>
            </a:r>
            <a:br>
              <a:rPr lang="en-US" sz="3600" smtClean="0"/>
            </a:br>
            <a:r>
              <a:rPr lang="en-US" sz="1000" smtClean="0"/>
              <a:t>Publication in American </a:t>
            </a:r>
            <a:r>
              <a:rPr lang="en-US" sz="1000" dirty="0" smtClean="0"/>
              <a:t>Mineralogist, November, 2021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800" y="5680090"/>
            <a:ext cx="2647950" cy="1082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10363200" cy="457200"/>
          </a:xfrm>
        </p:spPr>
        <p:txBody>
          <a:bodyPr/>
          <a:lstStyle/>
          <a:p>
            <a:r>
              <a:rPr lang="en-US" dirty="0" smtClean="0"/>
              <a:t>Why Quantify?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609600" y="768908"/>
            <a:ext cx="9563100" cy="2523768"/>
            <a:chOff x="228600" y="757535"/>
            <a:chExt cx="9563100" cy="2523768"/>
          </a:xfrm>
        </p:grpSpPr>
        <p:sp>
          <p:nvSpPr>
            <p:cNvPr id="3" name="TextBox 2"/>
            <p:cNvSpPr txBox="1"/>
            <p:nvPr/>
          </p:nvSpPr>
          <p:spPr>
            <a:xfrm>
              <a:off x="2019300" y="1219200"/>
              <a:ext cx="7772400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ELEM:    </a:t>
              </a:r>
              <a:r>
                <a:rPr lang="en-US" sz="1600" b="1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na</a:t>
              </a:r>
              <a:r>
                <a:rPr 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</a:t>
              </a:r>
              <a:r>
                <a:rPr lang="en-US" sz="1600" b="1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ka</a:t>
              </a:r>
              <a:r>
                <a:rPr 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</a:t>
              </a:r>
              <a:r>
                <a:rPr lang="en-US" sz="1600" b="1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si</a:t>
              </a:r>
              <a:r>
                <a:rPr 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</a:t>
              </a:r>
              <a:r>
                <a:rPr lang="en-US" sz="1600" b="1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ka</a:t>
              </a:r>
              <a:r>
                <a:rPr 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 k </a:t>
              </a:r>
              <a:r>
                <a:rPr lang="en-US" sz="1600" b="1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ka</a:t>
              </a:r>
              <a:r>
                <a:rPr 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al </a:t>
              </a:r>
              <a:r>
                <a:rPr lang="en-US" sz="1600" b="1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ka</a:t>
              </a:r>
              <a:r>
                <a:rPr 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mg </a:t>
              </a:r>
              <a:r>
                <a:rPr lang="en-US" sz="1600" b="1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ka</a:t>
              </a:r>
              <a:r>
                <a:rPr 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</a:t>
              </a:r>
              <a:r>
                <a:rPr lang="en-US" sz="1600" b="1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fe</a:t>
              </a:r>
              <a:r>
                <a:rPr 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</a:t>
              </a:r>
              <a:r>
                <a:rPr lang="en-US" sz="1600" b="1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ka</a:t>
              </a:r>
              <a:r>
                <a:rPr 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ca </a:t>
              </a:r>
              <a:r>
                <a:rPr lang="en-US" sz="1600" b="1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ka</a:t>
              </a:r>
              <a:endParaRPr lang="en-US" sz="1600" b="1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227G    11.4 10334.7    -5.8    31.2  3903.3     8.2  9616.8</a:t>
              </a:r>
            </a:p>
            <a:p>
              <a:r>
                <a:rPr 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228G    12.7 10353.6    -7.0    33.2  3935.6    10.1  9645.1</a:t>
              </a:r>
            </a:p>
            <a:p>
              <a:r>
                <a:rPr 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229G    11.1 10337.8    -1.4    28.5  3916.5     9.6  9563.8</a:t>
              </a:r>
            </a:p>
            <a:p>
              <a:r>
                <a:rPr 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230G    10.5 10384.0     2.0    25.1  3938.1    10.4  9580.3</a:t>
              </a:r>
            </a:p>
            <a:p>
              <a:endParaRPr lang="en-US" sz="1600" b="1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AVER:     11.4 10352.5    -3.1    29.5  3923.4     9.6  9601.5</a:t>
              </a:r>
            </a:p>
            <a:p>
              <a:r>
                <a:rPr 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SDEV:       .9    22.5     4.1     3.5    16.5     1.0    36.5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28600" y="757535"/>
              <a:ext cx="40886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Point Analyses: Raw </a:t>
              </a:r>
              <a:r>
                <a:rPr lang="en-US" dirty="0" smtClean="0"/>
                <a:t>Intensities</a:t>
              </a:r>
              <a:endParaRPr lang="en-US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09600" y="3695062"/>
            <a:ext cx="10134600" cy="2553338"/>
            <a:chOff x="228600" y="3471164"/>
            <a:chExt cx="10134600" cy="2553338"/>
          </a:xfrm>
        </p:grpSpPr>
        <p:sp>
          <p:nvSpPr>
            <p:cNvPr id="4" name="TextBox 3"/>
            <p:cNvSpPr txBox="1"/>
            <p:nvPr/>
          </p:nvSpPr>
          <p:spPr>
            <a:xfrm>
              <a:off x="1447800" y="3962399"/>
              <a:ext cx="8915400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ELEM:     Na2O    SiO2     K2O   Al2O3     MgO     FeO     CaO    SUM  </a:t>
              </a:r>
            </a:p>
            <a:p>
              <a:r>
                <a:rPr lang="pt-BR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227   -.008  55.982   -.016    .019  18.707    .012  26.182  100.827</a:t>
              </a:r>
            </a:p>
            <a:p>
              <a:r>
                <a:rPr lang="pt-BR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228    .002  56.108   -.019    .028  18.860    .062  26.262  101.105</a:t>
              </a:r>
            </a:p>
            <a:p>
              <a:r>
                <a:rPr lang="pt-BR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229   -.010  55.992   -.004    .006  18.749    .048  26.042  100.593</a:t>
              </a:r>
            </a:p>
            <a:p>
              <a:r>
                <a:rPr lang="pt-BR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230   -.015  56.269    .005   -.009  18.877    .070  26.084  101.218</a:t>
              </a:r>
            </a:p>
            <a:p>
              <a:endParaRPr lang="pt-BR" sz="1600" b="1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pt-BR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AVER:    -.008  56.088   -.008    .011  18.798    .048  26.142  100.936</a:t>
              </a:r>
            </a:p>
            <a:p>
              <a:r>
                <a:rPr lang="pt-BR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SDEV:     .007    .134    .011    .016    .083    .025    .099     .281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28600" y="3471164"/>
              <a:ext cx="404533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Point Analyses: </a:t>
              </a:r>
              <a:r>
                <a:rPr lang="en-US" dirty="0" smtClean="0"/>
                <a:t>Concentrations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750711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66607" y="302568"/>
            <a:ext cx="62215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Raw data (left) </a:t>
            </a:r>
            <a:r>
              <a:rPr lang="en-US" dirty="0" smtClean="0"/>
              <a:t>       vs</a:t>
            </a:r>
            <a:r>
              <a:rPr lang="en-US" dirty="0"/>
              <a:t>. </a:t>
            </a:r>
            <a:r>
              <a:rPr lang="en-US" dirty="0" smtClean="0"/>
              <a:t>     Quantified </a:t>
            </a:r>
            <a:r>
              <a:rPr lang="en-US" dirty="0"/>
              <a:t>data (right)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91390" y="1317841"/>
            <a:ext cx="11772010" cy="5345313"/>
            <a:chOff x="191390" y="1317841"/>
            <a:chExt cx="11772010" cy="5345313"/>
          </a:xfrm>
        </p:grpSpPr>
        <p:sp>
          <p:nvSpPr>
            <p:cNvPr id="3" name="Text Box 3"/>
            <p:cNvSpPr txBox="1">
              <a:spLocks noChangeArrowheads="1"/>
            </p:cNvSpPr>
            <p:nvPr/>
          </p:nvSpPr>
          <p:spPr bwMode="auto">
            <a:xfrm>
              <a:off x="7733588" y="6324600"/>
              <a:ext cx="4229812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dirty="0" smtClean="0"/>
                <a:t>Oxygen maps of Fe-</a:t>
              </a:r>
              <a:r>
                <a:rPr lang="en-US" altLang="en-US" sz="1600" dirty="0" err="1" smtClean="0"/>
                <a:t>Ti</a:t>
              </a:r>
              <a:r>
                <a:rPr lang="en-US" altLang="en-US" sz="1600" dirty="0" smtClean="0"/>
                <a:t> oxide from </a:t>
              </a:r>
              <a:r>
                <a:rPr lang="en-US" altLang="en-US" sz="1600" dirty="0"/>
                <a:t>von der </a:t>
              </a:r>
              <a:r>
                <a:rPr lang="en-US" altLang="en-US" sz="1600" dirty="0" err="1"/>
                <a:t>Handt</a:t>
              </a:r>
              <a:endParaRPr lang="en-US" altLang="en-US" sz="1600" dirty="0"/>
            </a:p>
          </p:txBody>
        </p:sp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1390" y="1317841"/>
              <a:ext cx="11772010" cy="41098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27826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90600" y="630998"/>
            <a:ext cx="10972800" cy="5943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285750" indent="-285750" defTabSz="225425">
              <a:buFont typeface="Arial" panose="020B0604020202020204" pitchFamily="34" charset="0"/>
              <a:buChar char="•"/>
            </a:pPr>
            <a:r>
              <a:rPr lang="en-US" dirty="0" smtClean="0">
                <a:latin typeface="+mn-lt"/>
              </a:rPr>
              <a:t>We want </a:t>
            </a:r>
            <a:r>
              <a:rPr lang="en-US" dirty="0">
                <a:latin typeface="+mn-lt"/>
              </a:rPr>
              <a:t>spatial concentration data in image </a:t>
            </a:r>
            <a:r>
              <a:rPr lang="en-US" dirty="0" smtClean="0">
                <a:latin typeface="+mn-lt"/>
              </a:rPr>
              <a:t>format (WYSIWYG)</a:t>
            </a:r>
          </a:p>
          <a:p>
            <a:pPr marL="742950" lvl="1" indent="-285750" defTabSz="225425">
              <a:buFont typeface="Arial" panose="020B0604020202020204" pitchFamily="34" charset="0"/>
              <a:buChar char="•"/>
            </a:pPr>
            <a:r>
              <a:rPr lang="en-US" dirty="0" smtClean="0">
                <a:latin typeface="+mn-lt"/>
              </a:rPr>
              <a:t>Zoning, solid solutions, complex samples with multiple phases</a:t>
            </a:r>
          </a:p>
          <a:p>
            <a:pPr marL="742950" lvl="1" indent="-285750" defTabSz="225425">
              <a:buFont typeface="Arial" panose="020B0604020202020204" pitchFamily="34" charset="0"/>
              <a:buChar char="•"/>
            </a:pPr>
            <a:r>
              <a:rPr lang="en-US" dirty="0"/>
              <a:t>Variable chemistry at constant </a:t>
            </a:r>
            <a:r>
              <a:rPr lang="en-US" dirty="0" err="1"/>
              <a:t>avg</a:t>
            </a:r>
            <a:r>
              <a:rPr lang="en-US" dirty="0"/>
              <a:t>-Z (no BSE contrast)</a:t>
            </a:r>
          </a:p>
          <a:p>
            <a:pPr marL="742950" lvl="1" indent="-285750" defTabSz="225425">
              <a:buFont typeface="Arial" panose="020B0604020202020204" pitchFamily="34" charset="0"/>
              <a:buChar char="•"/>
            </a:pPr>
            <a:endParaRPr lang="en-US" dirty="0">
              <a:latin typeface="+mn-lt"/>
            </a:endParaRPr>
          </a:p>
          <a:p>
            <a:pPr marL="285750" indent="-285750" defTabSz="225425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  <a:latin typeface="+mn-lt"/>
              </a:rPr>
              <a:t>Emitted </a:t>
            </a:r>
            <a:r>
              <a:rPr lang="en-US" dirty="0">
                <a:solidFill>
                  <a:prstClr val="black"/>
                </a:solidFill>
                <a:latin typeface="+mn-lt"/>
              </a:rPr>
              <a:t>intensities do not represent </a:t>
            </a:r>
            <a:r>
              <a:rPr lang="en-US" dirty="0" smtClean="0">
                <a:solidFill>
                  <a:prstClr val="black"/>
                </a:solidFill>
                <a:latin typeface="+mn-lt"/>
              </a:rPr>
              <a:t>concentration, C </a:t>
            </a:r>
            <a:r>
              <a:rPr lang="en-US" dirty="0">
                <a:solidFill>
                  <a:prstClr val="black"/>
                </a:solidFill>
                <a:latin typeface="+mn-lt"/>
              </a:rPr>
              <a:t>= k * </a:t>
            </a:r>
            <a:r>
              <a:rPr lang="en-US" dirty="0" smtClean="0">
                <a:solidFill>
                  <a:prstClr val="black"/>
                </a:solidFill>
                <a:latin typeface="+mn-lt"/>
              </a:rPr>
              <a:t>ZAF</a:t>
            </a:r>
          </a:p>
          <a:p>
            <a:pPr marL="742950" lvl="1" indent="-285750" defTabSz="225425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  <a:latin typeface="+mn-lt"/>
              </a:rPr>
              <a:t>Average Z affects zero intensity, matrix affects major element intensities</a:t>
            </a:r>
          </a:p>
          <a:p>
            <a:pPr marL="742950" lvl="1" indent="-285750" defTabSz="225425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  <a:latin typeface="+mn-lt"/>
              </a:rPr>
              <a:t>Spectral interferences affects trace and minor elements</a:t>
            </a:r>
          </a:p>
          <a:p>
            <a:pPr marL="742950" lvl="1" indent="-285750" defTabSz="225425">
              <a:buFont typeface="Arial" panose="020B0604020202020204" pitchFamily="34" charset="0"/>
              <a:buChar char="•"/>
            </a:pPr>
            <a:endParaRPr lang="en-US" dirty="0">
              <a:solidFill>
                <a:prstClr val="black"/>
              </a:solidFill>
              <a:latin typeface="+mn-lt"/>
            </a:endParaRPr>
          </a:p>
          <a:p>
            <a:pPr marL="285750" indent="-285750" defTabSz="225425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  <a:latin typeface="+mn-lt"/>
              </a:rPr>
              <a:t>Detection limits in x-ray </a:t>
            </a:r>
            <a:r>
              <a:rPr lang="en-US" dirty="0">
                <a:solidFill>
                  <a:prstClr val="black"/>
                </a:solidFill>
                <a:latin typeface="+mn-lt"/>
              </a:rPr>
              <a:t>intensity maps is ~ </a:t>
            </a:r>
            <a:r>
              <a:rPr lang="en-US" dirty="0" smtClean="0">
                <a:solidFill>
                  <a:prstClr val="black"/>
                </a:solidFill>
                <a:latin typeface="+mn-lt"/>
              </a:rPr>
              <a:t>C/ZAF</a:t>
            </a:r>
          </a:p>
          <a:p>
            <a:pPr marL="742950" lvl="1" indent="-285750" defTabSz="225425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  <a:latin typeface="+mn-lt"/>
              </a:rPr>
              <a:t>Spectrometer, crystal, standard and phase dependent</a:t>
            </a:r>
          </a:p>
          <a:p>
            <a:pPr marL="285750" indent="-285750" defTabSz="225425">
              <a:buFont typeface="Arial" panose="020B0604020202020204" pitchFamily="34" charset="0"/>
              <a:buChar char="•"/>
            </a:pPr>
            <a:endParaRPr lang="en-US" dirty="0">
              <a:solidFill>
                <a:prstClr val="black"/>
              </a:solidFill>
              <a:latin typeface="+mn-lt"/>
            </a:endParaRPr>
          </a:p>
          <a:p>
            <a:pPr marL="285750" indent="-285750" defTabSz="225425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+mn-lt"/>
              </a:rPr>
              <a:t>SEM-EDS mapping: Spectrum imaging </a:t>
            </a:r>
            <a:r>
              <a:rPr lang="en-US" dirty="0" smtClean="0">
                <a:solidFill>
                  <a:prstClr val="black"/>
                </a:solidFill>
                <a:latin typeface="+mn-lt"/>
              </a:rPr>
              <a:t>is an excellent tool</a:t>
            </a:r>
          </a:p>
          <a:p>
            <a:pPr marL="742950" lvl="1" indent="-285750" defTabSz="225425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  <a:latin typeface="+mn-lt"/>
              </a:rPr>
              <a:t>SDD </a:t>
            </a:r>
            <a:r>
              <a:rPr lang="en-US" dirty="0">
                <a:solidFill>
                  <a:prstClr val="black"/>
                </a:solidFill>
                <a:latin typeface="+mn-lt"/>
              </a:rPr>
              <a:t>throughput, but P/B issues for light </a:t>
            </a:r>
            <a:r>
              <a:rPr lang="en-US" dirty="0" smtClean="0">
                <a:solidFill>
                  <a:prstClr val="black"/>
                </a:solidFill>
                <a:latin typeface="+mn-lt"/>
              </a:rPr>
              <a:t>elements</a:t>
            </a:r>
            <a:r>
              <a:rPr lang="en-US" dirty="0">
                <a:solidFill>
                  <a:prstClr val="black"/>
                </a:solidFill>
                <a:latin typeface="+mn-lt"/>
              </a:rPr>
              <a:t>, </a:t>
            </a:r>
            <a:r>
              <a:rPr lang="en-US" dirty="0" smtClean="0">
                <a:solidFill>
                  <a:prstClr val="black"/>
                </a:solidFill>
                <a:latin typeface="+mn-lt"/>
              </a:rPr>
              <a:t>traces</a:t>
            </a:r>
          </a:p>
          <a:p>
            <a:pPr marL="285750" indent="-285750" defTabSz="225425">
              <a:buFont typeface="Arial" panose="020B0604020202020204" pitchFamily="34" charset="0"/>
              <a:buChar char="•"/>
            </a:pPr>
            <a:endParaRPr lang="en-US" dirty="0">
              <a:solidFill>
                <a:prstClr val="black"/>
              </a:solidFill>
              <a:latin typeface="+mn-lt"/>
            </a:endParaRPr>
          </a:p>
          <a:p>
            <a:pPr marL="285750" indent="-285750" defTabSz="225425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  <a:latin typeface="+mn-lt"/>
              </a:rPr>
              <a:t>EPMA-WDS: </a:t>
            </a:r>
            <a:r>
              <a:rPr lang="en-US" dirty="0">
                <a:solidFill>
                  <a:prstClr val="black"/>
                </a:solidFill>
                <a:latin typeface="+mn-lt"/>
              </a:rPr>
              <a:t>WDS </a:t>
            </a:r>
            <a:r>
              <a:rPr lang="en-US" dirty="0" smtClean="0">
                <a:solidFill>
                  <a:prstClr val="black"/>
                </a:solidFill>
                <a:latin typeface="+mn-lt"/>
              </a:rPr>
              <a:t>multiple serial spectrometer passes combined in quant</a:t>
            </a:r>
          </a:p>
          <a:p>
            <a:pPr marL="742950" lvl="1" indent="-285750" defTabSz="225425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  <a:latin typeface="+mn-lt"/>
              </a:rPr>
              <a:t>Excellent P/B, use stage mapping to avoid Bragg defocus, beam damage (use TDI)</a:t>
            </a:r>
            <a:endParaRPr lang="en-US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33097" y="32855"/>
            <a:ext cx="6945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Why </a:t>
            </a:r>
            <a:r>
              <a:rPr lang="en-US" i="1" dirty="0" smtClean="0"/>
              <a:t>WDS Quantitative </a:t>
            </a:r>
            <a:r>
              <a:rPr lang="en-US" i="1" dirty="0"/>
              <a:t>Compositional Mapping</a:t>
            </a:r>
            <a:r>
              <a:rPr lang="en-US" i="1" dirty="0" smtClean="0"/>
              <a:t>?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245828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828800" y="228600"/>
            <a:ext cx="8610600" cy="9144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kern="0" dirty="0"/>
              <a:t>Calibration Curve?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8078" y="1159933"/>
            <a:ext cx="105156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Works </a:t>
            </a:r>
            <a:r>
              <a:rPr lang="en-US" dirty="0" smtClean="0"/>
              <a:t>quite well </a:t>
            </a:r>
            <a:r>
              <a:rPr lang="en-US" dirty="0"/>
              <a:t>for single phase x-ray maps, but </a:t>
            </a:r>
            <a:r>
              <a:rPr lang="en-US" dirty="0" smtClean="0"/>
              <a:t>then why bother mapping?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Traces? But without a background </a:t>
            </a:r>
            <a:r>
              <a:rPr lang="en-US" dirty="0" smtClean="0"/>
              <a:t>correction, </a:t>
            </a:r>
            <a:r>
              <a:rPr lang="en-US" dirty="0"/>
              <a:t>what’s the point?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physics of electron solid interactions tells us</a:t>
            </a:r>
            <a:r>
              <a:rPr lang="en-US" dirty="0" smtClean="0"/>
              <a:t>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In </a:t>
            </a:r>
            <a:r>
              <a:rPr lang="en-US" dirty="0"/>
              <a:t>multi-phase materials, every phase (with a different average Z) will produce a different intensity for a zero concentration (Kramer’s law).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Also the same concentration will produce a different intensities in different phases, i.e., different ZAF or φ(</a:t>
            </a:r>
            <a:r>
              <a:rPr lang="en-US" dirty="0" err="1"/>
              <a:t>ρz</a:t>
            </a:r>
            <a:r>
              <a:rPr lang="en-US" dirty="0"/>
              <a:t>) matrix physics.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Likewise, the same intensity in different phases can represent different concentrations, again, different ZAF or φ(</a:t>
            </a:r>
            <a:r>
              <a:rPr lang="en-US" dirty="0" err="1"/>
              <a:t>ρz</a:t>
            </a:r>
            <a:r>
              <a:rPr lang="en-US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46344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6647065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844516"/>
            <a:ext cx="6442075" cy="5908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951865" y="150167"/>
            <a:ext cx="52036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Calibration curves and accuracy (or lack thereof)</a:t>
            </a:r>
            <a:endParaRPr lang="en-US" sz="20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0" y="2516188"/>
            <a:ext cx="11517313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8482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828800" y="228600"/>
            <a:ext cx="8610600" cy="9144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kern="0" dirty="0"/>
              <a:t>Solution: Treat Pixels as Points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02651" y="1143000"/>
            <a:ext cx="826289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Deadtime </a:t>
            </a:r>
            <a:r>
              <a:rPr lang="en-US" dirty="0" smtClean="0"/>
              <a:t>corrections</a:t>
            </a:r>
          </a:p>
          <a:p>
            <a:endParaRPr lang="en-US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Normalization </a:t>
            </a:r>
            <a:r>
              <a:rPr lang="en-US" dirty="0"/>
              <a:t>for beam </a:t>
            </a:r>
            <a:r>
              <a:rPr lang="en-US" dirty="0" smtClean="0"/>
              <a:t>current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Normalization </a:t>
            </a:r>
            <a:r>
              <a:rPr lang="en-US" dirty="0"/>
              <a:t>for integration </a:t>
            </a:r>
            <a:r>
              <a:rPr lang="en-US" dirty="0" smtClean="0"/>
              <a:t>time</a:t>
            </a:r>
            <a:endParaRPr lang="en-US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Beam drift corrections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Standard intensity drift corrections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Background corrections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Matrix corrections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Spectral interference corrections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Optionally, </a:t>
            </a:r>
            <a:r>
              <a:rPr lang="en-US" dirty="0" smtClean="0"/>
              <a:t>time </a:t>
            </a:r>
            <a:r>
              <a:rPr lang="en-US" dirty="0"/>
              <a:t>dependent intensity (TDI) </a:t>
            </a:r>
            <a:r>
              <a:rPr lang="en-US" dirty="0" smtClean="0"/>
              <a:t>corrections for beam sensitive samples</a:t>
            </a:r>
            <a:endParaRPr lang="en-US" dirty="0"/>
          </a:p>
        </p:txBody>
      </p:sp>
      <p:pic>
        <p:nvPicPr>
          <p:cNvPr id="1026" name="Picture 2" descr="C:\Abstract\EPMA X-ray Map Quantification\Proofs\Fig2 QuantMap - Work flow (4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905410"/>
            <a:ext cx="4114800" cy="5648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94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10363200" cy="457200"/>
          </a:xfrm>
        </p:spPr>
        <p:txBody>
          <a:bodyPr/>
          <a:lstStyle/>
          <a:p>
            <a:r>
              <a:rPr lang="en-US" dirty="0" smtClean="0"/>
              <a:t>Typical EPMA </a:t>
            </a:r>
            <a:r>
              <a:rPr lang="en-US" dirty="0"/>
              <a:t>quantitative </a:t>
            </a:r>
            <a:r>
              <a:rPr lang="en-US" dirty="0" smtClean="0"/>
              <a:t>mapping </a:t>
            </a:r>
            <a:r>
              <a:rPr lang="en-US" dirty="0"/>
              <a:t>procedure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8740" y="3733800"/>
            <a:ext cx="3477639" cy="2971800"/>
          </a:xfrm>
          <a:prstGeom prst="rect">
            <a:avLst/>
          </a:prstGeom>
        </p:spPr>
      </p:pic>
      <p:sp>
        <p:nvSpPr>
          <p:cNvPr id="5" name="Content Placeholder 5"/>
          <p:cNvSpPr txBox="1">
            <a:spLocks/>
          </p:cNvSpPr>
          <p:nvPr/>
        </p:nvSpPr>
        <p:spPr>
          <a:xfrm>
            <a:off x="294300" y="879443"/>
            <a:ext cx="5649300" cy="3627150"/>
          </a:xfrm>
          <a:prstGeom prst="rect">
            <a:avLst/>
          </a:prstGeom>
          <a:noFill/>
          <a:ln w="6350">
            <a:noFill/>
          </a:ln>
        </p:spPr>
        <p:txBody>
          <a:bodyPr vert="horz" wrap="none" lIns="193448" tIns="96724" rIns="0" bIns="96724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defTabSz="684213">
              <a:buFont typeface="Arial" pitchFamily="34" charset="0"/>
              <a:buChar char="•"/>
              <a:tabLst>
                <a:tab pos="684213" algn="l"/>
              </a:tabLst>
            </a:pPr>
            <a:r>
              <a:rPr lang="en-US" sz="1800" kern="0" dirty="0" smtClean="0"/>
              <a:t>Setup/Calibration</a:t>
            </a:r>
            <a:br>
              <a:rPr lang="en-US" sz="1800" kern="0" dirty="0" smtClean="0"/>
            </a:br>
            <a:r>
              <a:rPr lang="en-US" sz="1800" kern="0" dirty="0" smtClean="0"/>
              <a:t>	Normal standardization in Probe for EPMA</a:t>
            </a:r>
            <a:br>
              <a:rPr lang="en-US" sz="1800" kern="0" dirty="0" smtClean="0"/>
            </a:br>
            <a:r>
              <a:rPr lang="en-US" sz="1800" kern="0" dirty="0" smtClean="0"/>
              <a:t>	Off-Peak or Mean Atomic Number (MAN) </a:t>
            </a:r>
            <a:r>
              <a:rPr lang="en-US" sz="1800" kern="0" dirty="0" err="1" smtClean="0"/>
              <a:t>bgds</a:t>
            </a:r>
            <a:endParaRPr lang="en-US" sz="1800" kern="0" dirty="0" smtClean="0"/>
          </a:p>
          <a:p>
            <a:pPr>
              <a:buFont typeface="Arial" pitchFamily="34" charset="0"/>
              <a:buChar char="•"/>
              <a:tabLst>
                <a:tab pos="684213" algn="l"/>
              </a:tabLst>
            </a:pPr>
            <a:r>
              <a:rPr lang="en-US" sz="1800" kern="0" dirty="0" smtClean="0"/>
              <a:t>WDS stage mapping (fixed beam) or beam scanning</a:t>
            </a:r>
            <a:br>
              <a:rPr lang="en-US" sz="1800" kern="0" dirty="0" smtClean="0"/>
            </a:br>
            <a:r>
              <a:rPr lang="en-US" sz="1800" kern="0" dirty="0" smtClean="0"/>
              <a:t>	Probe Image or JEOL/Cameca software</a:t>
            </a:r>
            <a:br>
              <a:rPr lang="en-US" sz="1800" kern="0" dirty="0" smtClean="0"/>
            </a:br>
            <a:r>
              <a:rPr lang="en-US" sz="1800" kern="0" dirty="0" smtClean="0"/>
              <a:t>	Multiple pass WDS mapping</a:t>
            </a:r>
            <a:br>
              <a:rPr lang="en-US" sz="1800" kern="0" dirty="0" smtClean="0"/>
            </a:br>
            <a:r>
              <a:rPr lang="en-US" sz="1800" kern="0" dirty="0" smtClean="0"/>
              <a:t>	2-18 hours per map, depending on resolution/dwell</a:t>
            </a:r>
          </a:p>
          <a:p>
            <a:pPr>
              <a:buFont typeface="Arial" pitchFamily="34" charset="0"/>
              <a:buChar char="•"/>
              <a:tabLst>
                <a:tab pos="684213" algn="l"/>
              </a:tabLst>
            </a:pPr>
            <a:r>
              <a:rPr lang="en-US" sz="1800" kern="0" dirty="0" smtClean="0"/>
              <a:t>Quant correction of x-ray maps</a:t>
            </a:r>
            <a:br>
              <a:rPr lang="en-US" sz="1800" kern="0" dirty="0" smtClean="0"/>
            </a:br>
            <a:r>
              <a:rPr lang="en-US" sz="1800" kern="0" dirty="0" smtClean="0"/>
              <a:t>	CalcImage</a:t>
            </a:r>
            <a:r>
              <a:rPr lang="en-US" sz="1800" kern="0" dirty="0"/>
              <a:t> </a:t>
            </a:r>
            <a:r>
              <a:rPr lang="en-US" sz="1800" kern="0" dirty="0" smtClean="0"/>
              <a:t>(</a:t>
            </a:r>
            <a:r>
              <a:rPr lang="en-US" sz="1800" kern="0" dirty="0" err="1" smtClean="0"/>
              <a:t>stds</a:t>
            </a:r>
            <a:r>
              <a:rPr lang="en-US" sz="1800" kern="0" dirty="0" smtClean="0"/>
              <a:t> + maps = quant maps)</a:t>
            </a:r>
            <a:br>
              <a:rPr lang="en-US" sz="1800" kern="0" dirty="0" smtClean="0"/>
            </a:br>
            <a:r>
              <a:rPr lang="en-US" sz="1800" kern="0" dirty="0" smtClean="0"/>
              <a:t>	Full </a:t>
            </a:r>
            <a:r>
              <a:rPr lang="en-US" sz="1800" kern="0" dirty="0" smtClean="0">
                <a:latin typeface="Symbol" pitchFamily="18" charset="2"/>
              </a:rPr>
              <a:t>F</a:t>
            </a:r>
            <a:r>
              <a:rPr lang="en-US" sz="1800" kern="0" dirty="0" smtClean="0"/>
              <a:t>(</a:t>
            </a:r>
            <a:r>
              <a:rPr lang="en-US" sz="1800" kern="0" dirty="0" err="1" smtClean="0">
                <a:latin typeface="Symbol" pitchFamily="18" charset="2"/>
              </a:rPr>
              <a:t>r</a:t>
            </a:r>
            <a:r>
              <a:rPr lang="en-US" sz="1800" kern="0" dirty="0" err="1" smtClean="0"/>
              <a:t>z</a:t>
            </a:r>
            <a:r>
              <a:rPr lang="en-US" sz="1800" kern="0" dirty="0" smtClean="0"/>
              <a:t>) correction each pixel</a:t>
            </a:r>
            <a:br>
              <a:rPr lang="en-US" sz="1800" kern="0" dirty="0" smtClean="0"/>
            </a:br>
            <a:r>
              <a:rPr lang="en-US" sz="1800" kern="0" dirty="0" smtClean="0"/>
              <a:t>	1024 x 1024 map req. ~ </a:t>
            </a:r>
            <a:r>
              <a:rPr lang="en-US" sz="1800" kern="0" dirty="0"/>
              <a:t>1</a:t>
            </a:r>
            <a:r>
              <a:rPr lang="en-US" sz="1800" kern="0" dirty="0" smtClean="0"/>
              <a:t>-4 </a:t>
            </a:r>
            <a:r>
              <a:rPr lang="en-US" sz="1800" kern="0" dirty="0" err="1" smtClean="0"/>
              <a:t>hr</a:t>
            </a:r>
            <a:endParaRPr lang="en-US" sz="1800" kern="0" dirty="0"/>
          </a:p>
        </p:txBody>
      </p:sp>
      <p:sp>
        <p:nvSpPr>
          <p:cNvPr id="6" name="Content Placeholder 5"/>
          <p:cNvSpPr txBox="1">
            <a:spLocks/>
          </p:cNvSpPr>
          <p:nvPr/>
        </p:nvSpPr>
        <p:spPr bwMode="auto">
          <a:xfrm>
            <a:off x="6172200" y="889642"/>
            <a:ext cx="4747225" cy="3312368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vert="horz" wrap="none" lIns="193448" tIns="96724" rIns="0" bIns="96724" numCol="1" anchor="t" anchorCtr="0" compatLnSpc="1">
            <a:prstTxWarp prst="textNoShape">
              <a:avLst/>
            </a:prstTxWarp>
          </a:bodyPr>
          <a:lstStyle>
            <a:lvl1pPr marL="342785" indent="-342785" algn="l" defTabSz="525286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114261" indent="0" algn="l" defTabSz="525286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bg2"/>
                </a:solidFill>
                <a:latin typeface="+mn-lt"/>
              </a:defRPr>
            </a:lvl2pPr>
            <a:lvl3pPr marL="628535" indent="-285750" algn="l" defTabSz="525286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2"/>
                </a:solidFill>
                <a:latin typeface="+mn-lt"/>
              </a:defRPr>
            </a:lvl3pPr>
            <a:lvl4pPr marL="457046" indent="114262" algn="l" defTabSz="525286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2"/>
                </a:solidFill>
                <a:latin typeface="+mn-lt"/>
              </a:defRPr>
            </a:lvl4pPr>
            <a:lvl5pPr marL="799832" indent="-114262" algn="l" defTabSz="525286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2"/>
                </a:solidFill>
                <a:latin typeface="+mn-lt"/>
              </a:defRPr>
            </a:lvl5pPr>
            <a:lvl6pPr marL="1256876" indent="-114262" algn="l" defTabSz="525286" rtl="0" fontAlgn="base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bg2"/>
                </a:solidFill>
                <a:latin typeface="+mn-lt"/>
              </a:defRPr>
            </a:lvl6pPr>
            <a:lvl7pPr marL="1713923" indent="-114262" algn="l" defTabSz="525286" rtl="0" fontAlgn="base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bg2"/>
                </a:solidFill>
                <a:latin typeface="+mn-lt"/>
              </a:defRPr>
            </a:lvl7pPr>
            <a:lvl8pPr marL="2170969" indent="-114262" algn="l" defTabSz="525286" rtl="0" fontAlgn="base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bg2"/>
                </a:solidFill>
                <a:latin typeface="+mn-lt"/>
              </a:defRPr>
            </a:lvl8pPr>
            <a:lvl9pPr marL="2628013" indent="-114262" algn="l" defTabSz="525286" rtl="0" fontAlgn="base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US" sz="1800" kern="0" dirty="0">
                <a:solidFill>
                  <a:schemeClr val="tx1"/>
                </a:solidFill>
              </a:rPr>
              <a:t>Data visualization</a:t>
            </a:r>
            <a:br>
              <a:rPr lang="en-US" sz="1800" kern="0" dirty="0">
                <a:solidFill>
                  <a:schemeClr val="tx1"/>
                </a:solidFill>
              </a:rPr>
            </a:br>
            <a:r>
              <a:rPr lang="en-US" sz="1800" kern="0" dirty="0">
                <a:solidFill>
                  <a:schemeClr val="tx1"/>
                </a:solidFill>
              </a:rPr>
              <a:t>	Surfer for contouring of data</a:t>
            </a:r>
          </a:p>
          <a:p>
            <a:r>
              <a:rPr lang="en-US" sz="1800" kern="0" dirty="0">
                <a:solidFill>
                  <a:schemeClr val="tx1"/>
                </a:solidFill>
              </a:rPr>
              <a:t>Data processing</a:t>
            </a:r>
            <a:br>
              <a:rPr lang="en-US" sz="1800" kern="0" dirty="0">
                <a:solidFill>
                  <a:schemeClr val="tx1"/>
                </a:solidFill>
              </a:rPr>
            </a:br>
            <a:r>
              <a:rPr lang="en-US" sz="1800" kern="0" dirty="0">
                <a:solidFill>
                  <a:schemeClr val="tx1"/>
                </a:solidFill>
              </a:rPr>
              <a:t>	Surfer BASIC scripts</a:t>
            </a:r>
            <a:br>
              <a:rPr lang="en-US" sz="1800" kern="0" dirty="0">
                <a:solidFill>
                  <a:schemeClr val="tx1"/>
                </a:solidFill>
              </a:rPr>
            </a:br>
            <a:r>
              <a:rPr lang="en-US" sz="1800" kern="0" dirty="0">
                <a:solidFill>
                  <a:schemeClr val="tx1"/>
                </a:solidFill>
              </a:rPr>
              <a:t>	Quant, polygon, line, strip, </a:t>
            </a:r>
            <a:r>
              <a:rPr lang="en-US" sz="1800" kern="0" dirty="0" smtClean="0">
                <a:solidFill>
                  <a:schemeClr val="tx1"/>
                </a:solidFill>
              </a:rPr>
              <a:t>modal, etc. (CalcImage)</a:t>
            </a:r>
          </a:p>
          <a:p>
            <a:r>
              <a:rPr lang="en-US" sz="1800" kern="0" dirty="0" smtClean="0">
                <a:solidFill>
                  <a:schemeClr val="tx1"/>
                </a:solidFill>
              </a:rPr>
              <a:t>Matlab: generate quantitative .</a:t>
            </a:r>
            <a:r>
              <a:rPr lang="en-US" sz="1800" kern="0" dirty="0" err="1" smtClean="0">
                <a:solidFill>
                  <a:schemeClr val="tx1"/>
                </a:solidFill>
              </a:rPr>
              <a:t>tif</a:t>
            </a:r>
            <a:r>
              <a:rPr lang="en-US" sz="1800" kern="0" dirty="0" smtClean="0">
                <a:solidFill>
                  <a:schemeClr val="tx1"/>
                </a:solidFill>
              </a:rPr>
              <a:t> images</a:t>
            </a:r>
            <a:endParaRPr lang="en-US" sz="1800" kern="0" dirty="0">
              <a:solidFill>
                <a:schemeClr val="tx1"/>
              </a:solidFill>
            </a:endParaRPr>
          </a:p>
          <a:p>
            <a:r>
              <a:rPr lang="en-US" sz="1800" kern="0" dirty="0" smtClean="0">
                <a:solidFill>
                  <a:schemeClr val="tx1"/>
                </a:solidFill>
              </a:rPr>
              <a:t>Cluster analysis</a:t>
            </a:r>
            <a:br>
              <a:rPr lang="en-US" sz="1800" kern="0" dirty="0" smtClean="0">
                <a:solidFill>
                  <a:schemeClr val="tx1"/>
                </a:solidFill>
              </a:rPr>
            </a:br>
            <a:r>
              <a:rPr lang="en-US" sz="1800" kern="0" dirty="0" smtClean="0">
                <a:solidFill>
                  <a:schemeClr val="tx1"/>
                </a:solidFill>
              </a:rPr>
              <a:t>	ImageJ </a:t>
            </a:r>
            <a:r>
              <a:rPr lang="en-US" sz="1800" kern="0" dirty="0" err="1" smtClean="0">
                <a:solidFill>
                  <a:schemeClr val="tx1"/>
                </a:solidFill>
              </a:rPr>
              <a:t>Xlib</a:t>
            </a:r>
            <a:r>
              <a:rPr lang="en-US" sz="1800" kern="0" dirty="0" smtClean="0">
                <a:solidFill>
                  <a:schemeClr val="tx1"/>
                </a:solidFill>
              </a:rPr>
              <a:t> plug-in (Beat, Cluster image)</a:t>
            </a:r>
            <a:br>
              <a:rPr lang="en-US" sz="1800" kern="0" dirty="0" smtClean="0">
                <a:solidFill>
                  <a:schemeClr val="tx1"/>
                </a:solidFill>
              </a:rPr>
            </a:br>
            <a:r>
              <a:rPr lang="en-US" sz="1800" kern="0" dirty="0" smtClean="0">
                <a:solidFill>
                  <a:schemeClr val="tx1"/>
                </a:solidFill>
              </a:rPr>
              <a:t>	ENVI / IDL</a:t>
            </a:r>
            <a:endParaRPr lang="en-US" sz="1800" kern="0" dirty="0">
              <a:solidFill>
                <a:schemeClr val="tx1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322733" y="4648200"/>
            <a:ext cx="4645025" cy="1344123"/>
            <a:chOff x="322733" y="4648200"/>
            <a:chExt cx="4645025" cy="1344123"/>
          </a:xfrm>
        </p:grpSpPr>
        <p:sp>
          <p:nvSpPr>
            <p:cNvPr id="8" name="TextBox 7"/>
            <p:cNvSpPr txBox="1"/>
            <p:nvPr/>
          </p:nvSpPr>
          <p:spPr>
            <a:xfrm>
              <a:off x="322733" y="4648200"/>
              <a:ext cx="3819292" cy="294786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txBody>
            <a:bodyPr wrap="none" rtlCol="0">
              <a:noAutofit/>
            </a:bodyPr>
            <a:lstStyle/>
            <a:p>
              <a:pPr eaLnBrk="1" hangingPunct="1">
                <a:spcBef>
                  <a:spcPct val="20000"/>
                </a:spcBef>
              </a:pPr>
              <a:r>
                <a:rPr lang="en-US" sz="1600" kern="0" dirty="0" smtClean="0">
                  <a:solidFill>
                    <a:srgbClr val="000000"/>
                  </a:solidFill>
                  <a:latin typeface="Times New Roman"/>
                  <a:ea typeface="+mn-ea"/>
                </a:rPr>
                <a:t>Example Multiple Pass WDS Setup</a:t>
              </a:r>
              <a:endParaRPr lang="en-US" sz="1600" kern="0" dirty="0">
                <a:solidFill>
                  <a:srgbClr val="000000"/>
                </a:solidFill>
                <a:latin typeface="Times New Roman"/>
                <a:ea typeface="+mn-ea"/>
              </a:endParaRP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733" y="4942986"/>
              <a:ext cx="4645025" cy="10493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2215" y="3733800"/>
            <a:ext cx="3903598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1978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1219200" y="838200"/>
            <a:ext cx="9829800" cy="54102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828800" y="228601"/>
            <a:ext cx="86867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Quantitative Mapping of Multi-Phase materials with *totals*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2695744" y="4267201"/>
            <a:ext cx="6934591" cy="2519065"/>
            <a:chOff x="1171743" y="4267200"/>
            <a:chExt cx="6934591" cy="2519065"/>
          </a:xfrm>
        </p:grpSpPr>
        <p:cxnSp>
          <p:nvCxnSpPr>
            <p:cNvPr id="5" name="Straight Arrow Connector 4"/>
            <p:cNvCxnSpPr/>
            <p:nvPr/>
          </p:nvCxnSpPr>
          <p:spPr bwMode="auto">
            <a:xfrm flipV="1">
              <a:off x="4191000" y="4267200"/>
              <a:ext cx="2895600" cy="205740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" name="TextBox 6"/>
            <p:cNvSpPr txBox="1"/>
            <p:nvPr/>
          </p:nvSpPr>
          <p:spPr>
            <a:xfrm>
              <a:off x="1171743" y="6324600"/>
              <a:ext cx="69345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Yes, we need a “totals” map, just as for </a:t>
              </a:r>
              <a:r>
                <a:rPr lang="en-US" dirty="0" smtClean="0"/>
                <a:t>point analyses</a:t>
              </a:r>
              <a:r>
                <a:rPr lang="en-US" dirty="0"/>
                <a:t>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956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probesoftware.com/smf/proxy.php?request=http%3A%2F%2Fprobesoftware.com%3A80%2Fsmf%2Fgallery%2F395_04_03_16_6_32_45.png&amp;hash=06d700c2f65125bdc4c9b2763d738e4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1" y="604345"/>
            <a:ext cx="7464425" cy="6177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3400" y="149307"/>
            <a:ext cx="10848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Now that we’re quantitative, let’s </a:t>
            </a:r>
            <a:r>
              <a:rPr lang="en-US" dirty="0"/>
              <a:t>see all the data </a:t>
            </a:r>
            <a:r>
              <a:rPr lang="en-US" dirty="0" smtClean="0"/>
              <a:t>types, just as we do for point analyses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79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78447"/>
            <a:ext cx="10363200" cy="457200"/>
          </a:xfrm>
        </p:spPr>
        <p:txBody>
          <a:bodyPr/>
          <a:lstStyle/>
          <a:p>
            <a:r>
              <a:rPr lang="en-US" dirty="0"/>
              <a:t>Detection </a:t>
            </a:r>
            <a:r>
              <a:rPr lang="en-US" dirty="0" smtClean="0"/>
              <a:t>limit vs. analytical conditions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2191" y="3276600"/>
            <a:ext cx="6188609" cy="350088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225425"/>
            <a:r>
              <a:rPr lang="en-US" sz="2000" b="1" dirty="0" smtClean="0">
                <a:latin typeface="+mn-lt"/>
              </a:rPr>
              <a:t>Detection Limit</a:t>
            </a:r>
          </a:p>
          <a:p>
            <a:pPr defTabSz="225425"/>
            <a:r>
              <a:rPr lang="en-US" sz="1800" dirty="0" smtClean="0">
                <a:latin typeface="+mn-lt"/>
              </a:rPr>
              <a:t>Conventional spot analysis comparatively high precision</a:t>
            </a:r>
            <a:br>
              <a:rPr lang="en-US" sz="1800" dirty="0" smtClean="0">
                <a:latin typeface="+mn-lt"/>
              </a:rPr>
            </a:br>
            <a:r>
              <a:rPr lang="en-US" sz="1800" dirty="0" smtClean="0">
                <a:latin typeface="+mn-lt"/>
              </a:rPr>
              <a:t>	10 nA, 100 sec, 	Dose equivalent =  10</a:t>
            </a:r>
            <a:r>
              <a:rPr lang="en-US" sz="1800" baseline="30000" dirty="0">
                <a:latin typeface="+mn-lt"/>
              </a:rPr>
              <a:t>3</a:t>
            </a:r>
            <a:r>
              <a:rPr lang="en-US" sz="1800" dirty="0" smtClean="0">
                <a:latin typeface="+mn-lt"/>
              </a:rPr>
              <a:t> nA-sec</a:t>
            </a:r>
          </a:p>
          <a:p>
            <a:pPr defTabSz="225425"/>
            <a:endParaRPr lang="en-US" sz="1800" dirty="0" smtClean="0">
              <a:latin typeface="+mn-lt"/>
            </a:endParaRPr>
          </a:p>
          <a:p>
            <a:pPr defTabSz="225425"/>
            <a:r>
              <a:rPr lang="en-US" sz="1800" dirty="0" smtClean="0">
                <a:latin typeface="+mn-lt"/>
              </a:rPr>
              <a:t>Mapping analysis significantly lower precision per pixel</a:t>
            </a:r>
            <a:br>
              <a:rPr lang="en-US" sz="1800" dirty="0" smtClean="0">
                <a:latin typeface="+mn-lt"/>
              </a:rPr>
            </a:br>
            <a:r>
              <a:rPr lang="en-US" sz="1800" dirty="0" smtClean="0">
                <a:latin typeface="+mn-lt"/>
              </a:rPr>
              <a:t>    100 nA, 100 </a:t>
            </a:r>
            <a:r>
              <a:rPr lang="en-US" sz="1800" dirty="0" err="1" smtClean="0">
                <a:latin typeface="+mn-lt"/>
              </a:rPr>
              <a:t>msec</a:t>
            </a:r>
            <a:r>
              <a:rPr lang="en-US" sz="1800" dirty="0" smtClean="0">
                <a:latin typeface="+mn-lt"/>
              </a:rPr>
              <a:t>/pixel,  Dose equivalent = </a:t>
            </a:r>
            <a:r>
              <a:rPr lang="en-US" sz="1800" dirty="0" smtClean="0">
                <a:solidFill>
                  <a:prstClr val="black"/>
                </a:solidFill>
                <a:latin typeface="+mn-lt"/>
              </a:rPr>
              <a:t>10</a:t>
            </a:r>
            <a:r>
              <a:rPr lang="en-US" sz="1800" baseline="30000" dirty="0" smtClean="0">
                <a:solidFill>
                  <a:prstClr val="black"/>
                </a:solidFill>
                <a:latin typeface="+mn-lt"/>
              </a:rPr>
              <a:t>1</a:t>
            </a:r>
            <a:r>
              <a:rPr lang="en-US" sz="1800" dirty="0" smtClean="0">
                <a:solidFill>
                  <a:prstClr val="black"/>
                </a:solidFill>
                <a:latin typeface="+mn-lt"/>
              </a:rPr>
              <a:t> nA-sec</a:t>
            </a:r>
            <a:endParaRPr lang="en-US" sz="1800" dirty="0">
              <a:solidFill>
                <a:prstClr val="black"/>
              </a:solidFill>
              <a:latin typeface="+mn-lt"/>
            </a:endParaRPr>
          </a:p>
          <a:p>
            <a:pPr defTabSz="225425"/>
            <a:endParaRPr lang="en-US" sz="1800" dirty="0" smtClean="0">
              <a:solidFill>
                <a:prstClr val="black"/>
              </a:solidFill>
              <a:latin typeface="+mn-lt"/>
            </a:endParaRPr>
          </a:p>
          <a:p>
            <a:pPr defTabSz="225425"/>
            <a:r>
              <a:rPr lang="en-US" sz="1800" dirty="0" smtClean="0">
                <a:solidFill>
                  <a:prstClr val="black"/>
                </a:solidFill>
                <a:latin typeface="+mn-lt"/>
              </a:rPr>
              <a:t>Compared to point analyses:	</a:t>
            </a:r>
          </a:p>
          <a:p>
            <a:pPr defTabSz="225425"/>
            <a:r>
              <a:rPr lang="en-US" sz="1800" dirty="0" smtClean="0">
                <a:solidFill>
                  <a:prstClr val="black"/>
                </a:solidFill>
                <a:latin typeface="+mn-lt"/>
              </a:rPr>
              <a:t>    Lower dose by factor of ~100 (time and current scale)</a:t>
            </a:r>
          </a:p>
          <a:p>
            <a:pPr defTabSz="225425"/>
            <a:r>
              <a:rPr lang="en-US" sz="1800" dirty="0">
                <a:solidFill>
                  <a:prstClr val="black"/>
                </a:solidFill>
                <a:latin typeface="+mn-lt"/>
              </a:rPr>
              <a:t> </a:t>
            </a:r>
            <a:r>
              <a:rPr lang="en-US" sz="1800" dirty="0" smtClean="0">
                <a:solidFill>
                  <a:prstClr val="black"/>
                </a:solidFill>
                <a:latin typeface="+mn-lt"/>
              </a:rPr>
              <a:t>   But detection limit is only lower by factor of ~30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209" y="715261"/>
            <a:ext cx="6364065" cy="250413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77000" y="4572000"/>
            <a:ext cx="576395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Precision improved through pixel </a:t>
            </a:r>
            <a:r>
              <a:rPr lang="en-US" dirty="0" err="1" smtClean="0"/>
              <a:t>averging</a:t>
            </a:r>
            <a:r>
              <a:rPr lang="en-US" dirty="0" smtClean="0"/>
              <a:t>…</a:t>
            </a:r>
          </a:p>
          <a:p>
            <a:endParaRPr lang="en-US" dirty="0"/>
          </a:p>
          <a:p>
            <a:r>
              <a:rPr lang="en-US" dirty="0" smtClean="0"/>
              <a:t>Accuracy is same for points or pixels!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6613316" y="715261"/>
            <a:ext cx="5491318" cy="1715772"/>
            <a:chOff x="6527346" y="2598928"/>
            <a:chExt cx="5491318" cy="1715772"/>
          </a:xfrm>
        </p:grpSpPr>
        <p:grpSp>
          <p:nvGrpSpPr>
            <p:cNvPr id="2" name="Group 1"/>
            <p:cNvGrpSpPr/>
            <p:nvPr/>
          </p:nvGrpSpPr>
          <p:grpSpPr>
            <a:xfrm>
              <a:off x="6527346" y="2605933"/>
              <a:ext cx="5491318" cy="1708767"/>
              <a:chOff x="6611842" y="2469070"/>
              <a:chExt cx="5491318" cy="1708767"/>
            </a:xfrm>
          </p:grpSpPr>
          <p:pic>
            <p:nvPicPr>
              <p:cNvPr id="30" name="Picture 2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43661"/>
              <a:stretch/>
            </p:blipFill>
            <p:spPr bwMode="auto">
              <a:xfrm>
                <a:off x="6611842" y="2469070"/>
                <a:ext cx="2688803" cy="1443789"/>
              </a:xfrm>
              <a:prstGeom prst="rect">
                <a:avLst/>
              </a:prstGeom>
              <a:noFill/>
              <a:ln w="12700">
                <a:solidFill>
                  <a:srgbClr val="00206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pic>
            <p:nvPicPr>
              <p:cNvPr id="32" name="Picture 6"/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43497"/>
              <a:stretch/>
            </p:blipFill>
            <p:spPr bwMode="auto">
              <a:xfrm>
                <a:off x="9379517" y="2469070"/>
                <a:ext cx="2723643" cy="1443789"/>
              </a:xfrm>
              <a:prstGeom prst="rect">
                <a:avLst/>
              </a:prstGeom>
              <a:noFill/>
              <a:ln w="12700">
                <a:solidFill>
                  <a:srgbClr val="00206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sp>
            <p:nvSpPr>
              <p:cNvPr id="37" name="TextBox 36"/>
              <p:cNvSpPr txBox="1"/>
              <p:nvPr/>
            </p:nvSpPr>
            <p:spPr>
              <a:xfrm>
                <a:off x="6629400" y="3923202"/>
                <a:ext cx="1141526" cy="25219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2"/>
                </a:solidFill>
              </a:ln>
            </p:spPr>
            <p:txBody>
              <a:bodyPr wrap="none" rtlCol="0">
                <a:noAutofit/>
              </a:bodyPr>
              <a:lstStyle/>
              <a:p>
                <a:r>
                  <a:rPr lang="en-US" sz="1400" kern="0" dirty="0">
                    <a:solidFill>
                      <a:srgbClr val="000000"/>
                    </a:solidFill>
                    <a:latin typeface="Times New Roman"/>
                  </a:rPr>
                  <a:t>DL </a:t>
                </a:r>
                <a:r>
                  <a:rPr lang="en-US" sz="1400" kern="0" dirty="0" smtClean="0">
                    <a:solidFill>
                      <a:srgbClr val="000000"/>
                    </a:solidFill>
                    <a:latin typeface="Times New Roman"/>
                  </a:rPr>
                  <a:t>0.33 </a:t>
                </a:r>
                <a:r>
                  <a:rPr lang="en-US" sz="1400" kern="0" dirty="0" err="1" smtClean="0">
                    <a:solidFill>
                      <a:srgbClr val="000000"/>
                    </a:solidFill>
                    <a:latin typeface="Times New Roman"/>
                  </a:rPr>
                  <a:t>wt</a:t>
                </a:r>
                <a:r>
                  <a:rPr lang="en-US" sz="1400" kern="0" dirty="0" smtClean="0">
                    <a:solidFill>
                      <a:srgbClr val="000000"/>
                    </a:solidFill>
                    <a:latin typeface="Times New Roman"/>
                  </a:rPr>
                  <a:t>%</a:t>
                </a:r>
                <a:endParaRPr lang="en-US" sz="1400" kern="0" dirty="0">
                  <a:solidFill>
                    <a:srgbClr val="000000"/>
                  </a:solidFill>
                  <a:latin typeface="Times New Roman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9379518" y="3925645"/>
                <a:ext cx="1134608" cy="25219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2"/>
                </a:solidFill>
              </a:ln>
            </p:spPr>
            <p:txBody>
              <a:bodyPr wrap="none" rtlCol="0">
                <a:noAutofit/>
              </a:bodyPr>
              <a:lstStyle/>
              <a:p>
                <a:r>
                  <a:rPr lang="en-US" sz="1400" kern="0" dirty="0">
                    <a:solidFill>
                      <a:srgbClr val="000000"/>
                    </a:solidFill>
                    <a:latin typeface="Times New Roman"/>
                  </a:rPr>
                  <a:t>DL </a:t>
                </a:r>
                <a:r>
                  <a:rPr lang="en-US" sz="1400" kern="0" dirty="0" smtClean="0">
                    <a:solidFill>
                      <a:srgbClr val="000000"/>
                    </a:solidFill>
                    <a:latin typeface="Times New Roman"/>
                  </a:rPr>
                  <a:t>0.12 </a:t>
                </a:r>
                <a:r>
                  <a:rPr lang="en-US" sz="1400" kern="0" dirty="0" err="1" smtClean="0">
                    <a:solidFill>
                      <a:srgbClr val="000000"/>
                    </a:solidFill>
                    <a:latin typeface="Times New Roman"/>
                  </a:rPr>
                  <a:t>wt</a:t>
                </a:r>
                <a:r>
                  <a:rPr lang="en-US" sz="1400" kern="0" dirty="0" smtClean="0">
                    <a:solidFill>
                      <a:srgbClr val="000000"/>
                    </a:solidFill>
                    <a:latin typeface="Times New Roman"/>
                  </a:rPr>
                  <a:t>%</a:t>
                </a:r>
                <a:endParaRPr lang="en-US" sz="1400" kern="0" dirty="0">
                  <a:solidFill>
                    <a:srgbClr val="000000"/>
                  </a:solidFill>
                  <a:latin typeface="Times New Roman"/>
                </a:endParaRPr>
              </a:p>
            </p:txBody>
          </p:sp>
        </p:grpSp>
        <p:sp>
          <p:nvSpPr>
            <p:cNvPr id="33" name="TextBox 32"/>
            <p:cNvSpPr txBox="1"/>
            <p:nvPr/>
          </p:nvSpPr>
          <p:spPr>
            <a:xfrm>
              <a:off x="6533181" y="2605934"/>
              <a:ext cx="2673634" cy="274321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txBody>
            <a:bodyPr wrap="none" rtlCol="0">
              <a:noAutofit/>
            </a:bodyPr>
            <a:lstStyle/>
            <a:p>
              <a:r>
                <a:rPr lang="en-US" sz="1400" kern="0" dirty="0">
                  <a:solidFill>
                    <a:srgbClr val="000000"/>
                  </a:solidFill>
                  <a:latin typeface="Times New Roman"/>
                </a:rPr>
                <a:t>Cr </a:t>
              </a:r>
              <a:r>
                <a:rPr lang="en-US" sz="1400" kern="0" dirty="0" err="1">
                  <a:solidFill>
                    <a:srgbClr val="000000"/>
                  </a:solidFill>
                  <a:latin typeface="Times New Roman"/>
                </a:rPr>
                <a:t>LiF</a:t>
              </a:r>
              <a:r>
                <a:rPr lang="en-US" sz="1400" kern="0" dirty="0">
                  <a:solidFill>
                    <a:srgbClr val="000000"/>
                  </a:solidFill>
                  <a:latin typeface="Times New Roman"/>
                </a:rPr>
                <a:t> 800x800, 100 </a:t>
              </a:r>
              <a:r>
                <a:rPr lang="en-US" sz="1400" kern="0" dirty="0" err="1">
                  <a:solidFill>
                    <a:srgbClr val="000000"/>
                  </a:solidFill>
                  <a:latin typeface="Times New Roman"/>
                </a:rPr>
                <a:t>nA</a:t>
              </a:r>
              <a:r>
                <a:rPr lang="en-US" sz="1400" kern="0" dirty="0">
                  <a:solidFill>
                    <a:srgbClr val="000000"/>
                  </a:solidFill>
                  <a:latin typeface="Times New Roman"/>
                </a:rPr>
                <a:t> 50 </a:t>
              </a:r>
              <a:r>
                <a:rPr lang="en-US" sz="1400" kern="0" dirty="0" err="1">
                  <a:solidFill>
                    <a:srgbClr val="000000"/>
                  </a:solidFill>
                  <a:latin typeface="Times New Roman"/>
                </a:rPr>
                <a:t>msec</a:t>
              </a:r>
              <a:endParaRPr lang="en-US" sz="1400" kern="0" dirty="0">
                <a:solidFill>
                  <a:srgbClr val="000000"/>
                </a:solidFill>
                <a:latin typeface="Times New Roman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9300504" y="2598928"/>
              <a:ext cx="2676301" cy="274321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txBody>
            <a:bodyPr wrap="none" rtlCol="0">
              <a:noAutofit/>
            </a:bodyPr>
            <a:lstStyle/>
            <a:p>
              <a:r>
                <a:rPr lang="en-US" sz="1400" kern="0" dirty="0">
                  <a:solidFill>
                    <a:srgbClr val="000000"/>
                  </a:solidFill>
                  <a:latin typeface="Times New Roman"/>
                </a:rPr>
                <a:t>Cr </a:t>
              </a:r>
              <a:r>
                <a:rPr lang="en-US" sz="1400" kern="0" dirty="0" err="1">
                  <a:solidFill>
                    <a:srgbClr val="000000"/>
                  </a:solidFill>
                  <a:latin typeface="Times New Roman"/>
                </a:rPr>
                <a:t>LiF</a:t>
              </a:r>
              <a:r>
                <a:rPr lang="en-US" sz="1400" kern="0" dirty="0">
                  <a:solidFill>
                    <a:srgbClr val="000000"/>
                  </a:solidFill>
                  <a:latin typeface="Times New Roman"/>
                </a:rPr>
                <a:t> 800x800, 250 </a:t>
              </a:r>
              <a:r>
                <a:rPr lang="en-US" sz="1400" kern="0" dirty="0" err="1">
                  <a:solidFill>
                    <a:srgbClr val="000000"/>
                  </a:solidFill>
                  <a:latin typeface="Times New Roman"/>
                </a:rPr>
                <a:t>nA</a:t>
              </a:r>
              <a:r>
                <a:rPr lang="en-US" sz="1400" kern="0" dirty="0">
                  <a:solidFill>
                    <a:srgbClr val="000000"/>
                  </a:solidFill>
                  <a:latin typeface="Times New Roman"/>
                </a:rPr>
                <a:t> 150 </a:t>
              </a:r>
              <a:r>
                <a:rPr lang="en-US" sz="1400" kern="0" dirty="0" err="1">
                  <a:solidFill>
                    <a:srgbClr val="000000"/>
                  </a:solidFill>
                  <a:latin typeface="Times New Roman"/>
                </a:rPr>
                <a:t>msec</a:t>
              </a:r>
              <a:endParaRPr lang="en-US" sz="1400" kern="0" dirty="0">
                <a:solidFill>
                  <a:srgbClr val="000000"/>
                </a:solidFill>
                <a:latin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5085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381000" y="212940"/>
            <a:ext cx="9045222" cy="4511460"/>
            <a:chOff x="152400" y="152401"/>
            <a:chExt cx="6853096" cy="3102168"/>
          </a:xfrm>
        </p:grpSpPr>
        <p:sp>
          <p:nvSpPr>
            <p:cNvPr id="4" name="TextBox 3"/>
            <p:cNvSpPr txBox="1"/>
            <p:nvPr/>
          </p:nvSpPr>
          <p:spPr>
            <a:xfrm>
              <a:off x="5697894" y="215566"/>
              <a:ext cx="13076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Off-Peak</a:t>
              </a:r>
            </a:p>
          </p:txBody>
        </p:sp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1"/>
              <a:ext cx="5410200" cy="31021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" name="Group 2"/>
          <p:cNvGrpSpPr/>
          <p:nvPr/>
        </p:nvGrpSpPr>
        <p:grpSpPr>
          <a:xfrm>
            <a:off x="2514599" y="2438400"/>
            <a:ext cx="9190282" cy="4300954"/>
            <a:chOff x="2514599" y="2438400"/>
            <a:chExt cx="9190282" cy="4300954"/>
          </a:xfrm>
        </p:grpSpPr>
        <p:grpSp>
          <p:nvGrpSpPr>
            <p:cNvPr id="9" name="Group 8"/>
            <p:cNvGrpSpPr/>
            <p:nvPr/>
          </p:nvGrpSpPr>
          <p:grpSpPr>
            <a:xfrm>
              <a:off x="2514599" y="2438400"/>
              <a:ext cx="9190282" cy="3957954"/>
              <a:chOff x="259312" y="3194127"/>
              <a:chExt cx="8733082" cy="3430829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259312" y="5424626"/>
                <a:ext cx="2864887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/>
                  <a:t>MAN</a:t>
                </a:r>
              </a:p>
              <a:p>
                <a:pPr algn="ctr"/>
                <a:r>
                  <a:rPr lang="en-US" dirty="0"/>
                  <a:t>1/2 acquisition time</a:t>
                </a:r>
              </a:p>
              <a:p>
                <a:pPr algn="ctr"/>
                <a:r>
                  <a:rPr lang="en-US" dirty="0"/>
                  <a:t>40% better sensitivity</a:t>
                </a:r>
              </a:p>
            </p:txBody>
          </p:sp>
          <p:pic>
            <p:nvPicPr>
              <p:cNvPr id="4099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09006" y="3194127"/>
                <a:ext cx="5983388" cy="34308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2" name="TextBox 1"/>
            <p:cNvSpPr txBox="1"/>
            <p:nvPr/>
          </p:nvSpPr>
          <p:spPr>
            <a:xfrm>
              <a:off x="5334000" y="6400800"/>
              <a:ext cx="44130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Donovan, Singer and Armstrong, Amer. Min., 2016</a:t>
              </a:r>
              <a:endParaRPr 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32868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6329579"/>
            <a:ext cx="34915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From </a:t>
            </a:r>
            <a:r>
              <a:rPr lang="en-US" sz="1600" dirty="0" err="1"/>
              <a:t>Mcfadden</a:t>
            </a:r>
            <a:r>
              <a:rPr lang="en-US" sz="1600" dirty="0"/>
              <a:t>, </a:t>
            </a:r>
            <a:r>
              <a:rPr lang="en-US" sz="1600" dirty="0" smtClean="0"/>
              <a:t>University of Adelaide</a:t>
            </a:r>
            <a:endParaRPr lang="en-US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2819400" y="53940"/>
            <a:ext cx="64161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Intensity aggregation from multiple spectrometers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304800" y="575733"/>
            <a:ext cx="8325590" cy="4503738"/>
            <a:chOff x="121578" y="609600"/>
            <a:chExt cx="8325590" cy="4503738"/>
          </a:xfrm>
        </p:grpSpPr>
        <p:pic>
          <p:nvPicPr>
            <p:cNvPr id="4098" name="Picture 2" descr="https://probesoftware.com/smf/proxy.php?request=http%3A%2F%2Fprobesoftware.com%2Fsmf%2Foldpics%2Fi60.tinypic.com%2F2cghe79.jpg&amp;hash=58d11e2d0d099fe2312e05492bb3d3fe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578" y="609600"/>
              <a:ext cx="5691536" cy="45037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5813114" y="990600"/>
              <a:ext cx="2634054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Single spectrometer</a:t>
              </a:r>
            </a:p>
            <a:p>
              <a:pPr algn="ctr"/>
              <a:r>
                <a:rPr lang="en-US" dirty="0"/>
                <a:t>(raw data)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150568" y="2021245"/>
            <a:ext cx="8715152" cy="4703066"/>
            <a:chOff x="326009" y="2057400"/>
            <a:chExt cx="8715152" cy="4703066"/>
          </a:xfrm>
        </p:grpSpPr>
        <p:pic>
          <p:nvPicPr>
            <p:cNvPr id="4100" name="Picture 4" descr="https://probesoftware.com/smf/proxy.php?request=http%3A%2F%2Fprobesoftware.com%2Fsmf%2Foldpics%2Fi57.tinypic.com%2F29dh5qo.jpg&amp;hash=8135c2f4aeed994e5c1a73e8e43ffe0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2800" y="2057400"/>
              <a:ext cx="5688361" cy="47030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326009" y="5486400"/>
              <a:ext cx="302679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Multiple spectrometers</a:t>
              </a:r>
            </a:p>
            <a:p>
              <a:pPr algn="ctr"/>
              <a:r>
                <a:rPr lang="en-US" dirty="0"/>
                <a:t>(quantitative)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1135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61545"/>
            <a:ext cx="92420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Time Dependent Intensity (TDI) Corrections for Beam Sensitive Samples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04799" y="769258"/>
            <a:ext cx="5651615" cy="5306800"/>
            <a:chOff x="304799" y="769258"/>
            <a:chExt cx="5651615" cy="5306800"/>
          </a:xfrm>
        </p:grpSpPr>
        <p:pic>
          <p:nvPicPr>
            <p:cNvPr id="1026" name="Picture 2" descr="https://probesoftware.com/smf/gallery/1_30_03_17_5_23_51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799" y="1219200"/>
              <a:ext cx="5651615" cy="4856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2209800" y="769258"/>
              <a:ext cx="20890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Raw Intensities</a:t>
              </a:r>
              <a:endParaRPr lang="en-US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172200" y="757534"/>
            <a:ext cx="5638800" cy="5318524"/>
            <a:chOff x="6172200" y="757534"/>
            <a:chExt cx="5638800" cy="5318524"/>
          </a:xfrm>
        </p:grpSpPr>
        <p:pic>
          <p:nvPicPr>
            <p:cNvPr id="1030" name="Picture 6" descr="https://probesoftware.com/smf/gallery/1_30_03_17_6_02_49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2200" y="1219200"/>
              <a:ext cx="5638800" cy="4856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6463955" y="757534"/>
              <a:ext cx="51163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Oxide Quant (without TDI Correction)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152470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s://probesoftware.com/smf/gallery/1_30_03_17_5_23_0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9" y="2514600"/>
            <a:ext cx="6138042" cy="4171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1295401" y="0"/>
            <a:ext cx="8915400" cy="2082632"/>
            <a:chOff x="1295401" y="0"/>
            <a:chExt cx="8915400" cy="2082632"/>
          </a:xfrm>
        </p:grpSpPr>
        <p:pic>
          <p:nvPicPr>
            <p:cNvPr id="2052" name="Picture 4" descr="https://probesoftware.com/smf/gallery/1_31_03_17_8_30_0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5401" y="480646"/>
              <a:ext cx="8915400" cy="16019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2637083" y="0"/>
              <a:ext cx="65533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Na Intensities 100 </a:t>
              </a:r>
              <a:r>
                <a:rPr lang="en-US" dirty="0" err="1" smtClean="0"/>
                <a:t>msec</a:t>
              </a:r>
              <a:r>
                <a:rPr lang="en-US" dirty="0" smtClean="0"/>
                <a:t> pixel dwell time (5 frames)</a:t>
              </a:r>
              <a:endParaRPr lang="en-US" dirty="0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6858000" y="2052935"/>
            <a:ext cx="4876800" cy="4633616"/>
            <a:chOff x="6858000" y="2052935"/>
            <a:chExt cx="4876800" cy="4633616"/>
          </a:xfrm>
        </p:grpSpPr>
        <p:pic>
          <p:nvPicPr>
            <p:cNvPr id="2050" name="Picture 2" descr="https://probesoftware.com/smf/gallery/1_30_03_17_5_24_30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00" y="2514600"/>
              <a:ext cx="4876800" cy="41719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6908951" y="2052935"/>
              <a:ext cx="47748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Quant Oxide *with* TDI Correction)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700000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04800" y="609600"/>
            <a:ext cx="5251174" cy="5102668"/>
            <a:chOff x="120098" y="990600"/>
            <a:chExt cx="4445276" cy="4721668"/>
          </a:xfrm>
        </p:grpSpPr>
        <p:pic>
          <p:nvPicPr>
            <p:cNvPr id="2" name="Picture 1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120098" y="1580322"/>
              <a:ext cx="4445276" cy="4131946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762000" y="990600"/>
              <a:ext cx="351250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w/o interference correction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530382" y="609601"/>
            <a:ext cx="5088835" cy="5102667"/>
            <a:chOff x="4588565" y="996075"/>
            <a:chExt cx="4438650" cy="4716192"/>
          </a:xfrm>
        </p:grpSpPr>
        <p:pic>
          <p:nvPicPr>
            <p:cNvPr id="3" name="Picture 2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88565" y="1580320"/>
              <a:ext cx="4438650" cy="4131947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4953000" y="996075"/>
              <a:ext cx="335861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w/ interference correction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438401" y="3124200"/>
            <a:ext cx="8229599" cy="3506281"/>
            <a:chOff x="914400" y="3248439"/>
            <a:chExt cx="7542449" cy="3382042"/>
          </a:xfrm>
        </p:grpSpPr>
        <p:cxnSp>
          <p:nvCxnSpPr>
            <p:cNvPr id="9" name="Straight Arrow Connector 8"/>
            <p:cNvCxnSpPr/>
            <p:nvPr/>
          </p:nvCxnSpPr>
          <p:spPr bwMode="auto">
            <a:xfrm flipV="1">
              <a:off x="4343400" y="3248439"/>
              <a:ext cx="3048000" cy="2847561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" name="TextBox 9"/>
            <p:cNvSpPr txBox="1"/>
            <p:nvPr/>
          </p:nvSpPr>
          <p:spPr>
            <a:xfrm>
              <a:off x="914400" y="6168816"/>
              <a:ext cx="75424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Mo concentrations in the two phases are statistically similar</a:t>
              </a: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2909915" y="179781"/>
            <a:ext cx="58592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Quantitative Spectral Interference Corrections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361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probesoftware.com/smf/proxy.php?request=http%3A%2F%2Fprobesoftware.com%3A80%2Fsmf%2Fgallery%2F395_30_01_18_4_07_54.jpeg&amp;hash=456ce1532e916a45f08fc7bf4fbc9a6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962" y="796816"/>
            <a:ext cx="5721989" cy="5299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probesoftware.com/smf/proxy.php?request=http%3A%2F%2Fprobesoftware.com%3A80%2Fsmf%2Fgallery%2F395_30_01_18_4_08_12.jpeg&amp;hash=de663922a6b073642addcd1e1a5becd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757202"/>
            <a:ext cx="5745193" cy="5338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10609" y="134478"/>
            <a:ext cx="4258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Color palettes and scaling effects</a:t>
            </a:r>
          </a:p>
        </p:txBody>
      </p:sp>
    </p:spTree>
    <p:extLst>
      <p:ext uri="{BB962C8B-B14F-4D97-AF65-F5344CB8AC3E}">
        <p14:creationId xmlns:p14="http://schemas.microsoft.com/office/powerpoint/2010/main" val="2056504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43470" y="76200"/>
            <a:ext cx="52293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“Hot” pixels can obscure interesting data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457200" y="550926"/>
            <a:ext cx="5334000" cy="6154674"/>
            <a:chOff x="457200" y="550926"/>
            <a:chExt cx="5334000" cy="6154674"/>
          </a:xfrm>
        </p:grpSpPr>
        <p:pic>
          <p:nvPicPr>
            <p:cNvPr id="2" name="Picture 1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57200" y="1096883"/>
              <a:ext cx="5334000" cy="5608717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2546502" y="550926"/>
              <a:ext cx="20697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Elemental </a:t>
              </a:r>
              <a:r>
                <a:rPr lang="en-US" dirty="0" err="1"/>
                <a:t>wt</a:t>
              </a:r>
              <a:r>
                <a:rPr lang="en-US" dirty="0"/>
                <a:t>%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248400" y="577635"/>
            <a:ext cx="5257800" cy="6127965"/>
            <a:chOff x="4724400" y="601250"/>
            <a:chExt cx="4201160" cy="5448396"/>
          </a:xfrm>
        </p:grpSpPr>
        <p:pic>
          <p:nvPicPr>
            <p:cNvPr id="3" name="Picture 2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724400" y="1062916"/>
              <a:ext cx="4201160" cy="498673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5551901" y="601250"/>
              <a:ext cx="277992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LOG Elemental </a:t>
              </a:r>
              <a:r>
                <a:rPr lang="en-US" dirty="0" err="1"/>
                <a:t>wt</a:t>
              </a:r>
              <a:r>
                <a:rPr lang="en-US" dirty="0"/>
                <a:t>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99406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73968"/>
            <a:ext cx="102714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Now that we have quantitative data, let’s filter </a:t>
            </a:r>
            <a:r>
              <a:rPr lang="en-US" dirty="0" smtClean="0"/>
              <a:t>them spatially or by concentrations: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352" y="535633"/>
            <a:ext cx="8712233" cy="5331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Straight Arrow Connector 8"/>
          <p:cNvCxnSpPr/>
          <p:nvPr/>
        </p:nvCxnSpPr>
        <p:spPr bwMode="auto">
          <a:xfrm flipV="1">
            <a:off x="2286000" y="2743200"/>
            <a:ext cx="3401886" cy="23622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" name="Rectangle 3"/>
          <p:cNvSpPr/>
          <p:nvPr/>
        </p:nvSpPr>
        <p:spPr bwMode="auto">
          <a:xfrm>
            <a:off x="228600" y="5029200"/>
            <a:ext cx="914400" cy="38100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819400" y="1676400"/>
            <a:ext cx="1447800" cy="137160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524000"/>
            <a:ext cx="8611278" cy="5269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/>
          <p:cNvSpPr/>
          <p:nvPr/>
        </p:nvSpPr>
        <p:spPr bwMode="auto">
          <a:xfrm>
            <a:off x="3605006" y="3238500"/>
            <a:ext cx="1652794" cy="19050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 bwMode="auto">
          <a:xfrm flipV="1">
            <a:off x="5562600" y="3657600"/>
            <a:ext cx="3401886" cy="23622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Rectangle 14"/>
          <p:cNvSpPr/>
          <p:nvPr/>
        </p:nvSpPr>
        <p:spPr bwMode="auto">
          <a:xfrm>
            <a:off x="6172200" y="2895600"/>
            <a:ext cx="1447800" cy="137160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0112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3" grpId="0" animBg="1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probesoftware.com/smf/gallery/1_14_12_18_9_03_4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89" y="606288"/>
            <a:ext cx="7955256" cy="535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probesoftware.com/smf/gallery/1_21_12_18_11_24_0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428327"/>
            <a:ext cx="7162800" cy="5303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81201" y="76200"/>
            <a:ext cx="55050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 plot up our quantified pixels as profiles:</a:t>
            </a:r>
          </a:p>
        </p:txBody>
      </p:sp>
    </p:spTree>
    <p:extLst>
      <p:ext uri="{BB962C8B-B14F-4D97-AF65-F5344CB8AC3E}">
        <p14:creationId xmlns:p14="http://schemas.microsoft.com/office/powerpoint/2010/main" val="746362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37864"/>
            <a:ext cx="7028982" cy="6260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04752" y="76199"/>
            <a:ext cx="38994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Modal Analysis/Classification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2133600" y="533400"/>
            <a:ext cx="9896476" cy="5553075"/>
            <a:chOff x="2133600" y="533400"/>
            <a:chExt cx="9896476" cy="5553075"/>
          </a:xfrm>
        </p:grpSpPr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3600" y="1447800"/>
              <a:ext cx="9896475" cy="4638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7430070" y="533400"/>
              <a:ext cx="460000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Classify by </a:t>
              </a:r>
              <a:r>
                <a:rPr lang="en-US" dirty="0" err="1" smtClean="0"/>
                <a:t>wt</a:t>
              </a:r>
              <a:r>
                <a:rPr lang="en-US" dirty="0" smtClean="0"/>
                <a:t>%, at%, oxide, formula, etc.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376428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58221" y="0"/>
            <a:ext cx="54761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Output of quantitative classification results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94481" y="461666"/>
            <a:ext cx="11840355" cy="4948534"/>
            <a:chOff x="194481" y="461666"/>
            <a:chExt cx="11840355" cy="4948534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4481" y="461666"/>
              <a:ext cx="7009045" cy="49485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7391399" y="465078"/>
              <a:ext cx="464343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We want to classify our compositions manually or automatically…</a:t>
              </a:r>
              <a:endParaRPr lang="en-US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28601" y="1745656"/>
            <a:ext cx="11806236" cy="4990981"/>
            <a:chOff x="228601" y="1745656"/>
            <a:chExt cx="11806236" cy="4990981"/>
          </a:xfrm>
        </p:grpSpPr>
        <p:sp>
          <p:nvSpPr>
            <p:cNvPr id="3" name="TextBox 2"/>
            <p:cNvSpPr txBox="1"/>
            <p:nvPr/>
          </p:nvSpPr>
          <p:spPr>
            <a:xfrm>
              <a:off x="228601" y="5410200"/>
              <a:ext cx="39624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We want to automate scripting and customize our output…</a:t>
              </a:r>
              <a:endParaRPr lang="en-US" dirty="0"/>
            </a:p>
          </p:txBody>
        </p:sp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1001" y="1745656"/>
              <a:ext cx="7843836" cy="49909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9543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152401"/>
            <a:ext cx="1196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So let’s give our pixels some respect!  They deserve to be treated just like </a:t>
            </a:r>
            <a:r>
              <a:rPr lang="en-US" sz="2800" dirty="0" smtClean="0"/>
              <a:t>points.</a:t>
            </a:r>
            <a:endParaRPr lang="en-US" sz="2800" dirty="0"/>
          </a:p>
        </p:txBody>
      </p:sp>
      <p:pic>
        <p:nvPicPr>
          <p:cNvPr id="3" name="Picture 2" descr="https://probesoftware.com/smf/gallery/7_26_11_18_6_16_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4377" y="675620"/>
            <a:ext cx="6525823" cy="6110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829800" y="6447288"/>
            <a:ext cx="16738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From </a:t>
            </a:r>
            <a:r>
              <a:rPr lang="en-US" sz="1200" dirty="0" err="1" smtClean="0"/>
              <a:t>Karsten</a:t>
            </a:r>
            <a:r>
              <a:rPr lang="en-US" sz="1200" dirty="0" smtClean="0"/>
              <a:t> </a:t>
            </a:r>
            <a:r>
              <a:rPr lang="en-US" sz="1200" dirty="0" err="1" smtClean="0"/>
              <a:t>Goemann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81930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990600"/>
            <a:ext cx="10261600" cy="5410200"/>
          </a:xfrm>
        </p:spPr>
        <p:txBody>
          <a:bodyPr/>
          <a:lstStyle/>
          <a:p>
            <a:r>
              <a:rPr lang="en-US" dirty="0" smtClean="0"/>
              <a:t>X-ray maps without quantification is as unscientific as attempting to evaluate raw intensities from point analyses, therefore…</a:t>
            </a:r>
          </a:p>
          <a:p>
            <a:endParaRPr lang="en-US" dirty="0" smtClean="0"/>
          </a:p>
          <a:p>
            <a:r>
              <a:rPr lang="en-US" dirty="0" smtClean="0"/>
              <a:t>Perform the same quantification to each pixel as we would each point analysis.</a:t>
            </a:r>
          </a:p>
          <a:p>
            <a:endParaRPr lang="en-US" dirty="0" smtClean="0"/>
          </a:p>
          <a:p>
            <a:r>
              <a:rPr lang="en-US" dirty="0" smtClean="0"/>
              <a:t>This includes </a:t>
            </a:r>
            <a:r>
              <a:rPr lang="en-US" dirty="0" err="1" smtClean="0"/>
              <a:t>deadtime</a:t>
            </a:r>
            <a:r>
              <a:rPr lang="en-US" dirty="0" smtClean="0"/>
              <a:t>, beam drift, standard intensity drift, background, matrix, spectral interferences and optionally TDI for </a:t>
            </a:r>
            <a:r>
              <a:rPr lang="en-US" smtClean="0"/>
              <a:t>sample sensitivity.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Extract information based on spatial</a:t>
            </a:r>
            <a:r>
              <a:rPr lang="en-US" dirty="0"/>
              <a:t> </a:t>
            </a:r>
            <a:r>
              <a:rPr lang="en-US" dirty="0" smtClean="0"/>
              <a:t>and/or compositional relationships (manually or automatically).</a:t>
            </a:r>
          </a:p>
          <a:p>
            <a:endParaRPr lang="en-US" dirty="0" smtClean="0"/>
          </a:p>
          <a:p>
            <a:r>
              <a:rPr lang="en-US" dirty="0" smtClean="0"/>
              <a:t>Thank-you!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874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3328</TotalTime>
  <Words>1057</Words>
  <Application>Microsoft Office PowerPoint</Application>
  <PresentationFormat>Custom</PresentationFormat>
  <Paragraphs>151</Paragraphs>
  <Slides>24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Quantitative WDS Compositional Mapping Using the Electron Microprobe  Publication in American Mineralogist, November, 2021</vt:lpstr>
      <vt:lpstr>Why Quantify?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Typical EPMA quantitative mapping procedure</vt:lpstr>
      <vt:lpstr>PowerPoint Presentation</vt:lpstr>
      <vt:lpstr>PowerPoint Presentation</vt:lpstr>
      <vt:lpstr>Detection limit vs. analytical conditions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Conclusions</vt:lpstr>
    </vt:vector>
  </TitlesOfParts>
  <Company>University of Oregon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Improved EPMA Trace Element Accuracy Using A Matrix Iterated Quantitative Blank Correction</dc:title>
  <dc:creator>John Donovan</dc:creator>
  <cp:lastModifiedBy>John Donovan</cp:lastModifiedBy>
  <cp:revision>298</cp:revision>
  <dcterms:created xsi:type="dcterms:W3CDTF">2007-08-30T23:16:31Z</dcterms:created>
  <dcterms:modified xsi:type="dcterms:W3CDTF">2021-10-09T04:41:42Z</dcterms:modified>
</cp:coreProperties>
</file>