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258" r:id="rId2"/>
    <p:sldId id="307" r:id="rId3"/>
    <p:sldId id="260" r:id="rId4"/>
    <p:sldId id="313" r:id="rId5"/>
    <p:sldId id="312" r:id="rId6"/>
    <p:sldId id="308" r:id="rId7"/>
    <p:sldId id="310" r:id="rId8"/>
    <p:sldId id="311" r:id="rId9"/>
    <p:sldId id="314" r:id="rId10"/>
    <p:sldId id="335" r:id="rId11"/>
    <p:sldId id="262" r:id="rId12"/>
    <p:sldId id="256" r:id="rId13"/>
    <p:sldId id="257" r:id="rId14"/>
    <p:sldId id="276" r:id="rId15"/>
    <p:sldId id="278" r:id="rId16"/>
    <p:sldId id="290" r:id="rId17"/>
    <p:sldId id="328" r:id="rId18"/>
    <p:sldId id="331" r:id="rId19"/>
    <p:sldId id="359" r:id="rId20"/>
    <p:sldId id="346" r:id="rId21"/>
    <p:sldId id="337" r:id="rId22"/>
    <p:sldId id="326" r:id="rId23"/>
    <p:sldId id="364" r:id="rId24"/>
    <p:sldId id="327" r:id="rId25"/>
    <p:sldId id="365" r:id="rId26"/>
    <p:sldId id="347" r:id="rId27"/>
    <p:sldId id="317" r:id="rId28"/>
    <p:sldId id="324" r:id="rId29"/>
    <p:sldId id="261" r:id="rId30"/>
    <p:sldId id="272" r:id="rId31"/>
    <p:sldId id="273" r:id="rId32"/>
    <p:sldId id="274" r:id="rId33"/>
    <p:sldId id="281" r:id="rId34"/>
    <p:sldId id="282" r:id="rId35"/>
    <p:sldId id="283" r:id="rId36"/>
    <p:sldId id="284" r:id="rId37"/>
    <p:sldId id="285" r:id="rId38"/>
    <p:sldId id="286" r:id="rId39"/>
    <p:sldId id="289" r:id="rId40"/>
    <p:sldId id="309" r:id="rId41"/>
    <p:sldId id="301" r:id="rId42"/>
    <p:sldId id="367" r:id="rId43"/>
    <p:sldId id="368" r:id="rId44"/>
    <p:sldId id="334" r:id="rId45"/>
    <p:sldId id="325" r:id="rId46"/>
    <p:sldId id="361" r:id="rId47"/>
    <p:sldId id="318" r:id="rId48"/>
    <p:sldId id="362" r:id="rId49"/>
    <p:sldId id="358" r:id="rId50"/>
    <p:sldId id="340" r:id="rId51"/>
    <p:sldId id="345" r:id="rId52"/>
    <p:sldId id="343" r:id="rId53"/>
    <p:sldId id="322" r:id="rId54"/>
    <p:sldId id="321" r:id="rId55"/>
    <p:sldId id="344" r:id="rId56"/>
    <p:sldId id="323" r:id="rId57"/>
    <p:sldId id="360" r:id="rId58"/>
    <p:sldId id="348" r:id="rId59"/>
  </p:sldIdLst>
  <p:sldSz cx="12188825" cy="6858000"/>
  <p:notesSz cx="6858000" cy="9144000"/>
  <p:defaultTextStyle>
    <a:defPPr>
      <a:defRPr lang="en-US"/>
    </a:defPPr>
    <a:lvl1pPr marL="0" algn="l" defTabSz="1218888" rtl="0" eaLnBrk="1" latinLnBrk="0" hangingPunct="1">
      <a:defRPr sz="2400" kern="1200">
        <a:solidFill>
          <a:schemeClr val="tx1"/>
        </a:solidFill>
        <a:latin typeface="+mn-lt"/>
        <a:ea typeface="+mn-ea"/>
        <a:cs typeface="+mn-cs"/>
      </a:defRPr>
    </a:lvl1pPr>
    <a:lvl2pPr marL="609444" algn="l" defTabSz="1218888" rtl="0" eaLnBrk="1" latinLnBrk="0" hangingPunct="1">
      <a:defRPr sz="2400" kern="1200">
        <a:solidFill>
          <a:schemeClr val="tx1"/>
        </a:solidFill>
        <a:latin typeface="+mn-lt"/>
        <a:ea typeface="+mn-ea"/>
        <a:cs typeface="+mn-cs"/>
      </a:defRPr>
    </a:lvl2pPr>
    <a:lvl3pPr marL="1218888" algn="l" defTabSz="1218888" rtl="0" eaLnBrk="1" latinLnBrk="0" hangingPunct="1">
      <a:defRPr sz="2400" kern="1200">
        <a:solidFill>
          <a:schemeClr val="tx1"/>
        </a:solidFill>
        <a:latin typeface="+mn-lt"/>
        <a:ea typeface="+mn-ea"/>
        <a:cs typeface="+mn-cs"/>
      </a:defRPr>
    </a:lvl3pPr>
    <a:lvl4pPr marL="1828332" algn="l" defTabSz="1218888" rtl="0" eaLnBrk="1" latinLnBrk="0" hangingPunct="1">
      <a:defRPr sz="2400" kern="1200">
        <a:solidFill>
          <a:schemeClr val="tx1"/>
        </a:solidFill>
        <a:latin typeface="+mn-lt"/>
        <a:ea typeface="+mn-ea"/>
        <a:cs typeface="+mn-cs"/>
      </a:defRPr>
    </a:lvl4pPr>
    <a:lvl5pPr marL="2437776" algn="l" defTabSz="1218888" rtl="0" eaLnBrk="1" latinLnBrk="0" hangingPunct="1">
      <a:defRPr sz="2400" kern="1200">
        <a:solidFill>
          <a:schemeClr val="tx1"/>
        </a:solidFill>
        <a:latin typeface="+mn-lt"/>
        <a:ea typeface="+mn-ea"/>
        <a:cs typeface="+mn-cs"/>
      </a:defRPr>
    </a:lvl5pPr>
    <a:lvl6pPr marL="3047220" algn="l" defTabSz="1218888" rtl="0" eaLnBrk="1" latinLnBrk="0" hangingPunct="1">
      <a:defRPr sz="2400" kern="1200">
        <a:solidFill>
          <a:schemeClr val="tx1"/>
        </a:solidFill>
        <a:latin typeface="+mn-lt"/>
        <a:ea typeface="+mn-ea"/>
        <a:cs typeface="+mn-cs"/>
      </a:defRPr>
    </a:lvl6pPr>
    <a:lvl7pPr marL="3656664" algn="l" defTabSz="1218888" rtl="0" eaLnBrk="1" latinLnBrk="0" hangingPunct="1">
      <a:defRPr sz="2400" kern="1200">
        <a:solidFill>
          <a:schemeClr val="tx1"/>
        </a:solidFill>
        <a:latin typeface="+mn-lt"/>
        <a:ea typeface="+mn-ea"/>
        <a:cs typeface="+mn-cs"/>
      </a:defRPr>
    </a:lvl7pPr>
    <a:lvl8pPr marL="4266108" algn="l" defTabSz="1218888" rtl="0" eaLnBrk="1" latinLnBrk="0" hangingPunct="1">
      <a:defRPr sz="2400" kern="1200">
        <a:solidFill>
          <a:schemeClr val="tx1"/>
        </a:solidFill>
        <a:latin typeface="+mn-lt"/>
        <a:ea typeface="+mn-ea"/>
        <a:cs typeface="+mn-cs"/>
      </a:defRPr>
    </a:lvl8pPr>
    <a:lvl9pPr marL="4875552" algn="l" defTabSz="1218888" rtl="0" eaLnBrk="1" latinLnBrk="0" hangingPunct="1">
      <a:defRPr sz="2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034" autoAdjust="0"/>
  </p:normalViewPr>
  <p:slideViewPr>
    <p:cSldViewPr>
      <p:cViewPr varScale="1">
        <p:scale>
          <a:sx n="109" d="100"/>
          <a:sy n="109" d="100"/>
        </p:scale>
        <p:origin x="-594" y="-78"/>
      </p:cViewPr>
      <p:guideLst>
        <p:guide orient="horz" pos="2160"/>
        <p:guide pos="3839"/>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wmf"/><Relationship Id="rId1" Type="http://schemas.openxmlformats.org/officeDocument/2006/relationships/image" Target="../media/image5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825C62-02BA-4767-A9D4-177B499904DD}" type="datetimeFigureOut">
              <a:rPr lang="en-US" smtClean="0"/>
              <a:t>3/25/2024</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B95AD5-8C18-4951-BD72-8EA4D540A1E8}" type="slidenum">
              <a:rPr lang="en-US" smtClean="0"/>
              <a:t>‹#›</a:t>
            </a:fld>
            <a:endParaRPr lang="en-US"/>
          </a:p>
        </p:txBody>
      </p:sp>
    </p:spTree>
    <p:extLst>
      <p:ext uri="{BB962C8B-B14F-4D97-AF65-F5344CB8AC3E}">
        <p14:creationId xmlns:p14="http://schemas.microsoft.com/office/powerpoint/2010/main" val="1729035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a:defRPr>
            </a:lvl1pPr>
            <a:lvl2pPr marL="740284" indent="-284724">
              <a:defRPr sz="2400">
                <a:solidFill>
                  <a:schemeClr val="tx1"/>
                </a:solidFill>
                <a:latin typeface="Times New Roman"/>
              </a:defRPr>
            </a:lvl2pPr>
            <a:lvl3pPr marL="1138898" indent="-227779">
              <a:defRPr sz="2400">
                <a:solidFill>
                  <a:schemeClr val="tx1"/>
                </a:solidFill>
                <a:latin typeface="Times New Roman"/>
              </a:defRPr>
            </a:lvl3pPr>
            <a:lvl4pPr marL="1594457" indent="-227779">
              <a:defRPr sz="2400">
                <a:solidFill>
                  <a:schemeClr val="tx1"/>
                </a:solidFill>
                <a:latin typeface="Times New Roman"/>
              </a:defRPr>
            </a:lvl4pPr>
            <a:lvl5pPr marL="2050016" indent="-227779">
              <a:defRPr sz="2400">
                <a:solidFill>
                  <a:schemeClr val="tx1"/>
                </a:solidFill>
                <a:latin typeface="Times New Roman"/>
              </a:defRPr>
            </a:lvl5pPr>
            <a:lvl6pPr marL="2505576" indent="-227779" eaLnBrk="0" fontAlgn="base" hangingPunct="0">
              <a:spcBef>
                <a:spcPct val="0"/>
              </a:spcBef>
              <a:spcAft>
                <a:spcPct val="0"/>
              </a:spcAft>
              <a:defRPr sz="2400">
                <a:solidFill>
                  <a:schemeClr val="tx1"/>
                </a:solidFill>
                <a:latin typeface="Times New Roman"/>
              </a:defRPr>
            </a:lvl6pPr>
            <a:lvl7pPr marL="2961134" indent="-227779" eaLnBrk="0" fontAlgn="base" hangingPunct="0">
              <a:spcBef>
                <a:spcPct val="0"/>
              </a:spcBef>
              <a:spcAft>
                <a:spcPct val="0"/>
              </a:spcAft>
              <a:defRPr sz="2400">
                <a:solidFill>
                  <a:schemeClr val="tx1"/>
                </a:solidFill>
                <a:latin typeface="Times New Roman"/>
              </a:defRPr>
            </a:lvl7pPr>
            <a:lvl8pPr marL="3416694" indent="-227779" eaLnBrk="0" fontAlgn="base" hangingPunct="0">
              <a:spcBef>
                <a:spcPct val="0"/>
              </a:spcBef>
              <a:spcAft>
                <a:spcPct val="0"/>
              </a:spcAft>
              <a:defRPr sz="2400">
                <a:solidFill>
                  <a:schemeClr val="tx1"/>
                </a:solidFill>
                <a:latin typeface="Times New Roman"/>
              </a:defRPr>
            </a:lvl8pPr>
            <a:lvl9pPr marL="3872253" indent="-227779" eaLnBrk="0" fontAlgn="base" hangingPunct="0">
              <a:spcBef>
                <a:spcPct val="0"/>
              </a:spcBef>
              <a:spcAft>
                <a:spcPct val="0"/>
              </a:spcAft>
              <a:defRPr sz="2400">
                <a:solidFill>
                  <a:schemeClr val="tx1"/>
                </a:solidFill>
                <a:latin typeface="Times New Roman"/>
              </a:defRPr>
            </a:lvl9pPr>
          </a:lstStyle>
          <a:p>
            <a:fld id="{ECB8C942-1E31-4542-98DC-F4DA48026353}" type="slidenum">
              <a:rPr lang="en-US" altLang="en-US" sz="1200"/>
              <a:pPr/>
              <a:t>24</a:t>
            </a:fld>
            <a:endParaRPr lang="en-US" alt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2130425"/>
            <a:ext cx="10360501" cy="1470026"/>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609444" indent="0" algn="ctr">
              <a:buNone/>
              <a:defRPr>
                <a:solidFill>
                  <a:schemeClr val="tx1">
                    <a:tint val="75000"/>
                  </a:schemeClr>
                </a:solidFill>
              </a:defRPr>
            </a:lvl2pPr>
            <a:lvl3pPr marL="1218888" indent="0" algn="ctr">
              <a:buNone/>
              <a:defRPr>
                <a:solidFill>
                  <a:schemeClr val="tx1">
                    <a:tint val="75000"/>
                  </a:schemeClr>
                </a:solidFill>
              </a:defRPr>
            </a:lvl3pPr>
            <a:lvl4pPr marL="1828332" indent="0" algn="ctr">
              <a:buNone/>
              <a:defRPr>
                <a:solidFill>
                  <a:schemeClr val="tx1">
                    <a:tint val="75000"/>
                  </a:schemeClr>
                </a:solidFill>
              </a:defRPr>
            </a:lvl4pPr>
            <a:lvl5pPr marL="2437776" indent="0" algn="ctr">
              <a:buNone/>
              <a:defRPr>
                <a:solidFill>
                  <a:schemeClr val="tx1">
                    <a:tint val="75000"/>
                  </a:schemeClr>
                </a:solidFill>
              </a:defRPr>
            </a:lvl5pPr>
            <a:lvl6pPr marL="3047220" indent="0" algn="ctr">
              <a:buNone/>
              <a:defRPr>
                <a:solidFill>
                  <a:schemeClr val="tx1">
                    <a:tint val="75000"/>
                  </a:schemeClr>
                </a:solidFill>
              </a:defRPr>
            </a:lvl6pPr>
            <a:lvl7pPr marL="3656664" indent="0" algn="ctr">
              <a:buNone/>
              <a:defRPr>
                <a:solidFill>
                  <a:schemeClr val="tx1">
                    <a:tint val="75000"/>
                  </a:schemeClr>
                </a:solidFill>
              </a:defRPr>
            </a:lvl7pPr>
            <a:lvl8pPr marL="4266108" indent="0" algn="ctr">
              <a:buNone/>
              <a:defRPr>
                <a:solidFill>
                  <a:schemeClr val="tx1">
                    <a:tint val="75000"/>
                  </a:schemeClr>
                </a:solidFill>
              </a:defRPr>
            </a:lvl8pPr>
            <a:lvl9pPr marL="487555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5300" b="1" cap="all"/>
            </a:lvl1pPr>
          </a:lstStyle>
          <a:p>
            <a:r>
              <a:rPr lang="en-US" smtClean="0"/>
              <a:t>Click to edit Master title style</a:t>
            </a:r>
            <a:endParaRPr lang="en-US"/>
          </a:p>
        </p:txBody>
      </p:sp>
      <p:sp>
        <p:nvSpPr>
          <p:cNvPr id="3" name="Text Placeholder 2"/>
          <p:cNvSpPr>
            <a:spLocks noGrp="1"/>
          </p:cNvSpPr>
          <p:nvPr>
            <p:ph type="body" idx="1"/>
          </p:nvPr>
        </p:nvSpPr>
        <p:spPr>
          <a:xfrm>
            <a:off x="962833" y="2906714"/>
            <a:ext cx="10360501" cy="1500186"/>
          </a:xfrm>
        </p:spPr>
        <p:txBody>
          <a:bodyPr anchor="b"/>
          <a:lstStyle>
            <a:lvl1pPr marL="0" indent="0">
              <a:buNone/>
              <a:defRPr sz="2700">
                <a:solidFill>
                  <a:schemeClr val="tx1">
                    <a:tint val="75000"/>
                  </a:schemeClr>
                </a:solidFill>
              </a:defRPr>
            </a:lvl1pPr>
            <a:lvl2pPr marL="609444" indent="0">
              <a:buNone/>
              <a:defRPr sz="2400">
                <a:solidFill>
                  <a:schemeClr val="tx1">
                    <a:tint val="75000"/>
                  </a:schemeClr>
                </a:solidFill>
              </a:defRPr>
            </a:lvl2pPr>
            <a:lvl3pPr marL="1218888" indent="0">
              <a:buNone/>
              <a:defRPr sz="2100">
                <a:solidFill>
                  <a:schemeClr val="tx1">
                    <a:tint val="75000"/>
                  </a:schemeClr>
                </a:solidFill>
              </a:defRPr>
            </a:lvl3pPr>
            <a:lvl4pPr marL="1828332" indent="0">
              <a:buNone/>
              <a:defRPr sz="1900">
                <a:solidFill>
                  <a:schemeClr val="tx1">
                    <a:tint val="75000"/>
                  </a:schemeClr>
                </a:solidFill>
              </a:defRPr>
            </a:lvl4pPr>
            <a:lvl5pPr marL="2437776" indent="0">
              <a:buNone/>
              <a:defRPr sz="1900">
                <a:solidFill>
                  <a:schemeClr val="tx1">
                    <a:tint val="75000"/>
                  </a:schemeClr>
                </a:solidFill>
              </a:defRPr>
            </a:lvl5pPr>
            <a:lvl6pPr marL="3047220" indent="0">
              <a:buNone/>
              <a:defRPr sz="1900">
                <a:solidFill>
                  <a:schemeClr val="tx1">
                    <a:tint val="75000"/>
                  </a:schemeClr>
                </a:solidFill>
              </a:defRPr>
            </a:lvl6pPr>
            <a:lvl7pPr marL="3656664" indent="0">
              <a:buNone/>
              <a:defRPr sz="1900">
                <a:solidFill>
                  <a:schemeClr val="tx1">
                    <a:tint val="75000"/>
                  </a:schemeClr>
                </a:solidFill>
              </a:defRPr>
            </a:lvl7pPr>
            <a:lvl8pPr marL="4266108" indent="0">
              <a:buNone/>
              <a:defRPr sz="1900">
                <a:solidFill>
                  <a:schemeClr val="tx1">
                    <a:tint val="75000"/>
                  </a:schemeClr>
                </a:solidFill>
              </a:defRPr>
            </a:lvl8pPr>
            <a:lvl9pPr marL="4875552" indent="0">
              <a:buNone/>
              <a:defRPr sz="1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441" y="1600201"/>
            <a:ext cx="5383398"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5986" y="1600201"/>
            <a:ext cx="5383398"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441" y="1535113"/>
            <a:ext cx="5385514" cy="639763"/>
          </a:xfrm>
        </p:spPr>
        <p:txBody>
          <a:bodyPr anchor="b"/>
          <a:lstStyle>
            <a:lvl1pPr marL="0" indent="0">
              <a:buNone/>
              <a:defRPr sz="3200" b="1"/>
            </a:lvl1pPr>
            <a:lvl2pPr marL="609444" indent="0">
              <a:buNone/>
              <a:defRPr sz="2700" b="1"/>
            </a:lvl2pPr>
            <a:lvl3pPr marL="1218888" indent="0">
              <a:buNone/>
              <a:defRPr sz="2400" b="1"/>
            </a:lvl3pPr>
            <a:lvl4pPr marL="1828332" indent="0">
              <a:buNone/>
              <a:defRPr sz="2100" b="1"/>
            </a:lvl4pPr>
            <a:lvl5pPr marL="2437776" indent="0">
              <a:buNone/>
              <a:defRPr sz="2100" b="1"/>
            </a:lvl5pPr>
            <a:lvl6pPr marL="3047220" indent="0">
              <a:buNone/>
              <a:defRPr sz="2100" b="1"/>
            </a:lvl6pPr>
            <a:lvl7pPr marL="3656664" indent="0">
              <a:buNone/>
              <a:defRPr sz="2100" b="1"/>
            </a:lvl7pPr>
            <a:lvl8pPr marL="4266108" indent="0">
              <a:buNone/>
              <a:defRPr sz="2100" b="1"/>
            </a:lvl8pPr>
            <a:lvl9pPr marL="4875552" indent="0">
              <a:buNone/>
              <a:defRPr sz="2100" b="1"/>
            </a:lvl9pPr>
          </a:lstStyle>
          <a:p>
            <a:pPr lvl="0"/>
            <a:r>
              <a:rPr lang="en-US" smtClean="0"/>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1756" y="1535113"/>
            <a:ext cx="5387630" cy="639763"/>
          </a:xfrm>
        </p:spPr>
        <p:txBody>
          <a:bodyPr anchor="b"/>
          <a:lstStyle>
            <a:lvl1pPr marL="0" indent="0">
              <a:buNone/>
              <a:defRPr sz="3200" b="1"/>
            </a:lvl1pPr>
            <a:lvl2pPr marL="609444" indent="0">
              <a:buNone/>
              <a:defRPr sz="2700" b="1"/>
            </a:lvl2pPr>
            <a:lvl3pPr marL="1218888" indent="0">
              <a:buNone/>
              <a:defRPr sz="2400" b="1"/>
            </a:lvl3pPr>
            <a:lvl4pPr marL="1828332" indent="0">
              <a:buNone/>
              <a:defRPr sz="2100" b="1"/>
            </a:lvl4pPr>
            <a:lvl5pPr marL="2437776" indent="0">
              <a:buNone/>
              <a:defRPr sz="2100" b="1"/>
            </a:lvl5pPr>
            <a:lvl6pPr marL="3047220" indent="0">
              <a:buNone/>
              <a:defRPr sz="2100" b="1"/>
            </a:lvl6pPr>
            <a:lvl7pPr marL="3656664" indent="0">
              <a:buNone/>
              <a:defRPr sz="2100" b="1"/>
            </a:lvl7pPr>
            <a:lvl8pPr marL="4266108" indent="0">
              <a:buNone/>
              <a:defRPr sz="2100" b="1"/>
            </a:lvl8pPr>
            <a:lvl9pPr marL="4875552" indent="0">
              <a:buNone/>
              <a:defRPr sz="2100" b="1"/>
            </a:lvl9pPr>
          </a:lstStyle>
          <a:p>
            <a:pPr lvl="0"/>
            <a:r>
              <a:rPr lang="en-US" smtClean="0"/>
              <a:t>Click to edit Master text styles</a:t>
            </a:r>
          </a:p>
        </p:txBody>
      </p:sp>
      <p:sp>
        <p:nvSpPr>
          <p:cNvPr id="6" name="Content Placeholder 5"/>
          <p:cNvSpPr>
            <a:spLocks noGrp="1"/>
          </p:cNvSpPr>
          <p:nvPr>
            <p:ph sz="quarter" idx="4"/>
          </p:nvPr>
        </p:nvSpPr>
        <p:spPr>
          <a:xfrm>
            <a:off x="6191756" y="2174875"/>
            <a:ext cx="5387630"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4" y="273050"/>
            <a:ext cx="4010040" cy="1162051"/>
          </a:xfrm>
        </p:spPr>
        <p:txBody>
          <a:bodyPr anchor="b"/>
          <a:lstStyle>
            <a:lvl1pPr algn="l">
              <a:defRPr sz="2700" b="1"/>
            </a:lvl1pPr>
          </a:lstStyle>
          <a:p>
            <a:r>
              <a:rPr lang="en-US" smtClean="0"/>
              <a:t>Click to edit Master title style</a:t>
            </a:r>
            <a:endParaRPr lang="en-US"/>
          </a:p>
        </p:txBody>
      </p:sp>
      <p:sp>
        <p:nvSpPr>
          <p:cNvPr id="3" name="Content Placeholder 2"/>
          <p:cNvSpPr>
            <a:spLocks noGrp="1"/>
          </p:cNvSpPr>
          <p:nvPr>
            <p:ph idx="1"/>
          </p:nvPr>
        </p:nvSpPr>
        <p:spPr>
          <a:xfrm>
            <a:off x="4765492" y="273051"/>
            <a:ext cx="6813892" cy="5853114"/>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444" y="1435103"/>
            <a:ext cx="4010040" cy="4691063"/>
          </a:xfrm>
        </p:spPr>
        <p:txBody>
          <a:bodyPr/>
          <a:lstStyle>
            <a:lvl1pPr marL="0" indent="0">
              <a:buNone/>
              <a:defRPr sz="1900"/>
            </a:lvl1pPr>
            <a:lvl2pPr marL="609444" indent="0">
              <a:buNone/>
              <a:defRPr sz="1600"/>
            </a:lvl2pPr>
            <a:lvl3pPr marL="1218888" indent="0">
              <a:buNone/>
              <a:defRPr sz="1400"/>
            </a:lvl3pPr>
            <a:lvl4pPr marL="1828332" indent="0">
              <a:buNone/>
              <a:defRPr sz="1200"/>
            </a:lvl4pPr>
            <a:lvl5pPr marL="2437776" indent="0">
              <a:buNone/>
              <a:defRPr sz="1200"/>
            </a:lvl5pPr>
            <a:lvl6pPr marL="3047220" indent="0">
              <a:buNone/>
              <a:defRPr sz="1200"/>
            </a:lvl6pPr>
            <a:lvl7pPr marL="3656664" indent="0">
              <a:buNone/>
              <a:defRPr sz="1200"/>
            </a:lvl7pPr>
            <a:lvl8pPr marL="4266108" indent="0">
              <a:buNone/>
              <a:defRPr sz="1200"/>
            </a:lvl8pPr>
            <a:lvl9pPr marL="4875552"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9"/>
          </a:xfrm>
        </p:spPr>
        <p:txBody>
          <a:bodyPr anchor="b"/>
          <a:lstStyle>
            <a:lvl1pPr algn="l">
              <a:defRPr sz="2700" b="1"/>
            </a:lvl1pPr>
          </a:lstStyle>
          <a:p>
            <a:r>
              <a:rPr lang="en-US" smtClean="0"/>
              <a:t>Click to edit Master title style</a:t>
            </a:r>
            <a:endParaRPr lang="en-US"/>
          </a:p>
        </p:txBody>
      </p:sp>
      <p:sp>
        <p:nvSpPr>
          <p:cNvPr id="3" name="Picture Placeholder 2"/>
          <p:cNvSpPr>
            <a:spLocks noGrp="1"/>
          </p:cNvSpPr>
          <p:nvPr>
            <p:ph type="pic" idx="1"/>
          </p:nvPr>
        </p:nvSpPr>
        <p:spPr>
          <a:xfrm>
            <a:off x="2389095" y="612775"/>
            <a:ext cx="7313295" cy="4114800"/>
          </a:xfrm>
        </p:spPr>
        <p:txBody>
          <a:bodyPr/>
          <a:lstStyle>
            <a:lvl1pPr marL="0" indent="0">
              <a:buNone/>
              <a:defRPr sz="4300"/>
            </a:lvl1pPr>
            <a:lvl2pPr marL="609444" indent="0">
              <a:buNone/>
              <a:defRPr sz="3700"/>
            </a:lvl2pPr>
            <a:lvl3pPr marL="1218888" indent="0">
              <a:buNone/>
              <a:defRPr sz="3200"/>
            </a:lvl3pPr>
            <a:lvl4pPr marL="1828332" indent="0">
              <a:buNone/>
              <a:defRPr sz="2700"/>
            </a:lvl4pPr>
            <a:lvl5pPr marL="2437776" indent="0">
              <a:buNone/>
              <a:defRPr sz="2700"/>
            </a:lvl5pPr>
            <a:lvl6pPr marL="3047220" indent="0">
              <a:buNone/>
              <a:defRPr sz="2700"/>
            </a:lvl6pPr>
            <a:lvl7pPr marL="3656664" indent="0">
              <a:buNone/>
              <a:defRPr sz="2700"/>
            </a:lvl7pPr>
            <a:lvl8pPr marL="4266108" indent="0">
              <a:buNone/>
              <a:defRPr sz="2700"/>
            </a:lvl8pPr>
            <a:lvl9pPr marL="4875552" indent="0">
              <a:buNone/>
              <a:defRPr sz="2700"/>
            </a:lvl9pPr>
          </a:lstStyle>
          <a:p>
            <a:endParaRPr lang="en-US"/>
          </a:p>
        </p:txBody>
      </p:sp>
      <p:sp>
        <p:nvSpPr>
          <p:cNvPr id="4" name="Text Placeholder 3"/>
          <p:cNvSpPr>
            <a:spLocks noGrp="1"/>
          </p:cNvSpPr>
          <p:nvPr>
            <p:ph type="body" sz="half" idx="2"/>
          </p:nvPr>
        </p:nvSpPr>
        <p:spPr>
          <a:xfrm>
            <a:off x="2389095" y="5367339"/>
            <a:ext cx="7313295" cy="804863"/>
          </a:xfrm>
        </p:spPr>
        <p:txBody>
          <a:bodyPr/>
          <a:lstStyle>
            <a:lvl1pPr marL="0" indent="0">
              <a:buNone/>
              <a:defRPr sz="1900"/>
            </a:lvl1pPr>
            <a:lvl2pPr marL="609444" indent="0">
              <a:buNone/>
              <a:defRPr sz="1600"/>
            </a:lvl2pPr>
            <a:lvl3pPr marL="1218888" indent="0">
              <a:buNone/>
              <a:defRPr sz="1400"/>
            </a:lvl3pPr>
            <a:lvl4pPr marL="1828332" indent="0">
              <a:buNone/>
              <a:defRPr sz="1200"/>
            </a:lvl4pPr>
            <a:lvl5pPr marL="2437776" indent="0">
              <a:buNone/>
              <a:defRPr sz="1200"/>
            </a:lvl5pPr>
            <a:lvl6pPr marL="3047220" indent="0">
              <a:buNone/>
              <a:defRPr sz="1200"/>
            </a:lvl6pPr>
            <a:lvl7pPr marL="3656664" indent="0">
              <a:buNone/>
              <a:defRPr sz="1200"/>
            </a:lvl7pPr>
            <a:lvl8pPr marL="4266108" indent="0">
              <a:buNone/>
              <a:defRPr sz="1200"/>
            </a:lvl8pPr>
            <a:lvl9pPr marL="4875552"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638"/>
            <a:ext cx="2742486" cy="585152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441" y="274638"/>
            <a:ext cx="8024310" cy="585152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274638"/>
            <a:ext cx="10969943" cy="1143000"/>
          </a:xfrm>
          <a:prstGeom prst="rect">
            <a:avLst/>
          </a:prstGeom>
        </p:spPr>
        <p:txBody>
          <a:bodyPr vert="horz" lIns="121889" tIns="60945" rIns="121889" bIns="6094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441" y="1600201"/>
            <a:ext cx="10969943" cy="4525963"/>
          </a:xfrm>
          <a:prstGeom prst="rect">
            <a:avLst/>
          </a:prstGeom>
        </p:spPr>
        <p:txBody>
          <a:bodyPr vert="horz" lIns="121889" tIns="60945" rIns="121889" bIns="6094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441" y="6356351"/>
            <a:ext cx="2844059" cy="365126"/>
          </a:xfrm>
          <a:prstGeom prst="rect">
            <a:avLst/>
          </a:prstGeom>
        </p:spPr>
        <p:txBody>
          <a:bodyPr vert="horz" lIns="121889" tIns="60945" rIns="121889" bIns="60945" rtlCol="0" anchor="ctr"/>
          <a:lstStyle>
            <a:lvl1pPr algn="l">
              <a:defRPr sz="1600">
                <a:solidFill>
                  <a:schemeClr val="tx1">
                    <a:tint val="75000"/>
                  </a:schemeClr>
                </a:solidFill>
              </a:defRPr>
            </a:lvl1pPr>
          </a:lstStyle>
          <a:p>
            <a:fld id="{1D8BD707-D9CF-40AE-B4C6-C98DA3205C09}" type="datetimeFigureOut">
              <a:rPr lang="en-US" smtClean="0"/>
              <a:pPr/>
              <a:t>3/25/2024</a:t>
            </a:fld>
            <a:endParaRPr lang="en-US"/>
          </a:p>
        </p:txBody>
      </p:sp>
      <p:sp>
        <p:nvSpPr>
          <p:cNvPr id="5" name="Footer Placeholder 4"/>
          <p:cNvSpPr>
            <a:spLocks noGrp="1"/>
          </p:cNvSpPr>
          <p:nvPr>
            <p:ph type="ftr" sz="quarter" idx="3"/>
          </p:nvPr>
        </p:nvSpPr>
        <p:spPr>
          <a:xfrm>
            <a:off x="4164515" y="6356351"/>
            <a:ext cx="3859795" cy="365126"/>
          </a:xfrm>
          <a:prstGeom prst="rect">
            <a:avLst/>
          </a:prstGeom>
        </p:spPr>
        <p:txBody>
          <a:bodyPr vert="horz" lIns="121889" tIns="60945" rIns="121889" bIns="60945"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5325" y="6356351"/>
            <a:ext cx="2844059" cy="365126"/>
          </a:xfrm>
          <a:prstGeom prst="rect">
            <a:avLst/>
          </a:prstGeom>
        </p:spPr>
        <p:txBody>
          <a:bodyPr vert="horz" lIns="121889" tIns="60945" rIns="121889" bIns="60945" rtlCol="0" anchor="ctr"/>
          <a:lstStyle>
            <a:lvl1pPr algn="r">
              <a:defRPr sz="16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218888" rtl="0" eaLnBrk="1" latinLnBrk="0" hangingPunct="1">
        <a:spcBef>
          <a:spcPct val="0"/>
        </a:spcBef>
        <a:buNone/>
        <a:defRPr sz="5800" kern="1200">
          <a:solidFill>
            <a:schemeClr val="tx1"/>
          </a:solidFill>
          <a:latin typeface="+mj-lt"/>
          <a:ea typeface="+mj-ea"/>
          <a:cs typeface="+mj-cs"/>
        </a:defRPr>
      </a:lvl1pPr>
    </p:titleStyle>
    <p:bodyStyle>
      <a:lvl1pPr marL="457083" indent="-457083" algn="l" defTabSz="1218888"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346" indent="-380902" algn="l" defTabSz="1218888"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3610" indent="-304722" algn="l" defTabSz="1218888"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054" indent="-304722" algn="l" defTabSz="1218888"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2498" indent="-304722" algn="l" defTabSz="1218888"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1942" indent="-304722" algn="l" defTabSz="1218888"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386" indent="-304722" algn="l" defTabSz="1218888"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0830" indent="-304722" algn="l" defTabSz="1218888"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274" indent="-304722" algn="l" defTabSz="1218888"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888" rtl="0" eaLnBrk="1" latinLnBrk="0" hangingPunct="1">
        <a:defRPr sz="2400" kern="1200">
          <a:solidFill>
            <a:schemeClr val="tx1"/>
          </a:solidFill>
          <a:latin typeface="+mn-lt"/>
          <a:ea typeface="+mn-ea"/>
          <a:cs typeface="+mn-cs"/>
        </a:defRPr>
      </a:lvl1pPr>
      <a:lvl2pPr marL="609444" algn="l" defTabSz="1218888" rtl="0" eaLnBrk="1" latinLnBrk="0" hangingPunct="1">
        <a:defRPr sz="2400" kern="1200">
          <a:solidFill>
            <a:schemeClr val="tx1"/>
          </a:solidFill>
          <a:latin typeface="+mn-lt"/>
          <a:ea typeface="+mn-ea"/>
          <a:cs typeface="+mn-cs"/>
        </a:defRPr>
      </a:lvl2pPr>
      <a:lvl3pPr marL="1218888" algn="l" defTabSz="1218888" rtl="0" eaLnBrk="1" latinLnBrk="0" hangingPunct="1">
        <a:defRPr sz="2400" kern="1200">
          <a:solidFill>
            <a:schemeClr val="tx1"/>
          </a:solidFill>
          <a:latin typeface="+mn-lt"/>
          <a:ea typeface="+mn-ea"/>
          <a:cs typeface="+mn-cs"/>
        </a:defRPr>
      </a:lvl3pPr>
      <a:lvl4pPr marL="1828332" algn="l" defTabSz="1218888" rtl="0" eaLnBrk="1" latinLnBrk="0" hangingPunct="1">
        <a:defRPr sz="2400" kern="1200">
          <a:solidFill>
            <a:schemeClr val="tx1"/>
          </a:solidFill>
          <a:latin typeface="+mn-lt"/>
          <a:ea typeface="+mn-ea"/>
          <a:cs typeface="+mn-cs"/>
        </a:defRPr>
      </a:lvl4pPr>
      <a:lvl5pPr marL="2437776" algn="l" defTabSz="1218888" rtl="0" eaLnBrk="1" latinLnBrk="0" hangingPunct="1">
        <a:defRPr sz="2400" kern="1200">
          <a:solidFill>
            <a:schemeClr val="tx1"/>
          </a:solidFill>
          <a:latin typeface="+mn-lt"/>
          <a:ea typeface="+mn-ea"/>
          <a:cs typeface="+mn-cs"/>
        </a:defRPr>
      </a:lvl5pPr>
      <a:lvl6pPr marL="3047220" algn="l" defTabSz="1218888" rtl="0" eaLnBrk="1" latinLnBrk="0" hangingPunct="1">
        <a:defRPr sz="2400" kern="1200">
          <a:solidFill>
            <a:schemeClr val="tx1"/>
          </a:solidFill>
          <a:latin typeface="+mn-lt"/>
          <a:ea typeface="+mn-ea"/>
          <a:cs typeface="+mn-cs"/>
        </a:defRPr>
      </a:lvl6pPr>
      <a:lvl7pPr marL="3656664" algn="l" defTabSz="1218888" rtl="0" eaLnBrk="1" latinLnBrk="0" hangingPunct="1">
        <a:defRPr sz="2400" kern="1200">
          <a:solidFill>
            <a:schemeClr val="tx1"/>
          </a:solidFill>
          <a:latin typeface="+mn-lt"/>
          <a:ea typeface="+mn-ea"/>
          <a:cs typeface="+mn-cs"/>
        </a:defRPr>
      </a:lvl7pPr>
      <a:lvl8pPr marL="4266108" algn="l" defTabSz="1218888" rtl="0" eaLnBrk="1" latinLnBrk="0" hangingPunct="1">
        <a:defRPr sz="2400" kern="1200">
          <a:solidFill>
            <a:schemeClr val="tx1"/>
          </a:solidFill>
          <a:latin typeface="+mn-lt"/>
          <a:ea typeface="+mn-ea"/>
          <a:cs typeface="+mn-cs"/>
        </a:defRPr>
      </a:lvl8pPr>
      <a:lvl9pPr marL="4875552" algn="l" defTabSz="1218888"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emf"/><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0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1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4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46.xml.rels><?xml version="1.0" encoding="UTF-8" standalone="yes"?>
<Relationships xmlns="http://schemas.openxmlformats.org/package/2006/relationships"><Relationship Id="rId8" Type="http://schemas.openxmlformats.org/officeDocument/2006/relationships/image" Target="../media/image52.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51.wmf"/><Relationship Id="rId5" Type="http://schemas.openxmlformats.org/officeDocument/2006/relationships/oleObject" Target="../embeddings/oleObject2.bin"/><Relationship Id="rId4" Type="http://schemas.openxmlformats.org/officeDocument/2006/relationships/image" Target="../media/image50.wmf"/></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pages.uoregon.edu/donovan/download/Improved%20Interference%20(Micro.%20Anal,%201993).pdf" TargetMode="External"/><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4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 Id="rId4" Type="http://schemas.openxmlformats.org/officeDocument/2006/relationships/hyperlink" Target="https://pages.uoregon.edu/donovan/download/A%20new%20EPMA%20method%20for%20fast%20trace%20element%20analysis%20in%20simple%20matrices.pdf" TargetMode="External"/></Relationships>
</file>

<file path=ppt/slides/_rels/slide5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hyperlink" Target="https://pages.uoregon.edu/donovan/download/Donovan,%20Am.%20Min,%20Trace%20Ti%20in%20Quartz%20(2011).pdf" TargetMode="External"/><Relationship Id="rId4" Type="http://schemas.openxmlformats.org/officeDocument/2006/relationships/image" Target="../media/image63.w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hyperlink" Target="https://probesoftware.com/smf/index.php?topic=1466.msg11173#msg11173" TargetMode="External"/><Relationship Id="rId2" Type="http://schemas.openxmlformats.org/officeDocument/2006/relationships/hyperlink" Target="https://probesoftware.com/smf/index.php?topic=1415.0" TargetMode="External"/><Relationship Id="rId1" Type="http://schemas.openxmlformats.org/officeDocument/2006/relationships/slideLayout" Target="../slideLayouts/slideLayout7.xml"/><Relationship Id="rId5" Type="http://schemas.openxmlformats.org/officeDocument/2006/relationships/hyperlink" Target="mailto:donovan@probesoftware.com" TargetMode="External"/><Relationship Id="rId4" Type="http://schemas.openxmlformats.org/officeDocument/2006/relationships/hyperlink" Target="mailto:donovan@uoregon.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8012" y="228600"/>
            <a:ext cx="10896600" cy="646331"/>
          </a:xfrm>
          <a:prstGeom prst="rect">
            <a:avLst/>
          </a:prstGeom>
          <a:noFill/>
        </p:spPr>
        <p:txBody>
          <a:bodyPr wrap="square" rtlCol="0">
            <a:spAutoFit/>
          </a:bodyPr>
          <a:lstStyle/>
          <a:p>
            <a:pPr algn="ctr"/>
            <a:r>
              <a:rPr lang="en-US" sz="3600" dirty="0" smtClean="0"/>
              <a:t>How to Test and Correct for Systematic Errors in EPMA</a:t>
            </a:r>
          </a:p>
        </p:txBody>
      </p:sp>
      <p:sp>
        <p:nvSpPr>
          <p:cNvPr id="4" name="TextBox 3"/>
          <p:cNvSpPr txBox="1"/>
          <p:nvPr/>
        </p:nvSpPr>
        <p:spPr>
          <a:xfrm>
            <a:off x="4941115" y="6356223"/>
            <a:ext cx="7124701" cy="338554"/>
          </a:xfrm>
          <a:prstGeom prst="rect">
            <a:avLst/>
          </a:prstGeom>
          <a:noFill/>
        </p:spPr>
        <p:txBody>
          <a:bodyPr wrap="square" rtlCol="0">
            <a:spAutoFit/>
          </a:bodyPr>
          <a:lstStyle/>
          <a:p>
            <a:r>
              <a:rPr lang="en-CA" sz="1600" dirty="0"/>
              <a:t>John </a:t>
            </a:r>
            <a:r>
              <a:rPr lang="en-CA" sz="1600" dirty="0" smtClean="0"/>
              <a:t>Donovan, </a:t>
            </a:r>
            <a:r>
              <a:rPr lang="en-CA" sz="1600" dirty="0" smtClean="0"/>
              <a:t>University of Oregon/Probe </a:t>
            </a:r>
            <a:r>
              <a:rPr lang="en-CA" sz="1600" dirty="0" smtClean="0"/>
              <a:t>Software, https://probesoftware.com</a:t>
            </a:r>
            <a:endParaRPr lang="en-US" sz="1600" dirty="0"/>
          </a:p>
        </p:txBody>
      </p:sp>
      <p:pic>
        <p:nvPicPr>
          <p:cNvPr id="5" name="Picture 4" descr="A picture containing graphical user interface&#10;&#10;Description automatically generated">
            <a:extLst>
              <a:ext uri="{FF2B5EF4-FFF2-40B4-BE49-F238E27FC236}">
                <a16:creationId xmlns:lc="http://schemas.openxmlformats.org/drawingml/2006/lockedCanvas" xmlns:a16="http://schemas.microsoft.com/office/drawing/2014/main" xmlns="" id="{420E0107-7623-F94E-A1D5-B3CAC46049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2012" y="874931"/>
            <a:ext cx="8153400" cy="5462778"/>
          </a:xfrm>
          <a:prstGeom prst="rect">
            <a:avLst/>
          </a:prstGeom>
        </p:spPr>
      </p:pic>
    </p:spTree>
    <p:extLst>
      <p:ext uri="{BB962C8B-B14F-4D97-AF65-F5344CB8AC3E}">
        <p14:creationId xmlns:p14="http://schemas.microsoft.com/office/powerpoint/2010/main" val="721541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03746" y="76200"/>
            <a:ext cx="10969943" cy="715962"/>
          </a:xfrm>
          <a:prstGeom prst="rect">
            <a:avLst/>
          </a:prstGeom>
        </p:spPr>
        <p:txBody>
          <a:bodyPr>
            <a:noAutofit/>
          </a:bodyPr>
          <a:lstStyle>
            <a:lvl1pPr algn="ctr" defTabSz="1218888" rtl="0" eaLnBrk="1" latinLnBrk="0" hangingPunct="1">
              <a:spcBef>
                <a:spcPct val="0"/>
              </a:spcBef>
              <a:buNone/>
              <a:defRPr sz="5800" kern="1200">
                <a:solidFill>
                  <a:schemeClr val="tx1"/>
                </a:solidFill>
                <a:latin typeface="+mj-lt"/>
                <a:ea typeface="+mj-ea"/>
                <a:cs typeface="+mj-cs"/>
              </a:defRPr>
            </a:lvl1pPr>
          </a:lstStyle>
          <a:p>
            <a:r>
              <a:rPr lang="en-US" sz="3200" dirty="0" smtClean="0"/>
              <a:t>Houston, we have a problem…   actually more than one!</a:t>
            </a:r>
            <a:endParaRPr lang="en-US" sz="3200" dirty="0"/>
          </a:p>
        </p:txBody>
      </p:sp>
      <p:sp>
        <p:nvSpPr>
          <p:cNvPr id="4" name="TextBox 3"/>
          <p:cNvSpPr txBox="1"/>
          <p:nvPr/>
        </p:nvSpPr>
        <p:spPr>
          <a:xfrm>
            <a:off x="202832" y="1143000"/>
            <a:ext cx="11822385" cy="5324535"/>
          </a:xfrm>
          <a:prstGeom prst="rect">
            <a:avLst/>
          </a:prstGeom>
          <a:noFill/>
        </p:spPr>
        <p:txBody>
          <a:bodyPr wrap="square" rtlCol="0">
            <a:spAutoFit/>
          </a:bodyPr>
          <a:lstStyle/>
          <a:p>
            <a:pPr marL="342900" indent="-342900">
              <a:buFont typeface="Arial" panose="020B0604020202020204" pitchFamily="34" charset="0"/>
              <a:buChar char="•"/>
            </a:pPr>
            <a:r>
              <a:rPr lang="en-US" sz="2000" b="1" dirty="0" smtClean="0"/>
              <a:t>We require High Accuracy Primary and Secondary Standards (synthetic, homogeneous, replicable, global) to check accuracy (also as interference and blank correction standards)</a:t>
            </a:r>
          </a:p>
          <a:p>
            <a:pPr marL="342900" indent="-342900">
              <a:buFont typeface="Arial" panose="020B0604020202020204" pitchFamily="34" charset="0"/>
              <a:buChar char="•"/>
            </a:pPr>
            <a:endParaRPr lang="en-US" sz="2000" b="1" dirty="0" smtClean="0"/>
          </a:p>
          <a:p>
            <a:pPr marL="342900" indent="-342900">
              <a:buFont typeface="Arial" panose="020B0604020202020204" pitchFamily="34" charset="0"/>
              <a:buChar char="•"/>
            </a:pPr>
            <a:r>
              <a:rPr lang="en-US" sz="2000" b="1" dirty="0" smtClean="0"/>
              <a:t>We require advanced Dead Time calibrations and corrections (to correct for non-linear effects in electronics)</a:t>
            </a:r>
          </a:p>
          <a:p>
            <a:pPr marL="342900" indent="-342900">
              <a:buFont typeface="Arial" panose="020B0604020202020204" pitchFamily="34" charset="0"/>
              <a:buChar char="•"/>
            </a:pPr>
            <a:endParaRPr lang="en-US" sz="2000" b="1" dirty="0" smtClean="0"/>
          </a:p>
          <a:p>
            <a:pPr marL="342900" indent="-342900">
              <a:buFont typeface="Arial" panose="020B0604020202020204" pitchFamily="34" charset="0"/>
              <a:buChar char="•"/>
            </a:pPr>
            <a:r>
              <a:rPr lang="en-US" sz="2000" b="1" dirty="0" smtClean="0"/>
              <a:t>We require physics based Matrix Corrections (Z based backscatter loss and absorption corrections)</a:t>
            </a:r>
          </a:p>
          <a:p>
            <a:pPr marL="342900" indent="-342900">
              <a:buFont typeface="Arial" panose="020B0604020202020204" pitchFamily="34" charset="0"/>
              <a:buChar char="•"/>
            </a:pPr>
            <a:endParaRPr lang="en-US" sz="2000" b="1" dirty="0"/>
          </a:p>
          <a:p>
            <a:pPr marL="342900" indent="-342900">
              <a:buFont typeface="Arial" panose="020B0604020202020204" pitchFamily="34" charset="0"/>
              <a:buChar char="•"/>
            </a:pPr>
            <a:r>
              <a:rPr lang="en-US" sz="2000" b="1" dirty="0" smtClean="0"/>
              <a:t>We require modern Background Modeling (to support curved fit and complex backgrounds)</a:t>
            </a:r>
          </a:p>
          <a:p>
            <a:pPr marL="342900" indent="-342900">
              <a:buFont typeface="Arial" panose="020B0604020202020204" pitchFamily="34" charset="0"/>
              <a:buChar char="•"/>
            </a:pPr>
            <a:endParaRPr lang="en-US" sz="2000" b="1" dirty="0" smtClean="0"/>
          </a:p>
          <a:p>
            <a:pPr marL="342900" indent="-342900">
              <a:buFont typeface="Arial" panose="020B0604020202020204" pitchFamily="34" charset="0"/>
              <a:buChar char="•"/>
            </a:pPr>
            <a:r>
              <a:rPr lang="en-US" sz="2000" b="1" dirty="0" smtClean="0"/>
              <a:t>We require K-Ratio Consensus agreement (intra-instrument and inter-laboratory k-ratio comparisons)</a:t>
            </a:r>
          </a:p>
          <a:p>
            <a:pPr marL="342900" indent="-342900">
              <a:buFont typeface="Arial" panose="020B0604020202020204" pitchFamily="34" charset="0"/>
              <a:buChar char="•"/>
            </a:pPr>
            <a:endParaRPr lang="en-US" sz="2000" b="1" dirty="0" smtClean="0"/>
          </a:p>
          <a:p>
            <a:pPr marL="342900" indent="-342900">
              <a:buFont typeface="Arial" panose="020B0604020202020204" pitchFamily="34" charset="0"/>
              <a:buChar char="•"/>
            </a:pPr>
            <a:r>
              <a:rPr lang="en-US" sz="2000" b="1" dirty="0" smtClean="0"/>
              <a:t>We require thoughtful PHA Tuning (with large area Bragg crystals we need to re-think our traditional approach!)</a:t>
            </a:r>
          </a:p>
          <a:p>
            <a:pPr marL="342900" indent="-342900">
              <a:buFont typeface="Arial" panose="020B0604020202020204" pitchFamily="34" charset="0"/>
              <a:buChar char="•"/>
            </a:pPr>
            <a:endParaRPr lang="en-US" sz="2000" b="1" dirty="0" smtClean="0"/>
          </a:p>
          <a:p>
            <a:pPr marL="342900" indent="-342900">
              <a:buFont typeface="Arial" panose="020B0604020202020204" pitchFamily="34" charset="0"/>
              <a:buChar char="•"/>
            </a:pPr>
            <a:r>
              <a:rPr lang="en-US" sz="2000" b="1" dirty="0" smtClean="0"/>
              <a:t>We require accurate Trace Element determinations (using quantitative matrix iterated spectral interference and zero blank corrections)</a:t>
            </a:r>
          </a:p>
        </p:txBody>
      </p:sp>
    </p:spTree>
    <p:extLst>
      <p:ext uri="{BB962C8B-B14F-4D97-AF65-F5344CB8AC3E}">
        <p14:creationId xmlns:p14="http://schemas.microsoft.com/office/powerpoint/2010/main" val="233553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10" end="10"/>
                                            </p:txEl>
                                          </p:spTgt>
                                        </p:tgtEl>
                                        <p:attrNameLst>
                                          <p:attrName>style.visibility</p:attrName>
                                        </p:attrNameLst>
                                      </p:cBhvr>
                                      <p:to>
                                        <p:strVal val="visible"/>
                                      </p:to>
                                    </p:set>
                                    <p:animEffect transition="in" filter="fade">
                                      <p:cBhvr>
                                        <p:cTn id="42" dur="1000"/>
                                        <p:tgtEl>
                                          <p:spTgt spid="4">
                                            <p:txEl>
                                              <p:pRg st="10" end="10"/>
                                            </p:txEl>
                                          </p:spTgt>
                                        </p:tgtEl>
                                      </p:cBhvr>
                                    </p:animEffect>
                                    <p:anim calcmode="lin" valueType="num">
                                      <p:cBhvr>
                                        <p:cTn id="43"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12" end="12"/>
                                            </p:txEl>
                                          </p:spTgt>
                                        </p:tgtEl>
                                        <p:attrNameLst>
                                          <p:attrName>style.visibility</p:attrName>
                                        </p:attrNameLst>
                                      </p:cBhvr>
                                      <p:to>
                                        <p:strVal val="visible"/>
                                      </p:to>
                                    </p:set>
                                    <p:animEffect transition="in" filter="fade">
                                      <p:cBhvr>
                                        <p:cTn id="49" dur="1000"/>
                                        <p:tgtEl>
                                          <p:spTgt spid="4">
                                            <p:txEl>
                                              <p:pRg st="12" end="12"/>
                                            </p:txEl>
                                          </p:spTgt>
                                        </p:tgtEl>
                                      </p:cBhvr>
                                    </p:animEffect>
                                    <p:anim calcmode="lin" valueType="num">
                                      <p:cBhvr>
                                        <p:cTn id="50"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410" y="115957"/>
            <a:ext cx="11607033" cy="4596725"/>
          </a:xfrm>
          <a:prstGeom prst="rect">
            <a:avLst/>
          </a:prstGeom>
        </p:spPr>
      </p:pic>
      <p:sp>
        <p:nvSpPr>
          <p:cNvPr id="4" name="TextBox 3"/>
          <p:cNvSpPr txBox="1"/>
          <p:nvPr/>
        </p:nvSpPr>
        <p:spPr>
          <a:xfrm>
            <a:off x="202380" y="4678740"/>
            <a:ext cx="11865095" cy="1569660"/>
          </a:xfrm>
          <a:prstGeom prst="rect">
            <a:avLst/>
          </a:prstGeom>
          <a:noFill/>
        </p:spPr>
        <p:txBody>
          <a:bodyPr wrap="square" rtlCol="0">
            <a:spAutoFit/>
          </a:bodyPr>
          <a:lstStyle/>
          <a:p>
            <a:r>
              <a:rPr lang="en-US" sz="1600" dirty="0" smtClean="0"/>
              <a:t>“</a:t>
            </a:r>
            <a:r>
              <a:rPr lang="en-US" sz="1600" dirty="0" err="1" smtClean="0"/>
              <a:t>Cpx</a:t>
            </a:r>
            <a:r>
              <a:rPr lang="en-US" sz="1600" dirty="0" smtClean="0"/>
              <a:t> </a:t>
            </a:r>
            <a:r>
              <a:rPr lang="en-US" sz="1600" dirty="0"/>
              <a:t>composition measured at MIT by Mike </a:t>
            </a:r>
            <a:r>
              <a:rPr lang="en-US" sz="1600" dirty="0" err="1"/>
              <a:t>Krawcynski</a:t>
            </a:r>
            <a:r>
              <a:rPr lang="en-US" sz="1600" dirty="0"/>
              <a:t> - and calculates the </a:t>
            </a:r>
            <a:r>
              <a:rPr lang="en-US" sz="1600" dirty="0" err="1"/>
              <a:t>Cpx</a:t>
            </a:r>
            <a:r>
              <a:rPr lang="en-US" sz="1600" dirty="0"/>
              <a:t>-only pressure and Temp, and takes a paired </a:t>
            </a:r>
            <a:r>
              <a:rPr lang="en-US" sz="1600" dirty="0" err="1"/>
              <a:t>Cpx</a:t>
            </a:r>
            <a:r>
              <a:rPr lang="en-US" sz="1600" dirty="0"/>
              <a:t>-Glass composition and </a:t>
            </a:r>
            <a:r>
              <a:rPr lang="en-US" sz="1600" dirty="0" smtClean="0"/>
              <a:t>calculates the </a:t>
            </a:r>
            <a:r>
              <a:rPr lang="en-US" sz="1600" dirty="0" err="1"/>
              <a:t>Cpx-Liq</a:t>
            </a:r>
            <a:r>
              <a:rPr lang="en-US" sz="1600" dirty="0"/>
              <a:t> pressure. We then use the </a:t>
            </a:r>
            <a:r>
              <a:rPr lang="en-US" sz="1600" dirty="0" err="1"/>
              <a:t>interlaboratory</a:t>
            </a:r>
            <a:r>
              <a:rPr lang="en-US" sz="1600" dirty="0"/>
              <a:t> comparisons of Gale to say 'well what if Mike had instead measured that glass and </a:t>
            </a:r>
            <a:r>
              <a:rPr lang="en-US" sz="1600" dirty="0" err="1"/>
              <a:t>Cpx</a:t>
            </a:r>
            <a:r>
              <a:rPr lang="en-US" sz="1600" dirty="0"/>
              <a:t> at other labs'. And then </a:t>
            </a:r>
            <a:r>
              <a:rPr lang="en-US" sz="1600" dirty="0" smtClean="0"/>
              <a:t>we take </a:t>
            </a:r>
            <a:r>
              <a:rPr lang="en-US" sz="1600" dirty="0"/>
              <a:t>these corrected compositions and calculate the P and T again. This shows that just the lab you measure the sample in can change the pressure and temperature by 2.5-6 </a:t>
            </a:r>
            <a:r>
              <a:rPr lang="en-US" sz="1600" dirty="0" err="1" smtClean="0"/>
              <a:t>kbar</a:t>
            </a:r>
            <a:r>
              <a:rPr lang="en-US" sz="1600" dirty="0" smtClean="0"/>
              <a:t>, this </a:t>
            </a:r>
            <a:r>
              <a:rPr lang="en-US" sz="1600" dirty="0"/>
              <a:t>is comparable to the stated error on these expressions. But this is a systematic offset. If a set of samples was measured at Lamont not MIT, you could think the </a:t>
            </a:r>
            <a:r>
              <a:rPr lang="en-US" sz="1600" dirty="0" err="1" smtClean="0"/>
              <a:t>Cpx</a:t>
            </a:r>
            <a:r>
              <a:rPr lang="en-US" sz="1600" dirty="0" smtClean="0"/>
              <a:t> were </a:t>
            </a:r>
            <a:r>
              <a:rPr lang="en-US" sz="1600" dirty="0"/>
              <a:t>crystallized on average 6 </a:t>
            </a:r>
            <a:r>
              <a:rPr lang="en-US" sz="1600" dirty="0" err="1"/>
              <a:t>kbar</a:t>
            </a:r>
            <a:r>
              <a:rPr lang="en-US" sz="1600" dirty="0"/>
              <a:t> deeper</a:t>
            </a:r>
            <a:r>
              <a:rPr lang="en-US" sz="1600" dirty="0" smtClean="0"/>
              <a:t>.”</a:t>
            </a:r>
            <a:endParaRPr lang="en-US" sz="1600" dirty="0"/>
          </a:p>
        </p:txBody>
      </p:sp>
      <p:sp>
        <p:nvSpPr>
          <p:cNvPr id="5" name="TextBox 4"/>
          <p:cNvSpPr txBox="1"/>
          <p:nvPr/>
        </p:nvSpPr>
        <p:spPr>
          <a:xfrm>
            <a:off x="341314" y="6248400"/>
            <a:ext cx="11734799" cy="523220"/>
          </a:xfrm>
          <a:prstGeom prst="rect">
            <a:avLst/>
          </a:prstGeom>
          <a:noFill/>
        </p:spPr>
        <p:txBody>
          <a:bodyPr wrap="square" rtlCol="0">
            <a:spAutoFit/>
          </a:bodyPr>
          <a:lstStyle/>
          <a:p>
            <a:r>
              <a:rPr lang="en-US" sz="1400" dirty="0" err="1"/>
              <a:t>Wieser</a:t>
            </a:r>
            <a:r>
              <a:rPr lang="en-US" sz="1400" dirty="0"/>
              <a:t>, P. E., Kent, A. J., Till, C. B., Donovan, J., Neave, D. A., Blatter, D. L., &amp; </a:t>
            </a:r>
            <a:r>
              <a:rPr lang="en-US" sz="1400" dirty="0" err="1"/>
              <a:t>Krawczynski</a:t>
            </a:r>
            <a:r>
              <a:rPr lang="en-US" sz="1400" dirty="0"/>
              <a:t>, M. J. (2023). Barometers Behaving Badly I: Assessing the Influence of Analytical and Experimental Uncertainty on </a:t>
            </a:r>
            <a:r>
              <a:rPr lang="en-US" sz="1400" dirty="0" err="1"/>
              <a:t>Clinopyroxene</a:t>
            </a:r>
            <a:r>
              <a:rPr lang="en-US" sz="1400" dirty="0"/>
              <a:t> </a:t>
            </a:r>
            <a:r>
              <a:rPr lang="en-US" sz="1400" dirty="0" err="1"/>
              <a:t>Thermobarometry</a:t>
            </a:r>
            <a:r>
              <a:rPr lang="en-US" sz="1400" dirty="0"/>
              <a:t> Calculations at Crustal Conditions. </a:t>
            </a:r>
            <a:r>
              <a:rPr lang="en-US" sz="1400" i="1" dirty="0"/>
              <a:t>Journal of Petrology</a:t>
            </a:r>
            <a:r>
              <a:rPr lang="en-US" sz="1400" dirty="0"/>
              <a:t>, </a:t>
            </a:r>
            <a:r>
              <a:rPr lang="en-US" sz="1400" i="1" dirty="0"/>
              <a:t>64</a:t>
            </a:r>
            <a:r>
              <a:rPr lang="en-US" sz="1400" dirty="0"/>
              <a:t>(2), egac126.</a:t>
            </a:r>
          </a:p>
        </p:txBody>
      </p:sp>
    </p:spTree>
    <p:extLst>
      <p:ext uri="{BB962C8B-B14F-4D97-AF65-F5344CB8AC3E}">
        <p14:creationId xmlns:p14="http://schemas.microsoft.com/office/powerpoint/2010/main" val="18066706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3212" y="211746"/>
            <a:ext cx="5601726" cy="646331"/>
          </a:xfrm>
          <a:prstGeom prst="rect">
            <a:avLst/>
          </a:prstGeom>
          <a:noFill/>
        </p:spPr>
        <p:txBody>
          <a:bodyPr wrap="none" rtlCol="0">
            <a:spAutoFit/>
          </a:bodyPr>
          <a:lstStyle/>
          <a:p>
            <a:r>
              <a:rPr lang="en-US" sz="3600" dirty="0" smtClean="0"/>
              <a:t>Abuse of standards in EPMA!</a:t>
            </a:r>
            <a:endParaRPr lang="en-US" sz="3600" dirty="0"/>
          </a:p>
        </p:txBody>
      </p:sp>
      <p:grpSp>
        <p:nvGrpSpPr>
          <p:cNvPr id="5" name="Group 4"/>
          <p:cNvGrpSpPr/>
          <p:nvPr/>
        </p:nvGrpSpPr>
        <p:grpSpPr>
          <a:xfrm>
            <a:off x="666059" y="192107"/>
            <a:ext cx="11143487" cy="6477000"/>
            <a:chOff x="666059" y="192107"/>
            <a:chExt cx="11143487" cy="6477000"/>
          </a:xfrm>
        </p:grpSpPr>
        <p:sp>
          <p:nvSpPr>
            <p:cNvPr id="3" name="TextBox 2"/>
            <p:cNvSpPr txBox="1"/>
            <p:nvPr/>
          </p:nvSpPr>
          <p:spPr>
            <a:xfrm>
              <a:off x="666059" y="6047830"/>
              <a:ext cx="5943600" cy="600164"/>
            </a:xfrm>
            <a:prstGeom prst="rect">
              <a:avLst/>
            </a:prstGeom>
            <a:noFill/>
          </p:spPr>
          <p:txBody>
            <a:bodyPr wrap="square" rtlCol="0">
              <a:spAutoFit/>
            </a:bodyPr>
            <a:lstStyle/>
            <a:p>
              <a:r>
                <a:rPr lang="en-US" sz="1100" dirty="0"/>
                <a:t>Davis, F. A., Cottrell, E., </a:t>
              </a:r>
              <a:r>
                <a:rPr lang="en-US" sz="1100" dirty="0" err="1"/>
                <a:t>Birner</a:t>
              </a:r>
              <a:r>
                <a:rPr lang="en-US" sz="1100" dirty="0"/>
                <a:t>, S. K., Warren, J. M., &amp; Lopez, O. G. (2017). Revisiting the electron microprobe method of spinel-olivine-orthopyroxene </a:t>
              </a:r>
              <a:r>
                <a:rPr lang="en-US" sz="1100" dirty="0" err="1"/>
                <a:t>oxybarometry</a:t>
              </a:r>
              <a:r>
                <a:rPr lang="en-US" sz="1100" dirty="0"/>
                <a:t> applied to spinel peridotites. </a:t>
              </a:r>
              <a:r>
                <a:rPr lang="en-US" sz="1100" i="1" dirty="0"/>
                <a:t>American Mineralogist</a:t>
              </a:r>
              <a:r>
                <a:rPr lang="en-US" sz="1100" dirty="0"/>
                <a:t>, </a:t>
              </a:r>
              <a:r>
                <a:rPr lang="en-US" sz="1100" i="1" dirty="0"/>
                <a:t>102</a:t>
              </a:r>
              <a:r>
                <a:rPr lang="en-US" sz="1100" dirty="0"/>
                <a:t>(2), 421-435</a:t>
              </a:r>
              <a:r>
                <a:rPr lang="en-US" sz="1100" dirty="0" smtClean="0"/>
                <a:t>.</a:t>
              </a:r>
              <a:endParaRPr lang="en-US" sz="11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7320" y="192107"/>
              <a:ext cx="4492226" cy="647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Group 8"/>
          <p:cNvGrpSpPr/>
          <p:nvPr/>
        </p:nvGrpSpPr>
        <p:grpSpPr>
          <a:xfrm>
            <a:off x="7317320" y="3048000"/>
            <a:ext cx="4419600" cy="2895600"/>
            <a:chOff x="7317320" y="3048000"/>
            <a:chExt cx="4419600" cy="2895600"/>
          </a:xfrm>
        </p:grpSpPr>
        <p:sp>
          <p:nvSpPr>
            <p:cNvPr id="4" name="Rectangle 3"/>
            <p:cNvSpPr/>
            <p:nvPr/>
          </p:nvSpPr>
          <p:spPr>
            <a:xfrm>
              <a:off x="7317320" y="3048000"/>
              <a:ext cx="44196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317320" y="5715000"/>
              <a:ext cx="44196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p:cNvSpPr txBox="1"/>
          <p:nvPr/>
        </p:nvSpPr>
        <p:spPr>
          <a:xfrm>
            <a:off x="303212" y="1289020"/>
            <a:ext cx="6553200" cy="2123658"/>
          </a:xfrm>
          <a:prstGeom prst="rect">
            <a:avLst/>
          </a:prstGeom>
          <a:noFill/>
        </p:spPr>
        <p:txBody>
          <a:bodyPr wrap="square" rtlCol="0">
            <a:spAutoFit/>
          </a:bodyPr>
          <a:lstStyle/>
          <a:p>
            <a:r>
              <a:rPr lang="en-US" dirty="0" smtClean="0"/>
              <a:t>A colleague of ours performed analysis of trace Ni in olivine using San </a:t>
            </a:r>
            <a:r>
              <a:rPr lang="en-US" dirty="0"/>
              <a:t>C</a:t>
            </a:r>
            <a:r>
              <a:rPr lang="en-US" dirty="0" smtClean="0"/>
              <a:t>arlos olivine as a *primary* Ni standard.  (MMM=matrix matching mania!) </a:t>
            </a:r>
          </a:p>
          <a:p>
            <a:endParaRPr lang="en-US" sz="1200" dirty="0"/>
          </a:p>
          <a:p>
            <a:r>
              <a:rPr lang="en-US" dirty="0" smtClean="0"/>
              <a:t>But the Ni concentration in San Carlos olivine is only ~0.3 </a:t>
            </a:r>
            <a:r>
              <a:rPr lang="en-US" dirty="0" err="1" smtClean="0"/>
              <a:t>wt</a:t>
            </a:r>
            <a:r>
              <a:rPr lang="en-US" dirty="0" smtClean="0"/>
              <a:t>%! </a:t>
            </a:r>
          </a:p>
        </p:txBody>
      </p:sp>
      <p:pic>
        <p:nvPicPr>
          <p:cNvPr id="8" name="Picture 12" descr="SignMission Emoji Shocked Circle Rigid Plastic Sign - Walmart.c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1712" y="2998694"/>
            <a:ext cx="1588250" cy="158825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06106" y="4667317"/>
            <a:ext cx="6477000" cy="1384995"/>
          </a:xfrm>
          <a:prstGeom prst="rect">
            <a:avLst/>
          </a:prstGeom>
          <a:noFill/>
        </p:spPr>
        <p:txBody>
          <a:bodyPr wrap="square" rtlCol="0">
            <a:spAutoFit/>
          </a:bodyPr>
          <a:lstStyle/>
          <a:p>
            <a:r>
              <a:rPr lang="en-US" dirty="0" smtClean="0"/>
              <a:t>For best precision standards should be the highest intensity per </a:t>
            </a:r>
            <a:r>
              <a:rPr lang="en-US" dirty="0" err="1" smtClean="0"/>
              <a:t>wt</a:t>
            </a:r>
            <a:r>
              <a:rPr lang="en-US" dirty="0" smtClean="0"/>
              <a:t>%</a:t>
            </a:r>
          </a:p>
          <a:p>
            <a:endParaRPr lang="en-US" sz="1100" dirty="0" smtClean="0"/>
          </a:p>
          <a:p>
            <a:r>
              <a:rPr lang="en-US" dirty="0" smtClean="0"/>
              <a:t>Which is the pure oxide or metal…</a:t>
            </a:r>
            <a:endParaRPr lang="en-US" dirty="0"/>
          </a:p>
        </p:txBody>
      </p:sp>
    </p:spTree>
    <p:extLst>
      <p:ext uri="{BB962C8B-B14F-4D97-AF65-F5344CB8AC3E}">
        <p14:creationId xmlns:p14="http://schemas.microsoft.com/office/powerpoint/2010/main" val="1669663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fade">
                                      <p:cBhvr>
                                        <p:cTn id="21" dur="1000"/>
                                        <p:tgtEl>
                                          <p:spTgt spid="7">
                                            <p:txEl>
                                              <p:pRg st="0" end="0"/>
                                            </p:txEl>
                                          </p:spTgt>
                                        </p:tgtEl>
                                      </p:cBhvr>
                                    </p:animEffect>
                                    <p:anim calcmode="lin" valueType="num">
                                      <p:cBhvr>
                                        <p:cTn id="22"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2" end="2"/>
                                            </p:txEl>
                                          </p:spTgt>
                                        </p:tgtEl>
                                        <p:attrNameLst>
                                          <p:attrName>style.visibility</p:attrName>
                                        </p:attrNameLst>
                                      </p:cBhvr>
                                      <p:to>
                                        <p:strVal val="visible"/>
                                      </p:to>
                                    </p:set>
                                    <p:animEffect transition="in" filter="fade">
                                      <p:cBhvr>
                                        <p:cTn id="28" dur="1000"/>
                                        <p:tgtEl>
                                          <p:spTgt spid="7">
                                            <p:txEl>
                                              <p:pRg st="2" end="2"/>
                                            </p:txEl>
                                          </p:spTgt>
                                        </p:tgtEl>
                                      </p:cBhvr>
                                    </p:animEffect>
                                    <p:anim calcmode="lin" valueType="num">
                                      <p:cBhvr>
                                        <p:cTn id="29"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54494" y="838200"/>
            <a:ext cx="7296291" cy="1200329"/>
          </a:xfrm>
          <a:prstGeom prst="rect">
            <a:avLst/>
          </a:prstGeom>
          <a:noFill/>
        </p:spPr>
        <p:txBody>
          <a:bodyPr wrap="square" rtlCol="0">
            <a:spAutoFit/>
          </a:bodyPr>
          <a:lstStyle/>
          <a:p>
            <a:pPr marL="457200" indent="-457200">
              <a:buAutoNum type="arabicPeriod"/>
            </a:pPr>
            <a:r>
              <a:rPr lang="en-US" dirty="0" smtClean="0"/>
              <a:t>The variance measured from a trace primary standard is propagated proportionally to the unknown concentration via the k-ratio. </a:t>
            </a:r>
            <a:endParaRPr lang="en-US" dirty="0"/>
          </a:p>
        </p:txBody>
      </p:sp>
      <p:grpSp>
        <p:nvGrpSpPr>
          <p:cNvPr id="14" name="Group 13"/>
          <p:cNvGrpSpPr/>
          <p:nvPr/>
        </p:nvGrpSpPr>
        <p:grpSpPr>
          <a:xfrm>
            <a:off x="8761412" y="150166"/>
            <a:ext cx="3276600" cy="6668365"/>
            <a:chOff x="8761412" y="150166"/>
            <a:chExt cx="3276600" cy="6668365"/>
          </a:xfrm>
        </p:grpSpPr>
        <p:grpSp>
          <p:nvGrpSpPr>
            <p:cNvPr id="13" name="Group 12"/>
            <p:cNvGrpSpPr/>
            <p:nvPr/>
          </p:nvGrpSpPr>
          <p:grpSpPr>
            <a:xfrm>
              <a:off x="8761412" y="150166"/>
              <a:ext cx="3120766" cy="6022034"/>
              <a:chOff x="8761412" y="150166"/>
              <a:chExt cx="3120766" cy="6022034"/>
            </a:xfrm>
          </p:grpSpPr>
          <p:pic>
            <p:nvPicPr>
              <p:cNvPr id="1028" name="Picture 4" descr="https://ars.els-cdn.com/content/image/1-s2.0-S0009254122002625-gr1_lr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61412" y="685800"/>
                <a:ext cx="3120766" cy="5486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9195525" y="150166"/>
                <a:ext cx="2252540" cy="461665"/>
              </a:xfrm>
              <a:prstGeom prst="rect">
                <a:avLst/>
              </a:prstGeom>
              <a:noFill/>
            </p:spPr>
            <p:txBody>
              <a:bodyPr wrap="none" rtlCol="0">
                <a:spAutoFit/>
              </a:bodyPr>
              <a:lstStyle/>
              <a:p>
                <a:pPr algn="ctr"/>
                <a:r>
                  <a:rPr lang="en-US" dirty="0" smtClean="0"/>
                  <a:t>San Carlo olivine</a:t>
                </a:r>
                <a:endParaRPr lang="en-US" dirty="0"/>
              </a:p>
            </p:txBody>
          </p:sp>
        </p:grpSp>
        <p:sp>
          <p:nvSpPr>
            <p:cNvPr id="8" name="TextBox 7"/>
            <p:cNvSpPr txBox="1"/>
            <p:nvPr/>
          </p:nvSpPr>
          <p:spPr>
            <a:xfrm>
              <a:off x="8761412" y="6172200"/>
              <a:ext cx="3276600" cy="646331"/>
            </a:xfrm>
            <a:prstGeom prst="rect">
              <a:avLst/>
            </a:prstGeom>
            <a:noFill/>
          </p:spPr>
          <p:txBody>
            <a:bodyPr wrap="square" rtlCol="0">
              <a:spAutoFit/>
            </a:bodyPr>
            <a:lstStyle/>
            <a:p>
              <a:r>
                <a:rPr lang="en-US" sz="1200" dirty="0"/>
                <a:t>Sarah </a:t>
              </a:r>
              <a:r>
                <a:rPr lang="en-US" sz="1200" dirty="0" err="1"/>
                <a:t>Lambart</a:t>
              </a:r>
              <a:r>
                <a:rPr lang="en-US" sz="1200" dirty="0"/>
                <a:t>, Sarah Hamilton, Otto I. Lang,</a:t>
              </a:r>
            </a:p>
            <a:p>
              <a:r>
                <a:rPr lang="en-US" sz="1200" dirty="0"/>
                <a:t>Compositional variability of San Carlos olivine,</a:t>
              </a:r>
            </a:p>
            <a:p>
              <a:r>
                <a:rPr lang="en-US" sz="1200" dirty="0"/>
                <a:t>Chemical </a:t>
              </a:r>
              <a:r>
                <a:rPr lang="en-US" sz="1200" dirty="0" smtClean="0"/>
                <a:t>Geology, Volume 605, 2022</a:t>
              </a:r>
              <a:r>
                <a:rPr lang="en-US" sz="1200" dirty="0"/>
                <a:t>,</a:t>
              </a:r>
            </a:p>
          </p:txBody>
        </p:sp>
      </p:grpSp>
      <p:sp>
        <p:nvSpPr>
          <p:cNvPr id="9" name="AutoShape 6" descr="Image result for shock emoji fac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8" descr="Image result for shock emoji fac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TextBox 11"/>
          <p:cNvSpPr txBox="1"/>
          <p:nvPr/>
        </p:nvSpPr>
        <p:spPr>
          <a:xfrm>
            <a:off x="332891" y="5410200"/>
            <a:ext cx="8095216" cy="1200329"/>
          </a:xfrm>
          <a:prstGeom prst="rect">
            <a:avLst/>
          </a:prstGeom>
          <a:noFill/>
        </p:spPr>
        <p:txBody>
          <a:bodyPr wrap="square" rtlCol="0">
            <a:spAutoFit/>
          </a:bodyPr>
          <a:lstStyle/>
          <a:p>
            <a:r>
              <a:rPr lang="en-US" b="1" dirty="0"/>
              <a:t>Solution: Use a pure nickel or NiO primary standard with an accurately known </a:t>
            </a:r>
            <a:r>
              <a:rPr lang="en-US" b="1" dirty="0" smtClean="0"/>
              <a:t>concentration (high intensity = high precision)!</a:t>
            </a:r>
            <a:endParaRPr lang="en-US" b="1" dirty="0"/>
          </a:p>
        </p:txBody>
      </p:sp>
      <p:sp>
        <p:nvSpPr>
          <p:cNvPr id="4" name="TextBox 3"/>
          <p:cNvSpPr txBox="1"/>
          <p:nvPr/>
        </p:nvSpPr>
        <p:spPr>
          <a:xfrm>
            <a:off x="332891" y="160338"/>
            <a:ext cx="6093015" cy="584775"/>
          </a:xfrm>
          <a:prstGeom prst="rect">
            <a:avLst/>
          </a:prstGeom>
          <a:noFill/>
        </p:spPr>
        <p:txBody>
          <a:bodyPr wrap="none" rtlCol="0">
            <a:spAutoFit/>
          </a:bodyPr>
          <a:lstStyle/>
          <a:p>
            <a:r>
              <a:rPr lang="en-US" sz="3200" dirty="0"/>
              <a:t>There are two problems with </a:t>
            </a:r>
            <a:r>
              <a:rPr lang="en-US" sz="3200" dirty="0" smtClean="0"/>
              <a:t>this…</a:t>
            </a:r>
            <a:endParaRPr lang="en-US" sz="3200" dirty="0"/>
          </a:p>
        </p:txBody>
      </p:sp>
      <mc:AlternateContent xmlns:mc="http://schemas.openxmlformats.org/markup-compatibility/2006" xmlns:a14="http://schemas.microsoft.com/office/drawing/2010/main">
        <mc:Choice Requires="a14">
          <p:sp>
            <p:nvSpPr>
              <p:cNvPr id="15" name="TextBox 14"/>
              <p:cNvSpPr txBox="1"/>
              <p:nvPr/>
            </p:nvSpPr>
            <p:spPr>
              <a:xfrm>
                <a:off x="4369946" y="2667000"/>
                <a:ext cx="3847592" cy="118352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a:ea typeface="Cambria Math"/>
                        </a:rPr>
                        <m:t>∆</m:t>
                      </m:r>
                      <m:r>
                        <a:rPr lang="en-US" b="0" i="1" smtClean="0">
                          <a:latin typeface="Cambria Math"/>
                          <a:ea typeface="Cambria Math"/>
                        </a:rPr>
                        <m:t>𝑘</m:t>
                      </m:r>
                      <m:r>
                        <a:rPr lang="en-US" b="0" i="1" smtClean="0">
                          <a:latin typeface="Cambria Math"/>
                          <a:ea typeface="Cambria Math"/>
                        </a:rPr>
                        <m:t>=</m:t>
                      </m:r>
                      <m:r>
                        <a:rPr lang="en-US" b="0" i="1" smtClean="0">
                          <a:latin typeface="Cambria Math"/>
                          <a:ea typeface="Cambria Math"/>
                        </a:rPr>
                        <m:t>𝑘</m:t>
                      </m:r>
                      <m:r>
                        <a:rPr lang="en-US" b="0" i="1" smtClean="0">
                          <a:latin typeface="Cambria Math"/>
                          <a:ea typeface="Cambria Math"/>
                        </a:rPr>
                        <m:t>∗</m:t>
                      </m:r>
                      <m:rad>
                        <m:radPr>
                          <m:degHide m:val="on"/>
                          <m:ctrlPr>
                            <a:rPr lang="en-US" b="0" i="1" smtClean="0">
                              <a:latin typeface="Cambria Math"/>
                              <a:ea typeface="Cambria Math"/>
                            </a:rPr>
                          </m:ctrlPr>
                        </m:radPr>
                        <m:deg/>
                        <m:e>
                          <m:sSup>
                            <m:sSupPr>
                              <m:ctrlPr>
                                <a:rPr lang="en-US" b="0" i="1" smtClean="0">
                                  <a:latin typeface="Cambria Math"/>
                                  <a:ea typeface="Cambria Math"/>
                                </a:rPr>
                              </m:ctrlPr>
                            </m:sSupPr>
                            <m:e>
                              <m:d>
                                <m:dPr>
                                  <m:ctrlPr>
                                    <a:rPr lang="en-US" i="1">
                                      <a:latin typeface="Cambria Math"/>
                                      <a:ea typeface="Cambria Math"/>
                                    </a:rPr>
                                  </m:ctrlPr>
                                </m:dPr>
                                <m:e>
                                  <m:f>
                                    <m:fPr>
                                      <m:ctrlPr>
                                        <a:rPr lang="en-US" i="1">
                                          <a:latin typeface="Cambria Math"/>
                                          <a:ea typeface="Cambria Math"/>
                                        </a:rPr>
                                      </m:ctrlPr>
                                    </m:fPr>
                                    <m:num>
                                      <m:r>
                                        <a:rPr lang="en-US" i="1">
                                          <a:latin typeface="Cambria Math"/>
                                          <a:ea typeface="Cambria Math"/>
                                        </a:rPr>
                                        <m:t>∆</m:t>
                                      </m:r>
                                      <m:r>
                                        <a:rPr lang="en-US" i="1">
                                          <a:latin typeface="Cambria Math"/>
                                          <a:ea typeface="Cambria Math"/>
                                        </a:rPr>
                                        <m:t>𝐴</m:t>
                                      </m:r>
                                    </m:num>
                                    <m:den>
                                      <m:r>
                                        <a:rPr lang="en-US" i="1">
                                          <a:latin typeface="Cambria Math"/>
                                          <a:ea typeface="Cambria Math"/>
                                        </a:rPr>
                                        <m:t>𝐴</m:t>
                                      </m:r>
                                    </m:den>
                                  </m:f>
                                </m:e>
                              </m:d>
                            </m:e>
                            <m:sup>
                              <m:r>
                                <a:rPr lang="en-US" b="0" i="1" smtClean="0">
                                  <a:latin typeface="Cambria Math"/>
                                  <a:ea typeface="Cambria Math"/>
                                </a:rPr>
                                <m:t>2</m:t>
                              </m:r>
                            </m:sup>
                          </m:sSup>
                          <m:r>
                            <a:rPr lang="en-US" b="0" i="1" smtClean="0">
                              <a:latin typeface="Cambria Math"/>
                              <a:ea typeface="Cambria Math"/>
                            </a:rPr>
                            <m:t>+</m:t>
                          </m:r>
                          <m:sSup>
                            <m:sSupPr>
                              <m:ctrlPr>
                                <a:rPr lang="en-US" i="1">
                                  <a:latin typeface="Cambria Math"/>
                                  <a:ea typeface="Cambria Math"/>
                                </a:rPr>
                              </m:ctrlPr>
                            </m:sSupPr>
                            <m:e>
                              <m:d>
                                <m:dPr>
                                  <m:ctrlPr>
                                    <a:rPr lang="en-US" i="1">
                                      <a:latin typeface="Cambria Math"/>
                                      <a:ea typeface="Cambria Math"/>
                                    </a:rPr>
                                  </m:ctrlPr>
                                </m:dPr>
                                <m:e>
                                  <m:f>
                                    <m:fPr>
                                      <m:ctrlPr>
                                        <a:rPr lang="en-US" i="1">
                                          <a:latin typeface="Cambria Math"/>
                                          <a:ea typeface="Cambria Math"/>
                                        </a:rPr>
                                      </m:ctrlPr>
                                    </m:fPr>
                                    <m:num>
                                      <m:r>
                                        <a:rPr lang="en-US" i="1">
                                          <a:latin typeface="Cambria Math"/>
                                          <a:ea typeface="Cambria Math"/>
                                        </a:rPr>
                                        <m:t>∆</m:t>
                                      </m:r>
                                      <m:r>
                                        <a:rPr lang="en-US" b="0" i="1" smtClean="0">
                                          <a:latin typeface="Cambria Math"/>
                                          <a:ea typeface="Cambria Math"/>
                                        </a:rPr>
                                        <m:t>𝐵</m:t>
                                      </m:r>
                                    </m:num>
                                    <m:den>
                                      <m:r>
                                        <a:rPr lang="en-US" b="0" i="1" smtClean="0">
                                          <a:latin typeface="Cambria Math"/>
                                          <a:ea typeface="Cambria Math"/>
                                        </a:rPr>
                                        <m:t>𝐵</m:t>
                                      </m:r>
                                    </m:den>
                                  </m:f>
                                </m:e>
                              </m:d>
                            </m:e>
                            <m:sup>
                              <m:r>
                                <a:rPr lang="en-US" i="1">
                                  <a:latin typeface="Cambria Math"/>
                                  <a:ea typeface="Cambria Math"/>
                                </a:rPr>
                                <m:t>2</m:t>
                              </m:r>
                            </m:sup>
                          </m:sSup>
                        </m:e>
                      </m:rad>
                    </m:oMath>
                  </m:oMathPara>
                </a14:m>
                <a:endParaRPr lang="en-US" dirty="0"/>
              </a:p>
            </p:txBody>
          </p:sp>
        </mc:Choice>
        <mc:Fallback xmlns="">
          <p:sp>
            <p:nvSpPr>
              <p:cNvPr id="15" name="TextBox 14"/>
              <p:cNvSpPr txBox="1">
                <a:spLocks noRot="1" noChangeAspect="1" noMove="1" noResize="1" noEditPoints="1" noAdjustHandles="1" noChangeArrowheads="1" noChangeShapeType="1" noTextEdit="1"/>
              </p:cNvSpPr>
              <p:nvPr/>
            </p:nvSpPr>
            <p:spPr>
              <a:xfrm>
                <a:off x="4369946" y="2667000"/>
                <a:ext cx="3847592" cy="1183529"/>
              </a:xfrm>
              <a:prstGeom prst="rect">
                <a:avLst/>
              </a:prstGeom>
              <a:blipFill rotWithShape="1">
                <a:blip r:embed="rId3"/>
                <a:stretch>
                  <a:fillRect/>
                </a:stretch>
              </a:blipFill>
            </p:spPr>
            <p:txBody>
              <a:bodyPr/>
              <a:lstStyle/>
              <a:p>
                <a:r>
                  <a:rPr lang="en-US">
                    <a:noFill/>
                  </a:rPr>
                  <a:t> </a:t>
                </a:r>
              </a:p>
            </p:txBody>
          </p:sp>
        </mc:Fallback>
      </mc:AlternateContent>
      <p:sp>
        <p:nvSpPr>
          <p:cNvPr id="3" name="TextBox 2"/>
          <p:cNvSpPr txBox="1"/>
          <p:nvPr/>
        </p:nvSpPr>
        <p:spPr>
          <a:xfrm>
            <a:off x="444980" y="4114800"/>
            <a:ext cx="7315200" cy="1200329"/>
          </a:xfrm>
          <a:prstGeom prst="rect">
            <a:avLst/>
          </a:prstGeom>
          <a:noFill/>
        </p:spPr>
        <p:txBody>
          <a:bodyPr wrap="square" rtlCol="0">
            <a:spAutoFit/>
          </a:bodyPr>
          <a:lstStyle/>
          <a:p>
            <a:r>
              <a:rPr lang="en-US" dirty="0" smtClean="0"/>
              <a:t>2.   The </a:t>
            </a:r>
            <a:r>
              <a:rPr lang="en-US" dirty="0"/>
              <a:t>“known” concentration of the Ni in San Carlos olivine is </a:t>
            </a:r>
            <a:r>
              <a:rPr lang="en-US" dirty="0" smtClean="0"/>
              <a:t>itself highly uncertain, </a:t>
            </a:r>
            <a:r>
              <a:rPr lang="en-US" dirty="0"/>
              <a:t>as seen </a:t>
            </a:r>
            <a:r>
              <a:rPr lang="en-US" dirty="0" smtClean="0"/>
              <a:t>here in the orange points:</a:t>
            </a:r>
            <a:endParaRPr lang="en-US" dirty="0"/>
          </a:p>
        </p:txBody>
      </p:sp>
      <p:sp>
        <p:nvSpPr>
          <p:cNvPr id="5" name="TextBox 4"/>
          <p:cNvSpPr txBox="1"/>
          <p:nvPr/>
        </p:nvSpPr>
        <p:spPr>
          <a:xfrm>
            <a:off x="760412" y="2077929"/>
            <a:ext cx="6400800" cy="461665"/>
          </a:xfrm>
          <a:prstGeom prst="rect">
            <a:avLst/>
          </a:prstGeom>
          <a:noFill/>
        </p:spPr>
        <p:txBody>
          <a:bodyPr wrap="square" rtlCol="0">
            <a:spAutoFit/>
          </a:bodyPr>
          <a:lstStyle/>
          <a:p>
            <a:r>
              <a:rPr lang="en-US" dirty="0" smtClean="0"/>
              <a:t> Where </a:t>
            </a:r>
            <a:r>
              <a:rPr lang="en-US" dirty="0"/>
              <a:t>A = unknown, B = primary standard…</a:t>
            </a:r>
          </a:p>
        </p:txBody>
      </p:sp>
    </p:spTree>
    <p:extLst>
      <p:ext uri="{BB962C8B-B14F-4D97-AF65-F5344CB8AC3E}">
        <p14:creationId xmlns:p14="http://schemas.microsoft.com/office/powerpoint/2010/main" val="1620122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2" grpId="0"/>
      <p:bldP spid="15" grpId="0"/>
      <p:bldP spid="3"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16888" y="457200"/>
            <a:ext cx="9806723" cy="5867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76200" y="3124200"/>
            <a:ext cx="997581" cy="369332"/>
          </a:xfrm>
          <a:prstGeom prst="rect">
            <a:avLst/>
          </a:prstGeom>
          <a:noFill/>
        </p:spPr>
        <p:txBody>
          <a:bodyPr wrap="none" rtlCol="0">
            <a:spAutoFit/>
          </a:bodyPr>
          <a:lstStyle/>
          <a:p>
            <a:r>
              <a:rPr lang="en-US" dirty="0" smtClean="0"/>
              <a:t>Intensity</a:t>
            </a:r>
            <a:endParaRPr lang="en-US" dirty="0"/>
          </a:p>
        </p:txBody>
      </p:sp>
      <p:sp>
        <p:nvSpPr>
          <p:cNvPr id="4" name="TextBox 3"/>
          <p:cNvSpPr txBox="1"/>
          <p:nvPr/>
        </p:nvSpPr>
        <p:spPr>
          <a:xfrm>
            <a:off x="5561012" y="6381078"/>
            <a:ext cx="2057400" cy="461665"/>
          </a:xfrm>
          <a:prstGeom prst="rect">
            <a:avLst/>
          </a:prstGeom>
          <a:noFill/>
        </p:spPr>
        <p:txBody>
          <a:bodyPr wrap="square" rtlCol="0">
            <a:spAutoFit/>
          </a:bodyPr>
          <a:lstStyle/>
          <a:p>
            <a:r>
              <a:rPr lang="en-US" dirty="0" smtClean="0"/>
              <a:t>Concentration</a:t>
            </a:r>
            <a:endParaRPr lang="en-US" dirty="0"/>
          </a:p>
        </p:txBody>
      </p:sp>
      <p:cxnSp>
        <p:nvCxnSpPr>
          <p:cNvPr id="5" name="Straight Connector 4"/>
          <p:cNvCxnSpPr/>
          <p:nvPr/>
        </p:nvCxnSpPr>
        <p:spPr>
          <a:xfrm flipV="1">
            <a:off x="1316888" y="457200"/>
            <a:ext cx="9806722" cy="52509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435238" y="5739408"/>
            <a:ext cx="5941291" cy="461665"/>
          </a:xfrm>
          <a:prstGeom prst="rect">
            <a:avLst/>
          </a:prstGeom>
          <a:noFill/>
        </p:spPr>
        <p:txBody>
          <a:bodyPr wrap="square" rtlCol="0">
            <a:spAutoFit/>
          </a:bodyPr>
          <a:lstStyle/>
          <a:p>
            <a:r>
              <a:rPr lang="en-US" dirty="0" smtClean="0"/>
              <a:t>Background correction (subtractive)</a:t>
            </a:r>
            <a:endParaRPr lang="en-US" dirty="0"/>
          </a:p>
        </p:txBody>
      </p:sp>
      <p:sp>
        <p:nvSpPr>
          <p:cNvPr id="7" name="TextBox 6"/>
          <p:cNvSpPr txBox="1"/>
          <p:nvPr/>
        </p:nvSpPr>
        <p:spPr>
          <a:xfrm>
            <a:off x="5561012" y="480391"/>
            <a:ext cx="4496709" cy="461665"/>
          </a:xfrm>
          <a:prstGeom prst="rect">
            <a:avLst/>
          </a:prstGeom>
          <a:noFill/>
        </p:spPr>
        <p:txBody>
          <a:bodyPr wrap="square" rtlCol="0">
            <a:spAutoFit/>
          </a:bodyPr>
          <a:lstStyle/>
          <a:p>
            <a:r>
              <a:rPr lang="en-US" dirty="0" smtClean="0"/>
              <a:t>Primary standard  (multiplicative)</a:t>
            </a:r>
            <a:endParaRPr lang="en-US" dirty="0"/>
          </a:p>
        </p:txBody>
      </p:sp>
      <p:sp>
        <p:nvSpPr>
          <p:cNvPr id="10" name="TextBox 9"/>
          <p:cNvSpPr txBox="1"/>
          <p:nvPr/>
        </p:nvSpPr>
        <p:spPr>
          <a:xfrm>
            <a:off x="1224624" y="6392758"/>
            <a:ext cx="301686" cy="369332"/>
          </a:xfrm>
          <a:prstGeom prst="rect">
            <a:avLst/>
          </a:prstGeom>
          <a:noFill/>
        </p:spPr>
        <p:txBody>
          <a:bodyPr wrap="none" rtlCol="0">
            <a:spAutoFit/>
          </a:bodyPr>
          <a:lstStyle/>
          <a:p>
            <a:r>
              <a:rPr lang="en-US" dirty="0" smtClean="0"/>
              <a:t>0</a:t>
            </a:r>
            <a:endParaRPr lang="en-US" dirty="0"/>
          </a:p>
        </p:txBody>
      </p:sp>
      <p:sp>
        <p:nvSpPr>
          <p:cNvPr id="11" name="TextBox 10"/>
          <p:cNvSpPr txBox="1"/>
          <p:nvPr/>
        </p:nvSpPr>
        <p:spPr>
          <a:xfrm>
            <a:off x="10777962" y="6381078"/>
            <a:ext cx="535724" cy="369332"/>
          </a:xfrm>
          <a:prstGeom prst="rect">
            <a:avLst/>
          </a:prstGeom>
          <a:noFill/>
        </p:spPr>
        <p:txBody>
          <a:bodyPr wrap="none" rtlCol="0">
            <a:spAutoFit/>
          </a:bodyPr>
          <a:lstStyle/>
          <a:p>
            <a:r>
              <a:rPr lang="en-US" dirty="0" smtClean="0"/>
              <a:t>100</a:t>
            </a:r>
            <a:endParaRPr lang="en-US" dirty="0"/>
          </a:p>
        </p:txBody>
      </p:sp>
      <p:sp>
        <p:nvSpPr>
          <p:cNvPr id="12" name="TextBox 11"/>
          <p:cNvSpPr txBox="1"/>
          <p:nvPr/>
        </p:nvSpPr>
        <p:spPr>
          <a:xfrm>
            <a:off x="922938" y="6139934"/>
            <a:ext cx="301686" cy="369332"/>
          </a:xfrm>
          <a:prstGeom prst="rect">
            <a:avLst/>
          </a:prstGeom>
          <a:noFill/>
        </p:spPr>
        <p:txBody>
          <a:bodyPr wrap="none" rtlCol="0">
            <a:spAutoFit/>
          </a:bodyPr>
          <a:lstStyle/>
          <a:p>
            <a:r>
              <a:rPr lang="en-US" dirty="0" smtClean="0"/>
              <a:t>0</a:t>
            </a:r>
            <a:endParaRPr lang="en-US" dirty="0"/>
          </a:p>
        </p:txBody>
      </p:sp>
      <p:grpSp>
        <p:nvGrpSpPr>
          <p:cNvPr id="14" name="Group 13"/>
          <p:cNvGrpSpPr/>
          <p:nvPr/>
        </p:nvGrpSpPr>
        <p:grpSpPr>
          <a:xfrm>
            <a:off x="1321904" y="467139"/>
            <a:ext cx="9799983" cy="5227983"/>
            <a:chOff x="1321904" y="467139"/>
            <a:chExt cx="9799983" cy="5227983"/>
          </a:xfrm>
        </p:grpSpPr>
        <p:sp>
          <p:nvSpPr>
            <p:cNvPr id="21" name="Freeform 20"/>
            <p:cNvSpPr/>
            <p:nvPr/>
          </p:nvSpPr>
          <p:spPr>
            <a:xfrm>
              <a:off x="1321904" y="467139"/>
              <a:ext cx="9799983" cy="5227983"/>
            </a:xfrm>
            <a:custGeom>
              <a:avLst/>
              <a:gdLst>
                <a:gd name="connsiteX0" fmla="*/ 9799983 w 9799983"/>
                <a:gd name="connsiteY0" fmla="*/ 0 h 5227983"/>
                <a:gd name="connsiteX1" fmla="*/ 4512366 w 9799983"/>
                <a:gd name="connsiteY1" fmla="*/ 2405270 h 5227983"/>
                <a:gd name="connsiteX2" fmla="*/ 0 w 9799983"/>
                <a:gd name="connsiteY2" fmla="*/ 5227983 h 5227983"/>
              </a:gdLst>
              <a:ahLst/>
              <a:cxnLst>
                <a:cxn ang="0">
                  <a:pos x="connsiteX0" y="connsiteY0"/>
                </a:cxn>
                <a:cxn ang="0">
                  <a:pos x="connsiteX1" y="connsiteY1"/>
                </a:cxn>
                <a:cxn ang="0">
                  <a:pos x="connsiteX2" y="connsiteY2"/>
                </a:cxn>
              </a:cxnLst>
              <a:rect l="l" t="t" r="r" b="b"/>
              <a:pathLst>
                <a:path w="9799983" h="5227983">
                  <a:moveTo>
                    <a:pt x="9799983" y="0"/>
                  </a:moveTo>
                  <a:cubicBezTo>
                    <a:pt x="7972839" y="766970"/>
                    <a:pt x="6145696" y="1533940"/>
                    <a:pt x="4512366" y="2405270"/>
                  </a:cubicBezTo>
                  <a:cubicBezTo>
                    <a:pt x="2879036" y="3276600"/>
                    <a:pt x="1439518" y="4252291"/>
                    <a:pt x="0" y="5227983"/>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4891234" y="1993228"/>
              <a:ext cx="1826910" cy="461665"/>
            </a:xfrm>
            <a:prstGeom prst="rect">
              <a:avLst/>
            </a:prstGeom>
            <a:noFill/>
          </p:spPr>
          <p:txBody>
            <a:bodyPr wrap="none" rtlCol="0">
              <a:spAutoFit/>
            </a:bodyPr>
            <a:lstStyle/>
            <a:p>
              <a:r>
                <a:rPr lang="en-US" dirty="0" smtClean="0">
                  <a:solidFill>
                    <a:srgbClr val="FF0000"/>
                  </a:solidFill>
                </a:rPr>
                <a:t>Fluorescence</a:t>
              </a:r>
              <a:endParaRPr lang="en-US" dirty="0">
                <a:solidFill>
                  <a:srgbClr val="FF0000"/>
                </a:solidFill>
              </a:endParaRPr>
            </a:p>
          </p:txBody>
        </p:sp>
      </p:grpSp>
      <p:grpSp>
        <p:nvGrpSpPr>
          <p:cNvPr id="13" name="Group 12"/>
          <p:cNvGrpSpPr/>
          <p:nvPr/>
        </p:nvGrpSpPr>
        <p:grpSpPr>
          <a:xfrm>
            <a:off x="1316887" y="477078"/>
            <a:ext cx="9806723" cy="5231069"/>
            <a:chOff x="1316887" y="477078"/>
            <a:chExt cx="9806723" cy="5231069"/>
          </a:xfrm>
        </p:grpSpPr>
        <p:sp>
          <p:nvSpPr>
            <p:cNvPr id="17" name="Freeform 16"/>
            <p:cNvSpPr/>
            <p:nvPr/>
          </p:nvSpPr>
          <p:spPr>
            <a:xfrm>
              <a:off x="1316887" y="477078"/>
              <a:ext cx="9806723" cy="5231069"/>
            </a:xfrm>
            <a:custGeom>
              <a:avLst/>
              <a:gdLst>
                <a:gd name="connsiteX0" fmla="*/ 0 w 9780105"/>
                <a:gd name="connsiteY0" fmla="*/ 5227983 h 5227983"/>
                <a:gd name="connsiteX1" fmla="*/ 5406887 w 9780105"/>
                <a:gd name="connsiteY1" fmla="*/ 3359426 h 5227983"/>
                <a:gd name="connsiteX2" fmla="*/ 9780105 w 9780105"/>
                <a:gd name="connsiteY2" fmla="*/ 0 h 5227983"/>
              </a:gdLst>
              <a:ahLst/>
              <a:cxnLst>
                <a:cxn ang="0">
                  <a:pos x="connsiteX0" y="connsiteY0"/>
                </a:cxn>
                <a:cxn ang="0">
                  <a:pos x="connsiteX1" y="connsiteY1"/>
                </a:cxn>
                <a:cxn ang="0">
                  <a:pos x="connsiteX2" y="connsiteY2"/>
                </a:cxn>
              </a:cxnLst>
              <a:rect l="l" t="t" r="r" b="b"/>
              <a:pathLst>
                <a:path w="9780105" h="5227983">
                  <a:moveTo>
                    <a:pt x="0" y="5227983"/>
                  </a:moveTo>
                  <a:cubicBezTo>
                    <a:pt x="1888434" y="4729370"/>
                    <a:pt x="3776869" y="4230757"/>
                    <a:pt x="5406887" y="3359426"/>
                  </a:cubicBezTo>
                  <a:cubicBezTo>
                    <a:pt x="7036905" y="2488095"/>
                    <a:pt x="9057862" y="535056"/>
                    <a:pt x="9780105" y="0"/>
                  </a:cubicBezTo>
                </a:path>
              </a:pathLst>
            </a:cu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5804689" y="4268784"/>
              <a:ext cx="1570045" cy="461665"/>
            </a:xfrm>
            <a:prstGeom prst="rect">
              <a:avLst/>
            </a:prstGeom>
            <a:noFill/>
          </p:spPr>
          <p:txBody>
            <a:bodyPr wrap="none" rtlCol="0">
              <a:spAutoFit/>
            </a:bodyPr>
            <a:lstStyle/>
            <a:p>
              <a:r>
                <a:rPr lang="en-US" dirty="0" smtClean="0">
                  <a:solidFill>
                    <a:srgbClr val="00B0F0"/>
                  </a:solidFill>
                </a:rPr>
                <a:t>Absorption</a:t>
              </a:r>
              <a:endParaRPr lang="en-US" dirty="0">
                <a:solidFill>
                  <a:srgbClr val="00B0F0"/>
                </a:solidFill>
              </a:endParaRPr>
            </a:p>
          </p:txBody>
        </p:sp>
      </p:grpSp>
      <p:sp>
        <p:nvSpPr>
          <p:cNvPr id="8" name="TextBox 7"/>
          <p:cNvSpPr txBox="1"/>
          <p:nvPr/>
        </p:nvSpPr>
        <p:spPr>
          <a:xfrm>
            <a:off x="7923212" y="3892749"/>
            <a:ext cx="3046412" cy="2308324"/>
          </a:xfrm>
          <a:prstGeom prst="rect">
            <a:avLst/>
          </a:prstGeom>
          <a:noFill/>
        </p:spPr>
        <p:txBody>
          <a:bodyPr wrap="square" rtlCol="0">
            <a:spAutoFit/>
          </a:bodyPr>
          <a:lstStyle/>
          <a:p>
            <a:r>
              <a:rPr lang="en-US" b="1" dirty="0" smtClean="0"/>
              <a:t>Major Elements</a:t>
            </a:r>
          </a:p>
          <a:p>
            <a:r>
              <a:rPr lang="en-US" b="1" dirty="0" smtClean="0"/>
              <a:t>(check analytical total)</a:t>
            </a:r>
          </a:p>
          <a:p>
            <a:r>
              <a:rPr lang="en-US" dirty="0" smtClean="0"/>
              <a:t>Dominant effects:</a:t>
            </a:r>
          </a:p>
          <a:p>
            <a:pPr marL="285750" indent="-285750">
              <a:buFont typeface="Arial" panose="020B0604020202020204" pitchFamily="34" charset="0"/>
              <a:buChar char="•"/>
            </a:pPr>
            <a:r>
              <a:rPr lang="en-US" dirty="0" smtClean="0"/>
              <a:t>Standard</a:t>
            </a:r>
          </a:p>
          <a:p>
            <a:pPr marL="285750" indent="-285750">
              <a:buFont typeface="Arial" panose="020B0604020202020204" pitchFamily="34" charset="0"/>
              <a:buChar char="•"/>
            </a:pPr>
            <a:r>
              <a:rPr lang="en-US" dirty="0" smtClean="0"/>
              <a:t>Matrix </a:t>
            </a:r>
          </a:p>
          <a:p>
            <a:pPr marL="285750" indent="-285750">
              <a:buFont typeface="Arial" panose="020B0604020202020204" pitchFamily="34" charset="0"/>
              <a:buChar char="•"/>
            </a:pPr>
            <a:r>
              <a:rPr lang="en-US" dirty="0" smtClean="0"/>
              <a:t>Dead time</a:t>
            </a:r>
            <a:endParaRPr lang="en-US" dirty="0"/>
          </a:p>
        </p:txBody>
      </p:sp>
      <p:sp>
        <p:nvSpPr>
          <p:cNvPr id="9" name="TextBox 8"/>
          <p:cNvSpPr txBox="1"/>
          <p:nvPr/>
        </p:nvSpPr>
        <p:spPr>
          <a:xfrm>
            <a:off x="1403696" y="609600"/>
            <a:ext cx="2626690" cy="1938992"/>
          </a:xfrm>
          <a:prstGeom prst="rect">
            <a:avLst/>
          </a:prstGeom>
          <a:noFill/>
        </p:spPr>
        <p:txBody>
          <a:bodyPr wrap="square" rtlCol="0">
            <a:spAutoFit/>
          </a:bodyPr>
          <a:lstStyle/>
          <a:p>
            <a:r>
              <a:rPr lang="en-US" b="1" dirty="0" smtClean="0"/>
              <a:t>Trace Elements</a:t>
            </a:r>
          </a:p>
          <a:p>
            <a:r>
              <a:rPr lang="en-US" b="1" dirty="0" smtClean="0"/>
              <a:t>(check zero blank)</a:t>
            </a:r>
          </a:p>
          <a:p>
            <a:r>
              <a:rPr lang="en-US" dirty="0" smtClean="0"/>
              <a:t>Dominant effects:</a:t>
            </a:r>
          </a:p>
          <a:p>
            <a:pPr marL="285750" indent="-285750">
              <a:buFont typeface="Arial" panose="020B0604020202020204" pitchFamily="34" charset="0"/>
              <a:buChar char="•"/>
            </a:pPr>
            <a:r>
              <a:rPr lang="en-US" dirty="0" smtClean="0"/>
              <a:t>Background</a:t>
            </a:r>
          </a:p>
          <a:p>
            <a:pPr marL="285750" indent="-285750">
              <a:buFont typeface="Arial" panose="020B0604020202020204" pitchFamily="34" charset="0"/>
              <a:buChar char="•"/>
            </a:pPr>
            <a:r>
              <a:rPr lang="en-US" dirty="0" smtClean="0"/>
              <a:t>Interferences</a:t>
            </a:r>
            <a:endParaRPr lang="en-US" dirty="0"/>
          </a:p>
        </p:txBody>
      </p:sp>
      <p:sp>
        <p:nvSpPr>
          <p:cNvPr id="15" name="TextBox 14"/>
          <p:cNvSpPr txBox="1"/>
          <p:nvPr/>
        </p:nvSpPr>
        <p:spPr>
          <a:xfrm>
            <a:off x="1903412" y="0"/>
            <a:ext cx="8534400" cy="461665"/>
          </a:xfrm>
          <a:prstGeom prst="rect">
            <a:avLst/>
          </a:prstGeom>
          <a:noFill/>
        </p:spPr>
        <p:txBody>
          <a:bodyPr wrap="square" rtlCol="0">
            <a:spAutoFit/>
          </a:bodyPr>
          <a:lstStyle/>
          <a:p>
            <a:pPr algn="ctr"/>
            <a:r>
              <a:rPr lang="en-US" dirty="0" smtClean="0"/>
              <a:t>Schematic of Concentration versus Intensity</a:t>
            </a:r>
            <a:endParaRPr lang="en-US" dirty="0"/>
          </a:p>
        </p:txBody>
      </p:sp>
    </p:spTree>
    <p:extLst>
      <p:ext uri="{BB962C8B-B14F-4D97-AF65-F5344CB8AC3E}">
        <p14:creationId xmlns:p14="http://schemas.microsoft.com/office/powerpoint/2010/main" val="1116813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16888" y="457200"/>
            <a:ext cx="9806723" cy="5867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76200" y="3124200"/>
            <a:ext cx="997581" cy="369332"/>
          </a:xfrm>
          <a:prstGeom prst="rect">
            <a:avLst/>
          </a:prstGeom>
          <a:noFill/>
        </p:spPr>
        <p:txBody>
          <a:bodyPr wrap="none" rtlCol="0">
            <a:spAutoFit/>
          </a:bodyPr>
          <a:lstStyle/>
          <a:p>
            <a:r>
              <a:rPr lang="en-US" dirty="0" smtClean="0"/>
              <a:t>Intensity</a:t>
            </a:r>
            <a:endParaRPr lang="en-US" dirty="0"/>
          </a:p>
        </p:txBody>
      </p:sp>
      <p:sp>
        <p:nvSpPr>
          <p:cNvPr id="4" name="TextBox 3"/>
          <p:cNvSpPr txBox="1"/>
          <p:nvPr/>
        </p:nvSpPr>
        <p:spPr>
          <a:xfrm>
            <a:off x="5561012" y="6381078"/>
            <a:ext cx="2057400" cy="461665"/>
          </a:xfrm>
          <a:prstGeom prst="rect">
            <a:avLst/>
          </a:prstGeom>
          <a:noFill/>
        </p:spPr>
        <p:txBody>
          <a:bodyPr wrap="square" rtlCol="0">
            <a:spAutoFit/>
          </a:bodyPr>
          <a:lstStyle/>
          <a:p>
            <a:r>
              <a:rPr lang="en-US" dirty="0" smtClean="0"/>
              <a:t>Concentration</a:t>
            </a:r>
            <a:endParaRPr lang="en-US" dirty="0"/>
          </a:p>
        </p:txBody>
      </p:sp>
      <p:cxnSp>
        <p:nvCxnSpPr>
          <p:cNvPr id="5" name="Straight Connector 4"/>
          <p:cNvCxnSpPr/>
          <p:nvPr/>
        </p:nvCxnSpPr>
        <p:spPr>
          <a:xfrm flipV="1">
            <a:off x="1316888" y="457200"/>
            <a:ext cx="9806722" cy="52509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375467" y="0"/>
            <a:ext cx="9670357" cy="461665"/>
          </a:xfrm>
          <a:prstGeom prst="rect">
            <a:avLst/>
          </a:prstGeom>
          <a:noFill/>
        </p:spPr>
        <p:txBody>
          <a:bodyPr wrap="square" rtlCol="0">
            <a:spAutoFit/>
          </a:bodyPr>
          <a:lstStyle/>
          <a:p>
            <a:pPr algn="ctr"/>
            <a:r>
              <a:rPr lang="en-US" b="1" dirty="0" smtClean="0"/>
              <a:t>Major Elements: standard, matrix, dead time corrections  (multiplicative)</a:t>
            </a:r>
            <a:endParaRPr lang="en-US" b="1" dirty="0"/>
          </a:p>
        </p:txBody>
      </p:sp>
      <p:sp>
        <p:nvSpPr>
          <p:cNvPr id="8" name="TextBox 7"/>
          <p:cNvSpPr txBox="1"/>
          <p:nvPr/>
        </p:nvSpPr>
        <p:spPr>
          <a:xfrm>
            <a:off x="1224624" y="6392758"/>
            <a:ext cx="301686" cy="369332"/>
          </a:xfrm>
          <a:prstGeom prst="rect">
            <a:avLst/>
          </a:prstGeom>
          <a:noFill/>
        </p:spPr>
        <p:txBody>
          <a:bodyPr wrap="none" rtlCol="0">
            <a:spAutoFit/>
          </a:bodyPr>
          <a:lstStyle/>
          <a:p>
            <a:r>
              <a:rPr lang="en-US" dirty="0" smtClean="0"/>
              <a:t>0</a:t>
            </a:r>
            <a:endParaRPr lang="en-US" dirty="0"/>
          </a:p>
        </p:txBody>
      </p:sp>
      <p:sp>
        <p:nvSpPr>
          <p:cNvPr id="9" name="TextBox 8"/>
          <p:cNvSpPr txBox="1"/>
          <p:nvPr/>
        </p:nvSpPr>
        <p:spPr>
          <a:xfrm>
            <a:off x="10777962" y="6381078"/>
            <a:ext cx="535724" cy="369332"/>
          </a:xfrm>
          <a:prstGeom prst="rect">
            <a:avLst/>
          </a:prstGeom>
          <a:noFill/>
        </p:spPr>
        <p:txBody>
          <a:bodyPr wrap="none" rtlCol="0">
            <a:spAutoFit/>
          </a:bodyPr>
          <a:lstStyle/>
          <a:p>
            <a:r>
              <a:rPr lang="en-US" dirty="0" smtClean="0"/>
              <a:t>100</a:t>
            </a:r>
            <a:endParaRPr lang="en-US" dirty="0"/>
          </a:p>
        </p:txBody>
      </p:sp>
      <p:sp>
        <p:nvSpPr>
          <p:cNvPr id="10" name="TextBox 9"/>
          <p:cNvSpPr txBox="1"/>
          <p:nvPr/>
        </p:nvSpPr>
        <p:spPr>
          <a:xfrm>
            <a:off x="922938" y="6139934"/>
            <a:ext cx="301686" cy="369332"/>
          </a:xfrm>
          <a:prstGeom prst="rect">
            <a:avLst/>
          </a:prstGeom>
          <a:noFill/>
        </p:spPr>
        <p:txBody>
          <a:bodyPr wrap="none" rtlCol="0">
            <a:spAutoFit/>
          </a:bodyPr>
          <a:lstStyle/>
          <a:p>
            <a:r>
              <a:rPr lang="en-US" dirty="0" smtClean="0"/>
              <a:t>0</a:t>
            </a:r>
            <a:endParaRPr lang="en-US" dirty="0"/>
          </a:p>
        </p:txBody>
      </p:sp>
      <p:sp>
        <p:nvSpPr>
          <p:cNvPr id="17" name="TextBox 16"/>
          <p:cNvSpPr txBox="1"/>
          <p:nvPr/>
        </p:nvSpPr>
        <p:spPr>
          <a:xfrm>
            <a:off x="7847012" y="2154704"/>
            <a:ext cx="3046412" cy="2308324"/>
          </a:xfrm>
          <a:prstGeom prst="rect">
            <a:avLst/>
          </a:prstGeom>
          <a:noFill/>
        </p:spPr>
        <p:txBody>
          <a:bodyPr wrap="square" rtlCol="0">
            <a:spAutoFit/>
          </a:bodyPr>
          <a:lstStyle/>
          <a:p>
            <a:r>
              <a:rPr lang="en-US" b="1" dirty="0" smtClean="0"/>
              <a:t>Major Elements</a:t>
            </a:r>
          </a:p>
          <a:p>
            <a:r>
              <a:rPr lang="en-US" b="1" dirty="0" smtClean="0"/>
              <a:t>(check analytical total)</a:t>
            </a:r>
          </a:p>
          <a:p>
            <a:r>
              <a:rPr lang="en-US" dirty="0" smtClean="0"/>
              <a:t>Dominant effects:</a:t>
            </a:r>
          </a:p>
          <a:p>
            <a:pPr marL="285750" indent="-285750">
              <a:buFont typeface="Arial" panose="020B0604020202020204" pitchFamily="34" charset="0"/>
              <a:buChar char="•"/>
            </a:pPr>
            <a:r>
              <a:rPr lang="en-US" dirty="0" smtClean="0"/>
              <a:t>Standard</a:t>
            </a:r>
          </a:p>
          <a:p>
            <a:pPr marL="285750" indent="-285750">
              <a:buFont typeface="Arial" panose="020B0604020202020204" pitchFamily="34" charset="0"/>
              <a:buChar char="•"/>
            </a:pPr>
            <a:r>
              <a:rPr lang="en-US" dirty="0" smtClean="0"/>
              <a:t>Matrix </a:t>
            </a:r>
          </a:p>
          <a:p>
            <a:pPr marL="285750" indent="-285750">
              <a:buFont typeface="Arial" panose="020B0604020202020204" pitchFamily="34" charset="0"/>
              <a:buChar char="•"/>
            </a:pPr>
            <a:r>
              <a:rPr lang="en-US" dirty="0" smtClean="0"/>
              <a:t>Dead time</a:t>
            </a:r>
            <a:endParaRPr lang="en-US" dirty="0"/>
          </a:p>
        </p:txBody>
      </p:sp>
      <p:sp>
        <p:nvSpPr>
          <p:cNvPr id="20" name="TextBox 19"/>
          <p:cNvSpPr txBox="1"/>
          <p:nvPr/>
        </p:nvSpPr>
        <p:spPr>
          <a:xfrm>
            <a:off x="1444001" y="597223"/>
            <a:ext cx="4776247" cy="3108543"/>
          </a:xfrm>
          <a:prstGeom prst="rect">
            <a:avLst/>
          </a:prstGeom>
          <a:noFill/>
        </p:spPr>
        <p:txBody>
          <a:bodyPr wrap="square" rtlCol="0">
            <a:spAutoFit/>
          </a:bodyPr>
          <a:lstStyle/>
          <a:p>
            <a:r>
              <a:rPr lang="en-US" dirty="0" smtClean="0"/>
              <a:t>A 2% relative accuracy error at 100 </a:t>
            </a:r>
            <a:r>
              <a:rPr lang="en-US" dirty="0" err="1" smtClean="0"/>
              <a:t>wt</a:t>
            </a:r>
            <a:r>
              <a:rPr lang="en-US" dirty="0" smtClean="0"/>
              <a:t>% yields a 2 </a:t>
            </a:r>
            <a:r>
              <a:rPr lang="en-US" dirty="0" err="1" smtClean="0"/>
              <a:t>wt</a:t>
            </a:r>
            <a:r>
              <a:rPr lang="en-US" dirty="0" smtClean="0"/>
              <a:t>% absolute error.</a:t>
            </a:r>
          </a:p>
          <a:p>
            <a:endParaRPr lang="en-US" sz="1400" dirty="0"/>
          </a:p>
          <a:p>
            <a:r>
              <a:rPr lang="en-US" dirty="0" smtClean="0"/>
              <a:t>A 2% relative accuracy error at 100 ppm yields a 2 PPM (multiplicative) error for trace elements.</a:t>
            </a:r>
          </a:p>
          <a:p>
            <a:endParaRPr lang="en-US" sz="1400" dirty="0"/>
          </a:p>
          <a:p>
            <a:r>
              <a:rPr lang="en-US" b="1" dirty="0" smtClean="0"/>
              <a:t>Not important corrections</a:t>
            </a:r>
          </a:p>
          <a:p>
            <a:r>
              <a:rPr lang="en-US" b="1" dirty="0" smtClean="0"/>
              <a:t>for trace elements</a:t>
            </a:r>
          </a:p>
        </p:txBody>
      </p:sp>
      <p:sp>
        <p:nvSpPr>
          <p:cNvPr id="21" name="TextBox 20"/>
          <p:cNvSpPr txBox="1"/>
          <p:nvPr/>
        </p:nvSpPr>
        <p:spPr>
          <a:xfrm>
            <a:off x="6220249" y="4800600"/>
            <a:ext cx="4495800" cy="1200329"/>
          </a:xfrm>
          <a:prstGeom prst="rect">
            <a:avLst/>
          </a:prstGeom>
          <a:noFill/>
        </p:spPr>
        <p:txBody>
          <a:bodyPr wrap="square" rtlCol="0">
            <a:spAutoFit/>
          </a:bodyPr>
          <a:lstStyle/>
          <a:p>
            <a:r>
              <a:rPr lang="en-US" b="1" dirty="0" smtClean="0"/>
              <a:t>Check major element accuracy using a (roughly) matrix matched secondary standard!</a:t>
            </a:r>
            <a:endParaRPr lang="en-US" b="1" dirty="0"/>
          </a:p>
        </p:txBody>
      </p:sp>
      <p:grpSp>
        <p:nvGrpSpPr>
          <p:cNvPr id="6" name="Group 5"/>
          <p:cNvGrpSpPr/>
          <p:nvPr/>
        </p:nvGrpSpPr>
        <p:grpSpPr>
          <a:xfrm>
            <a:off x="1240857" y="1269857"/>
            <a:ext cx="9375050" cy="1935163"/>
            <a:chOff x="1240857" y="1269857"/>
            <a:chExt cx="9375050" cy="1935163"/>
          </a:xfrm>
        </p:grpSpPr>
        <p:sp>
          <p:nvSpPr>
            <p:cNvPr id="19" name="Left Arrow 18"/>
            <p:cNvSpPr/>
            <p:nvPr/>
          </p:nvSpPr>
          <p:spPr>
            <a:xfrm rot="19873900">
              <a:off x="1240857" y="2746988"/>
              <a:ext cx="9375050" cy="458032"/>
            </a:xfrm>
            <a:custGeom>
              <a:avLst/>
              <a:gdLst>
                <a:gd name="connsiteX0" fmla="*/ 0 w 9386494"/>
                <a:gd name="connsiteY0" fmla="*/ 222797 h 445594"/>
                <a:gd name="connsiteX1" fmla="*/ 222797 w 9386494"/>
                <a:gd name="connsiteY1" fmla="*/ 0 h 445594"/>
                <a:gd name="connsiteX2" fmla="*/ 222797 w 9386494"/>
                <a:gd name="connsiteY2" fmla="*/ 153594 h 445594"/>
                <a:gd name="connsiteX3" fmla="*/ 9386494 w 9386494"/>
                <a:gd name="connsiteY3" fmla="*/ 153594 h 445594"/>
                <a:gd name="connsiteX4" fmla="*/ 9386494 w 9386494"/>
                <a:gd name="connsiteY4" fmla="*/ 292000 h 445594"/>
                <a:gd name="connsiteX5" fmla="*/ 222797 w 9386494"/>
                <a:gd name="connsiteY5" fmla="*/ 292000 h 445594"/>
                <a:gd name="connsiteX6" fmla="*/ 222797 w 9386494"/>
                <a:gd name="connsiteY6" fmla="*/ 445594 h 445594"/>
                <a:gd name="connsiteX7" fmla="*/ 0 w 9386494"/>
                <a:gd name="connsiteY7" fmla="*/ 222797 h 445594"/>
                <a:gd name="connsiteX0" fmla="*/ 0 w 9386494"/>
                <a:gd name="connsiteY0" fmla="*/ 222797 h 445594"/>
                <a:gd name="connsiteX1" fmla="*/ 222797 w 9386494"/>
                <a:gd name="connsiteY1" fmla="*/ 0 h 445594"/>
                <a:gd name="connsiteX2" fmla="*/ 222797 w 9386494"/>
                <a:gd name="connsiteY2" fmla="*/ 153594 h 445594"/>
                <a:gd name="connsiteX3" fmla="*/ 9351133 w 9386494"/>
                <a:gd name="connsiteY3" fmla="*/ 32131 h 445594"/>
                <a:gd name="connsiteX4" fmla="*/ 9386494 w 9386494"/>
                <a:gd name="connsiteY4" fmla="*/ 292000 h 445594"/>
                <a:gd name="connsiteX5" fmla="*/ 222797 w 9386494"/>
                <a:gd name="connsiteY5" fmla="*/ 292000 h 445594"/>
                <a:gd name="connsiteX6" fmla="*/ 222797 w 9386494"/>
                <a:gd name="connsiteY6" fmla="*/ 445594 h 445594"/>
                <a:gd name="connsiteX7" fmla="*/ 0 w 9386494"/>
                <a:gd name="connsiteY7" fmla="*/ 222797 h 445594"/>
                <a:gd name="connsiteX0" fmla="*/ 0 w 9352156"/>
                <a:gd name="connsiteY0" fmla="*/ 222797 h 445594"/>
                <a:gd name="connsiteX1" fmla="*/ 222797 w 9352156"/>
                <a:gd name="connsiteY1" fmla="*/ 0 h 445594"/>
                <a:gd name="connsiteX2" fmla="*/ 222797 w 9352156"/>
                <a:gd name="connsiteY2" fmla="*/ 153594 h 445594"/>
                <a:gd name="connsiteX3" fmla="*/ 9351133 w 9352156"/>
                <a:gd name="connsiteY3" fmla="*/ 32131 h 445594"/>
                <a:gd name="connsiteX4" fmla="*/ 9352156 w 9352156"/>
                <a:gd name="connsiteY4" fmla="*/ 375195 h 445594"/>
                <a:gd name="connsiteX5" fmla="*/ 222797 w 9352156"/>
                <a:gd name="connsiteY5" fmla="*/ 292000 h 445594"/>
                <a:gd name="connsiteX6" fmla="*/ 222797 w 9352156"/>
                <a:gd name="connsiteY6" fmla="*/ 445594 h 445594"/>
                <a:gd name="connsiteX7" fmla="*/ 0 w 9352156"/>
                <a:gd name="connsiteY7" fmla="*/ 222797 h 445594"/>
                <a:gd name="connsiteX0" fmla="*/ 0 w 9375050"/>
                <a:gd name="connsiteY0" fmla="*/ 234227 h 457024"/>
                <a:gd name="connsiteX1" fmla="*/ 222797 w 9375050"/>
                <a:gd name="connsiteY1" fmla="*/ 11430 h 457024"/>
                <a:gd name="connsiteX2" fmla="*/ 222797 w 9375050"/>
                <a:gd name="connsiteY2" fmla="*/ 165024 h 457024"/>
                <a:gd name="connsiteX3" fmla="*/ 9375050 w 9375050"/>
                <a:gd name="connsiteY3" fmla="*/ 0 h 457024"/>
                <a:gd name="connsiteX4" fmla="*/ 9352156 w 9375050"/>
                <a:gd name="connsiteY4" fmla="*/ 386625 h 457024"/>
                <a:gd name="connsiteX5" fmla="*/ 222797 w 9375050"/>
                <a:gd name="connsiteY5" fmla="*/ 303430 h 457024"/>
                <a:gd name="connsiteX6" fmla="*/ 222797 w 9375050"/>
                <a:gd name="connsiteY6" fmla="*/ 457024 h 457024"/>
                <a:gd name="connsiteX7" fmla="*/ 0 w 9375050"/>
                <a:gd name="connsiteY7" fmla="*/ 234227 h 457024"/>
                <a:gd name="connsiteX0" fmla="*/ 0 w 9375050"/>
                <a:gd name="connsiteY0" fmla="*/ 234227 h 458032"/>
                <a:gd name="connsiteX1" fmla="*/ 222797 w 9375050"/>
                <a:gd name="connsiteY1" fmla="*/ 11430 h 458032"/>
                <a:gd name="connsiteX2" fmla="*/ 222797 w 9375050"/>
                <a:gd name="connsiteY2" fmla="*/ 165024 h 458032"/>
                <a:gd name="connsiteX3" fmla="*/ 9375050 w 9375050"/>
                <a:gd name="connsiteY3" fmla="*/ 0 h 458032"/>
                <a:gd name="connsiteX4" fmla="*/ 9358304 w 9375050"/>
                <a:gd name="connsiteY4" fmla="*/ 458032 h 458032"/>
                <a:gd name="connsiteX5" fmla="*/ 222797 w 9375050"/>
                <a:gd name="connsiteY5" fmla="*/ 303430 h 458032"/>
                <a:gd name="connsiteX6" fmla="*/ 222797 w 9375050"/>
                <a:gd name="connsiteY6" fmla="*/ 457024 h 458032"/>
                <a:gd name="connsiteX7" fmla="*/ 0 w 9375050"/>
                <a:gd name="connsiteY7" fmla="*/ 234227 h 458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75050" h="458032">
                  <a:moveTo>
                    <a:pt x="0" y="234227"/>
                  </a:moveTo>
                  <a:lnTo>
                    <a:pt x="222797" y="11430"/>
                  </a:lnTo>
                  <a:lnTo>
                    <a:pt x="222797" y="165024"/>
                  </a:lnTo>
                  <a:lnTo>
                    <a:pt x="9375050" y="0"/>
                  </a:lnTo>
                  <a:lnTo>
                    <a:pt x="9358304" y="458032"/>
                  </a:lnTo>
                  <a:lnTo>
                    <a:pt x="222797" y="303430"/>
                  </a:lnTo>
                  <a:lnTo>
                    <a:pt x="222797" y="457024"/>
                  </a:lnTo>
                  <a:lnTo>
                    <a:pt x="0" y="234227"/>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rot="19807370">
              <a:off x="6402646" y="1269857"/>
              <a:ext cx="2468112" cy="461665"/>
            </a:xfrm>
            <a:prstGeom prst="rect">
              <a:avLst/>
            </a:prstGeom>
            <a:noFill/>
          </p:spPr>
          <p:txBody>
            <a:bodyPr wrap="none" rtlCol="0">
              <a:spAutoFit/>
            </a:bodyPr>
            <a:lstStyle/>
            <a:p>
              <a:r>
                <a:rPr lang="en-US" dirty="0" smtClean="0"/>
                <a:t>Error propagation </a:t>
              </a:r>
              <a:endParaRPr lang="en-US" dirty="0"/>
            </a:p>
          </p:txBody>
        </p:sp>
      </p:grpSp>
    </p:spTree>
    <p:extLst>
      <p:ext uri="{BB962C8B-B14F-4D97-AF65-F5344CB8AC3E}">
        <p14:creationId xmlns:p14="http://schemas.microsoft.com/office/powerpoint/2010/main" val="4256488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000"/>
                                        <p:tgtEl>
                                          <p:spTgt spid="20"/>
                                        </p:tgtEl>
                                      </p:cBhvr>
                                    </p:animEffect>
                                    <p:anim calcmode="lin" valueType="num">
                                      <p:cBhvr>
                                        <p:cTn id="16" dur="1000" fill="hold"/>
                                        <p:tgtEl>
                                          <p:spTgt spid="20"/>
                                        </p:tgtEl>
                                        <p:attrNameLst>
                                          <p:attrName>ppt_x</p:attrName>
                                        </p:attrNameLst>
                                      </p:cBhvr>
                                      <p:tavLst>
                                        <p:tav tm="0">
                                          <p:val>
                                            <p:strVal val="#ppt_x"/>
                                          </p:val>
                                        </p:tav>
                                        <p:tav tm="100000">
                                          <p:val>
                                            <p:strVal val="#ppt_x"/>
                                          </p:val>
                                        </p:tav>
                                      </p:tavLst>
                                    </p:anim>
                                    <p:anim calcmode="lin" valueType="num">
                                      <p:cBhvr>
                                        <p:cTn id="1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16888" y="457200"/>
            <a:ext cx="9806723" cy="5867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76200" y="3124200"/>
            <a:ext cx="997581" cy="369332"/>
          </a:xfrm>
          <a:prstGeom prst="rect">
            <a:avLst/>
          </a:prstGeom>
          <a:noFill/>
        </p:spPr>
        <p:txBody>
          <a:bodyPr wrap="none" rtlCol="0">
            <a:spAutoFit/>
          </a:bodyPr>
          <a:lstStyle/>
          <a:p>
            <a:r>
              <a:rPr lang="en-US" dirty="0" smtClean="0"/>
              <a:t>Intensity</a:t>
            </a:r>
            <a:endParaRPr lang="en-US" dirty="0"/>
          </a:p>
        </p:txBody>
      </p:sp>
      <p:sp>
        <p:nvSpPr>
          <p:cNvPr id="4" name="TextBox 3"/>
          <p:cNvSpPr txBox="1"/>
          <p:nvPr/>
        </p:nvSpPr>
        <p:spPr>
          <a:xfrm>
            <a:off x="5332412" y="6346591"/>
            <a:ext cx="2057400" cy="461665"/>
          </a:xfrm>
          <a:prstGeom prst="rect">
            <a:avLst/>
          </a:prstGeom>
          <a:noFill/>
        </p:spPr>
        <p:txBody>
          <a:bodyPr wrap="square" rtlCol="0">
            <a:spAutoFit/>
          </a:bodyPr>
          <a:lstStyle/>
          <a:p>
            <a:r>
              <a:rPr lang="en-US" dirty="0" smtClean="0"/>
              <a:t>Concentration</a:t>
            </a:r>
            <a:endParaRPr lang="en-US" dirty="0"/>
          </a:p>
        </p:txBody>
      </p:sp>
      <p:sp>
        <p:nvSpPr>
          <p:cNvPr id="6" name="TextBox 5"/>
          <p:cNvSpPr txBox="1"/>
          <p:nvPr/>
        </p:nvSpPr>
        <p:spPr>
          <a:xfrm>
            <a:off x="1375466" y="42843"/>
            <a:ext cx="9670357" cy="461665"/>
          </a:xfrm>
          <a:prstGeom prst="rect">
            <a:avLst/>
          </a:prstGeom>
          <a:noFill/>
        </p:spPr>
        <p:txBody>
          <a:bodyPr wrap="square" rtlCol="0">
            <a:spAutoFit/>
          </a:bodyPr>
          <a:lstStyle/>
          <a:p>
            <a:pPr algn="ctr"/>
            <a:r>
              <a:rPr lang="en-US" b="1" dirty="0" smtClean="0"/>
              <a:t>Trace Elements: background/interference corrections (subtractive)</a:t>
            </a:r>
            <a:endParaRPr lang="en-US" b="1" dirty="0"/>
          </a:p>
        </p:txBody>
      </p:sp>
      <p:sp>
        <p:nvSpPr>
          <p:cNvPr id="8" name="TextBox 7"/>
          <p:cNvSpPr txBox="1"/>
          <p:nvPr/>
        </p:nvSpPr>
        <p:spPr>
          <a:xfrm>
            <a:off x="1224624" y="6392758"/>
            <a:ext cx="301686" cy="369332"/>
          </a:xfrm>
          <a:prstGeom prst="rect">
            <a:avLst/>
          </a:prstGeom>
          <a:noFill/>
        </p:spPr>
        <p:txBody>
          <a:bodyPr wrap="none" rtlCol="0">
            <a:spAutoFit/>
          </a:bodyPr>
          <a:lstStyle/>
          <a:p>
            <a:r>
              <a:rPr lang="en-US" dirty="0" smtClean="0"/>
              <a:t>0</a:t>
            </a:r>
            <a:endParaRPr lang="en-US" dirty="0"/>
          </a:p>
        </p:txBody>
      </p:sp>
      <p:sp>
        <p:nvSpPr>
          <p:cNvPr id="9" name="TextBox 8"/>
          <p:cNvSpPr txBox="1"/>
          <p:nvPr/>
        </p:nvSpPr>
        <p:spPr>
          <a:xfrm>
            <a:off x="10777962" y="6381078"/>
            <a:ext cx="535724" cy="369332"/>
          </a:xfrm>
          <a:prstGeom prst="rect">
            <a:avLst/>
          </a:prstGeom>
          <a:noFill/>
        </p:spPr>
        <p:txBody>
          <a:bodyPr wrap="none" rtlCol="0">
            <a:spAutoFit/>
          </a:bodyPr>
          <a:lstStyle/>
          <a:p>
            <a:r>
              <a:rPr lang="en-US" dirty="0" smtClean="0"/>
              <a:t>100</a:t>
            </a:r>
            <a:endParaRPr lang="en-US" dirty="0"/>
          </a:p>
        </p:txBody>
      </p:sp>
      <p:sp>
        <p:nvSpPr>
          <p:cNvPr id="10" name="TextBox 9"/>
          <p:cNvSpPr txBox="1"/>
          <p:nvPr/>
        </p:nvSpPr>
        <p:spPr>
          <a:xfrm>
            <a:off x="922938" y="6139934"/>
            <a:ext cx="301686" cy="369332"/>
          </a:xfrm>
          <a:prstGeom prst="rect">
            <a:avLst/>
          </a:prstGeom>
          <a:noFill/>
        </p:spPr>
        <p:txBody>
          <a:bodyPr wrap="none" rtlCol="0">
            <a:spAutoFit/>
          </a:bodyPr>
          <a:lstStyle/>
          <a:p>
            <a:r>
              <a:rPr lang="en-US" dirty="0" smtClean="0"/>
              <a:t>0</a:t>
            </a:r>
            <a:endParaRPr lang="en-US" dirty="0"/>
          </a:p>
        </p:txBody>
      </p:sp>
      <p:sp>
        <p:nvSpPr>
          <p:cNvPr id="12" name="TextBox 11"/>
          <p:cNvSpPr txBox="1"/>
          <p:nvPr/>
        </p:nvSpPr>
        <p:spPr>
          <a:xfrm>
            <a:off x="1924370" y="2057400"/>
            <a:ext cx="2626690" cy="1938992"/>
          </a:xfrm>
          <a:prstGeom prst="rect">
            <a:avLst/>
          </a:prstGeom>
          <a:noFill/>
        </p:spPr>
        <p:txBody>
          <a:bodyPr wrap="square" rtlCol="0">
            <a:spAutoFit/>
          </a:bodyPr>
          <a:lstStyle/>
          <a:p>
            <a:r>
              <a:rPr lang="en-US" b="1" dirty="0" smtClean="0"/>
              <a:t>Trace Elements</a:t>
            </a:r>
          </a:p>
          <a:p>
            <a:r>
              <a:rPr lang="en-US" b="1" dirty="0" smtClean="0"/>
              <a:t>(check zero blank)</a:t>
            </a:r>
          </a:p>
          <a:p>
            <a:r>
              <a:rPr lang="en-US" dirty="0" smtClean="0"/>
              <a:t>Dominant effects:</a:t>
            </a:r>
          </a:p>
          <a:p>
            <a:pPr marL="285750" indent="-285750">
              <a:buFont typeface="Arial" panose="020B0604020202020204" pitchFamily="34" charset="0"/>
              <a:buChar char="•"/>
            </a:pPr>
            <a:r>
              <a:rPr lang="en-US" dirty="0" smtClean="0"/>
              <a:t>Background</a:t>
            </a:r>
          </a:p>
          <a:p>
            <a:pPr marL="285750" indent="-285750">
              <a:buFont typeface="Arial" panose="020B0604020202020204" pitchFamily="34" charset="0"/>
              <a:buChar char="•"/>
            </a:pPr>
            <a:r>
              <a:rPr lang="en-US" dirty="0" smtClean="0"/>
              <a:t>Interferences</a:t>
            </a:r>
            <a:endParaRPr lang="en-US" dirty="0"/>
          </a:p>
        </p:txBody>
      </p:sp>
      <p:cxnSp>
        <p:nvCxnSpPr>
          <p:cNvPr id="5" name="Straight Connector 4"/>
          <p:cNvCxnSpPr/>
          <p:nvPr/>
        </p:nvCxnSpPr>
        <p:spPr>
          <a:xfrm flipV="1">
            <a:off x="1316888" y="457200"/>
            <a:ext cx="9806722" cy="52509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794512" y="3656514"/>
            <a:ext cx="5251311" cy="2708434"/>
          </a:xfrm>
          <a:prstGeom prst="rect">
            <a:avLst/>
          </a:prstGeom>
          <a:noFill/>
        </p:spPr>
        <p:txBody>
          <a:bodyPr wrap="square" rtlCol="0">
            <a:spAutoFit/>
          </a:bodyPr>
          <a:lstStyle/>
          <a:p>
            <a:r>
              <a:rPr lang="en-US" dirty="0" smtClean="0"/>
              <a:t>A 100 ppm absolute accuracy error at 100 ppm yields a 100 % relative error.</a:t>
            </a:r>
          </a:p>
          <a:p>
            <a:endParaRPr lang="en-US" sz="1200" dirty="0"/>
          </a:p>
          <a:p>
            <a:r>
              <a:rPr lang="en-US" b="1" dirty="0" smtClean="0"/>
              <a:t>This 100 ppm background accuracy error (subtractive) yields an insignificant error at 100 </a:t>
            </a:r>
            <a:r>
              <a:rPr lang="en-US" b="1" dirty="0" err="1" smtClean="0"/>
              <a:t>wt</a:t>
            </a:r>
            <a:r>
              <a:rPr lang="en-US" b="1" dirty="0" smtClean="0"/>
              <a:t>%.</a:t>
            </a:r>
          </a:p>
          <a:p>
            <a:endParaRPr lang="en-US" sz="1400" dirty="0"/>
          </a:p>
          <a:p>
            <a:r>
              <a:rPr lang="en-US" dirty="0" smtClean="0"/>
              <a:t>Not important for major elements!</a:t>
            </a:r>
          </a:p>
        </p:txBody>
      </p:sp>
      <p:sp>
        <p:nvSpPr>
          <p:cNvPr id="16" name="TextBox 15"/>
          <p:cNvSpPr txBox="1"/>
          <p:nvPr/>
        </p:nvSpPr>
        <p:spPr>
          <a:xfrm>
            <a:off x="1501531" y="674730"/>
            <a:ext cx="7207935" cy="830997"/>
          </a:xfrm>
          <a:prstGeom prst="rect">
            <a:avLst/>
          </a:prstGeom>
          <a:noFill/>
        </p:spPr>
        <p:txBody>
          <a:bodyPr wrap="none" rtlCol="0">
            <a:spAutoFit/>
          </a:bodyPr>
          <a:lstStyle/>
          <a:p>
            <a:r>
              <a:rPr lang="en-US" b="1" dirty="0" smtClean="0"/>
              <a:t>Check trace accuracy using a zero blank with a (roughly)</a:t>
            </a:r>
          </a:p>
          <a:p>
            <a:r>
              <a:rPr lang="en-US" b="1" dirty="0" smtClean="0"/>
              <a:t>matrix matched high purity synthetic material!</a:t>
            </a:r>
            <a:endParaRPr lang="en-US" b="1" dirty="0"/>
          </a:p>
        </p:txBody>
      </p:sp>
      <p:grpSp>
        <p:nvGrpSpPr>
          <p:cNvPr id="11" name="Group 10"/>
          <p:cNvGrpSpPr/>
          <p:nvPr/>
        </p:nvGrpSpPr>
        <p:grpSpPr>
          <a:xfrm>
            <a:off x="1352302" y="3276683"/>
            <a:ext cx="9399063" cy="1964879"/>
            <a:chOff x="1352302" y="3276683"/>
            <a:chExt cx="9399063" cy="1964879"/>
          </a:xfrm>
        </p:grpSpPr>
        <p:sp>
          <p:nvSpPr>
            <p:cNvPr id="13" name="Left Arrow 12"/>
            <p:cNvSpPr/>
            <p:nvPr/>
          </p:nvSpPr>
          <p:spPr>
            <a:xfrm rot="9090549">
              <a:off x="1352302" y="3276683"/>
              <a:ext cx="9399063" cy="120002"/>
            </a:xfrm>
            <a:prstGeom prst="leftArrow">
              <a:avLst>
                <a:gd name="adj1" fmla="val 51799"/>
                <a:gd name="adj2" fmla="val 544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rot="19872714">
              <a:off x="2321041" y="4779897"/>
              <a:ext cx="2468112" cy="461665"/>
            </a:xfrm>
            <a:prstGeom prst="rect">
              <a:avLst/>
            </a:prstGeom>
            <a:noFill/>
          </p:spPr>
          <p:txBody>
            <a:bodyPr wrap="none" rtlCol="0">
              <a:spAutoFit/>
            </a:bodyPr>
            <a:lstStyle/>
            <a:p>
              <a:r>
                <a:rPr lang="en-US" dirty="0" smtClean="0"/>
                <a:t>Error propagation </a:t>
              </a:r>
              <a:endParaRPr lang="en-US" dirty="0"/>
            </a:p>
          </p:txBody>
        </p:sp>
      </p:grpSp>
    </p:spTree>
    <p:extLst>
      <p:ext uri="{BB962C8B-B14F-4D97-AF65-F5344CB8AC3E}">
        <p14:creationId xmlns:p14="http://schemas.microsoft.com/office/powerpoint/2010/main" val="918341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anim calcmode="lin" valueType="num">
                                      <p:cBhvr>
                                        <p:cTn id="16" dur="1000" fill="hold"/>
                                        <p:tgtEl>
                                          <p:spTgt spid="15"/>
                                        </p:tgtEl>
                                        <p:attrNameLst>
                                          <p:attrName>ppt_x</p:attrName>
                                        </p:attrNameLst>
                                      </p:cBhvr>
                                      <p:tavLst>
                                        <p:tav tm="0">
                                          <p:val>
                                            <p:strVal val="#ppt_x"/>
                                          </p:val>
                                        </p:tav>
                                        <p:tav tm="100000">
                                          <p:val>
                                            <p:strVal val="#ppt_x"/>
                                          </p:val>
                                        </p:tav>
                                      </p:tavLst>
                                    </p:anim>
                                    <p:anim calcmode="lin" valueType="num">
                                      <p:cBhvr>
                                        <p:cTn id="1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5212" y="228599"/>
            <a:ext cx="9921306" cy="584775"/>
          </a:xfrm>
          <a:prstGeom prst="rect">
            <a:avLst/>
          </a:prstGeom>
          <a:noFill/>
        </p:spPr>
        <p:txBody>
          <a:bodyPr wrap="none" rtlCol="0">
            <a:spAutoFit/>
          </a:bodyPr>
          <a:lstStyle/>
          <a:p>
            <a:pPr algn="ctr"/>
            <a:r>
              <a:rPr lang="en-US" sz="3200" dirty="0" smtClean="0"/>
              <a:t>Best Practices for Standard Selection For Major Elements…</a:t>
            </a:r>
            <a:endParaRPr lang="en-US" sz="3200" dirty="0"/>
          </a:p>
        </p:txBody>
      </p:sp>
      <p:sp>
        <p:nvSpPr>
          <p:cNvPr id="3" name="TextBox 2"/>
          <p:cNvSpPr txBox="1"/>
          <p:nvPr/>
        </p:nvSpPr>
        <p:spPr>
          <a:xfrm>
            <a:off x="238676" y="990600"/>
            <a:ext cx="11277600" cy="5632311"/>
          </a:xfrm>
          <a:prstGeom prst="rect">
            <a:avLst/>
          </a:prstGeom>
          <a:noFill/>
        </p:spPr>
        <p:txBody>
          <a:bodyPr wrap="square" rtlCol="0">
            <a:spAutoFit/>
          </a:bodyPr>
          <a:lstStyle/>
          <a:p>
            <a:pPr marL="342900" indent="-342900">
              <a:buFont typeface="Arial" panose="020B0604020202020204" pitchFamily="34" charset="0"/>
              <a:buChar char="•"/>
            </a:pPr>
            <a:r>
              <a:rPr lang="en-US" dirty="0" smtClean="0"/>
              <a:t>Single/poly crystal, homogeneous, synthetic minerals of </a:t>
            </a:r>
            <a:r>
              <a:rPr lang="en-US" b="1" dirty="0" smtClean="0"/>
              <a:t>known composition </a:t>
            </a:r>
            <a:r>
              <a:rPr lang="en-US" dirty="0" smtClean="0"/>
              <a:t>for the primary standard (our modern matrix corrections generally work quite well!).</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Use a primary standard with the highest concentration you expect to measure (do not extrapolate!).</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a:t>For example, </a:t>
            </a:r>
            <a:r>
              <a:rPr lang="en-US" dirty="0" smtClean="0"/>
              <a:t>to determine Mg </a:t>
            </a:r>
            <a:r>
              <a:rPr lang="en-US" dirty="0"/>
              <a:t>ka in natural </a:t>
            </a:r>
            <a:r>
              <a:rPr lang="en-US" dirty="0" err="1"/>
              <a:t>olivines</a:t>
            </a:r>
            <a:r>
              <a:rPr lang="en-US" dirty="0"/>
              <a:t>: </a:t>
            </a:r>
            <a:r>
              <a:rPr lang="en-US" dirty="0" smtClean="0"/>
              <a:t>synthetic MgO </a:t>
            </a:r>
            <a:r>
              <a:rPr lang="en-US" dirty="0"/>
              <a:t>primary </a:t>
            </a:r>
            <a:r>
              <a:rPr lang="en-US" dirty="0" smtClean="0"/>
              <a:t>standard or a synthetic Mg2SiO4 </a:t>
            </a:r>
            <a:r>
              <a:rPr lang="en-US" dirty="0"/>
              <a:t>secondary standard.</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For checking accuracy, use a secondary standard of known composition (only roughly matrix matched!). And of course examine your analytical totals to be sure you have included all non-analyzed elements, e.g., water, hydroxyl, ferric oxygen, etc.</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b="1" dirty="0" smtClean="0"/>
              <a:t>For major element accuracy, what matters is the standard composition, the matrix correction and the dead time correction!</a:t>
            </a:r>
            <a:endParaRPr lang="en-US" b="1" dirty="0"/>
          </a:p>
        </p:txBody>
      </p:sp>
    </p:spTree>
    <p:extLst>
      <p:ext uri="{BB962C8B-B14F-4D97-AF65-F5344CB8AC3E}">
        <p14:creationId xmlns:p14="http://schemas.microsoft.com/office/powerpoint/2010/main" val="3632224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5212" y="162337"/>
            <a:ext cx="9799286" cy="584775"/>
          </a:xfrm>
          <a:prstGeom prst="rect">
            <a:avLst/>
          </a:prstGeom>
          <a:noFill/>
        </p:spPr>
        <p:txBody>
          <a:bodyPr wrap="none" rtlCol="0">
            <a:spAutoFit/>
          </a:bodyPr>
          <a:lstStyle/>
          <a:p>
            <a:pPr algn="ctr"/>
            <a:r>
              <a:rPr lang="en-US" sz="3200" dirty="0" smtClean="0"/>
              <a:t>Best Practices for Standard Selection For Trace Elements…</a:t>
            </a:r>
            <a:endParaRPr lang="en-US" sz="3200" dirty="0"/>
          </a:p>
        </p:txBody>
      </p:sp>
      <p:sp>
        <p:nvSpPr>
          <p:cNvPr id="3" name="TextBox 2"/>
          <p:cNvSpPr txBox="1"/>
          <p:nvPr/>
        </p:nvSpPr>
        <p:spPr>
          <a:xfrm>
            <a:off x="379412" y="780244"/>
            <a:ext cx="11506200" cy="5755422"/>
          </a:xfrm>
          <a:prstGeom prst="rect">
            <a:avLst/>
          </a:prstGeom>
          <a:noFill/>
        </p:spPr>
        <p:txBody>
          <a:bodyPr wrap="square" rtlCol="0">
            <a:spAutoFit/>
          </a:bodyPr>
          <a:lstStyle/>
          <a:p>
            <a:pPr marL="342900" indent="-342900">
              <a:buFont typeface="Arial" panose="020B0604020202020204" pitchFamily="34" charset="0"/>
              <a:buChar char="•"/>
            </a:pPr>
            <a:r>
              <a:rPr lang="en-US" b="1" dirty="0" smtClean="0"/>
              <a:t>High concentration</a:t>
            </a:r>
            <a:r>
              <a:rPr lang="en-US" dirty="0" smtClean="0"/>
              <a:t>, synthetic minerals of known composition for the primary standard (the matrix correction doesn’t matter, the background correction does!).</a:t>
            </a:r>
          </a:p>
          <a:p>
            <a:pPr marL="342900" indent="-342900">
              <a:buFont typeface="Arial" panose="020B0604020202020204" pitchFamily="34" charset="0"/>
              <a:buChar char="•"/>
            </a:pPr>
            <a:endParaRPr lang="en-US" sz="1400" dirty="0" smtClean="0"/>
          </a:p>
          <a:p>
            <a:pPr marL="342900" indent="-342900">
              <a:buFont typeface="Arial" panose="020B0604020202020204" pitchFamily="34" charset="0"/>
              <a:buChar char="•"/>
            </a:pPr>
            <a:r>
              <a:rPr lang="en-US" dirty="0" smtClean="0"/>
              <a:t>For checking accuracy, use a </a:t>
            </a:r>
            <a:r>
              <a:rPr lang="en-US" b="1" dirty="0" smtClean="0"/>
              <a:t>high purity</a:t>
            </a:r>
            <a:r>
              <a:rPr lang="en-US" dirty="0" smtClean="0"/>
              <a:t> secondary standard of known composition (roughly matrix matched) with a zero level of the element of interest to check zero accuracy (apply a blank correction!) </a:t>
            </a:r>
            <a:r>
              <a:rPr lang="en-US" b="1" dirty="0" smtClean="0"/>
              <a:t>Do *not* utilize so called “doped” trace standards (they tend to be of uncertain accuracy and homogeneity).</a:t>
            </a:r>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r>
              <a:rPr lang="en-US" dirty="0" smtClean="0"/>
              <a:t>For example, for </a:t>
            </a:r>
            <a:r>
              <a:rPr lang="en-US" dirty="0" err="1" smtClean="0"/>
              <a:t>Ti</a:t>
            </a:r>
            <a:r>
              <a:rPr lang="en-US" dirty="0" smtClean="0"/>
              <a:t> Ka in quartz: synthetic TiO2 primary standard, synthetic SiO2 secondary standard (check accuracy at zero concentration!).</a:t>
            </a:r>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r>
              <a:rPr lang="en-US" dirty="0" smtClean="0"/>
              <a:t>Check for possible secondary boundary fluorescence situations (use free CalcZAF/Standard software to model boundary fluorescence artifacts) and also check for possible spectral interferences</a:t>
            </a:r>
            <a:r>
              <a:rPr lang="en-US" b="1" dirty="0" smtClean="0"/>
              <a:t> and use a quantitative interference correction!</a:t>
            </a:r>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r>
              <a:rPr lang="en-US" b="1" dirty="0" smtClean="0"/>
              <a:t>For trace element accuracy what matters is the background correction and spectral interference corrections…</a:t>
            </a:r>
            <a:endParaRPr lang="en-US" b="1" dirty="0"/>
          </a:p>
        </p:txBody>
      </p:sp>
    </p:spTree>
    <p:extLst>
      <p:ext uri="{BB962C8B-B14F-4D97-AF65-F5344CB8AC3E}">
        <p14:creationId xmlns:p14="http://schemas.microsoft.com/office/powerpoint/2010/main" val="3622582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6F517409-99A2-B879-E6AD-D34FE953BD29}"/>
              </a:ext>
            </a:extLst>
          </p:cNvPr>
          <p:cNvSpPr txBox="1"/>
          <p:nvPr/>
        </p:nvSpPr>
        <p:spPr>
          <a:xfrm>
            <a:off x="442799" y="2438400"/>
            <a:ext cx="11125201" cy="4093428"/>
          </a:xfrm>
          <a:prstGeom prst="rect">
            <a:avLst/>
          </a:prstGeom>
          <a:noFill/>
        </p:spPr>
        <p:txBody>
          <a:bodyPr wrap="square">
            <a:spAutoFit/>
          </a:bodyPr>
          <a:lstStyle/>
          <a:p>
            <a:r>
              <a:rPr lang="en-US" sz="2000" u="sng" dirty="0"/>
              <a:t>Problem</a:t>
            </a:r>
            <a:r>
              <a:rPr lang="en-US" sz="2000" dirty="0"/>
              <a:t>: In too many situations, the greatest source of inaccuracy in chemical microanalysis (using WDS and EDS on EPMA and SEM instruments) involves </a:t>
            </a:r>
            <a:r>
              <a:rPr lang="en-US" sz="2000" b="1" dirty="0" smtClean="0"/>
              <a:t>compositional standards</a:t>
            </a:r>
            <a:r>
              <a:rPr lang="en-US" sz="2000" dirty="0"/>
              <a:t>.</a:t>
            </a:r>
          </a:p>
          <a:p>
            <a:endParaRPr lang="en-US" sz="2000" dirty="0"/>
          </a:p>
          <a:p>
            <a:r>
              <a:rPr lang="en-US" sz="2000" dirty="0"/>
              <a:t>Standards are required for </a:t>
            </a:r>
            <a:r>
              <a:rPr lang="en-US" sz="2000" dirty="0" smtClean="0"/>
              <a:t>accurate quantitative </a:t>
            </a:r>
            <a:r>
              <a:rPr lang="en-US" sz="2000" dirty="0"/>
              <a:t>analysis, but there are many, widely-known problems with minerals, glasses, and metals commonly used for calibrating measurements</a:t>
            </a:r>
            <a:r>
              <a:rPr lang="en-US" sz="2000" dirty="0" smtClean="0"/>
              <a:t>. Heterogeneity, inclusions, limited supply, oxidation, beam sensitivity, etc.</a:t>
            </a:r>
            <a:endParaRPr lang="en-US" sz="2000" dirty="0"/>
          </a:p>
          <a:p>
            <a:endParaRPr lang="en-US" sz="2000" dirty="0"/>
          </a:p>
          <a:p>
            <a:r>
              <a:rPr lang="en-US" sz="2000" dirty="0"/>
              <a:t>It has been 70 years since </a:t>
            </a:r>
            <a:r>
              <a:rPr lang="en-US" sz="2000" dirty="0" err="1"/>
              <a:t>Castaing’s</a:t>
            </a:r>
            <a:r>
              <a:rPr lang="en-US" sz="2000" dirty="0"/>
              <a:t> first X-ray spectrometry experiments, and over 40 years since the Smithsonian Microbeam Standards have been made freely available.  </a:t>
            </a:r>
            <a:r>
              <a:rPr lang="en-US" sz="2000" dirty="0" smtClean="0"/>
              <a:t>Time for a global approach for standards.</a:t>
            </a:r>
            <a:endParaRPr lang="en-US" sz="2000" dirty="0"/>
          </a:p>
          <a:p>
            <a:endParaRPr lang="en-US" sz="2000" dirty="0"/>
          </a:p>
          <a:p>
            <a:r>
              <a:rPr lang="en-US" sz="2000" dirty="0"/>
              <a:t>Inaccuracies from </a:t>
            </a:r>
            <a:r>
              <a:rPr lang="en-US" sz="2000" dirty="0" smtClean="0"/>
              <a:t>compositional standards </a:t>
            </a:r>
            <a:r>
              <a:rPr lang="en-US" sz="2000" dirty="0"/>
              <a:t>are propagated into models and interpretations that utilize measurement results. </a:t>
            </a:r>
            <a:endParaRPr lang="en-US" sz="2000" dirty="0" smtClean="0"/>
          </a:p>
        </p:txBody>
      </p:sp>
      <p:sp>
        <p:nvSpPr>
          <p:cNvPr id="4" name="TextBox 3"/>
          <p:cNvSpPr txBox="1"/>
          <p:nvPr/>
        </p:nvSpPr>
        <p:spPr>
          <a:xfrm>
            <a:off x="971298" y="1143000"/>
            <a:ext cx="10058399" cy="1200329"/>
          </a:xfrm>
          <a:prstGeom prst="rect">
            <a:avLst/>
          </a:prstGeom>
          <a:noFill/>
        </p:spPr>
        <p:txBody>
          <a:bodyPr wrap="square" rtlCol="0">
            <a:spAutoFit/>
          </a:bodyPr>
          <a:lstStyle/>
          <a:p>
            <a:r>
              <a:rPr lang="en-US" dirty="0" smtClean="0"/>
              <a:t>“by Standards kept by each particular workman, without any agreement or reference to one another”</a:t>
            </a:r>
          </a:p>
          <a:p>
            <a:pPr algn="r"/>
            <a:r>
              <a:rPr lang="en-US" dirty="0" smtClean="0"/>
              <a:t>-Edmond Halley, 1693</a:t>
            </a:r>
          </a:p>
        </p:txBody>
      </p:sp>
      <p:sp>
        <p:nvSpPr>
          <p:cNvPr id="2" name="TextBox 1"/>
          <p:cNvSpPr txBox="1"/>
          <p:nvPr/>
        </p:nvSpPr>
        <p:spPr>
          <a:xfrm>
            <a:off x="455611" y="251362"/>
            <a:ext cx="5900846" cy="646331"/>
          </a:xfrm>
          <a:prstGeom prst="rect">
            <a:avLst/>
          </a:prstGeom>
          <a:noFill/>
        </p:spPr>
        <p:txBody>
          <a:bodyPr wrap="none" rtlCol="0">
            <a:spAutoFit/>
          </a:bodyPr>
          <a:lstStyle/>
          <a:p>
            <a:r>
              <a:rPr lang="en-US" sz="3600" dirty="0" smtClean="0"/>
              <a:t>The Problem With Standards…</a:t>
            </a:r>
            <a:endParaRPr lang="en-US" sz="3600" dirty="0"/>
          </a:p>
        </p:txBody>
      </p:sp>
    </p:spTree>
    <p:extLst>
      <p:ext uri="{BB962C8B-B14F-4D97-AF65-F5344CB8AC3E}">
        <p14:creationId xmlns:p14="http://schemas.microsoft.com/office/powerpoint/2010/main" val="353116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79">
            <a:extLst>
              <a:ext uri="{FF2B5EF4-FFF2-40B4-BE49-F238E27FC236}">
                <a16:creationId xmlns="" xmlns:a16="http://schemas.microsoft.com/office/drawing/2014/main" id="{148C237B-0420-96A9-9E8D-8B82BC98F45D}"/>
              </a:ext>
            </a:extLst>
          </p:cNvPr>
          <p:cNvSpPr/>
          <p:nvPr/>
        </p:nvSpPr>
        <p:spPr>
          <a:xfrm>
            <a:off x="25628" y="825649"/>
            <a:ext cx="5471331" cy="191228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TextBox 80">
            <a:extLst>
              <a:ext uri="{FF2B5EF4-FFF2-40B4-BE49-F238E27FC236}">
                <a16:creationId xmlns="" xmlns:a16="http://schemas.microsoft.com/office/drawing/2014/main" id="{7639C991-EF50-8FDD-DA8A-F578CEBE5498}"/>
              </a:ext>
            </a:extLst>
          </p:cNvPr>
          <p:cNvSpPr txBox="1"/>
          <p:nvPr/>
        </p:nvSpPr>
        <p:spPr>
          <a:xfrm>
            <a:off x="144260" y="147614"/>
            <a:ext cx="9245705" cy="523220"/>
          </a:xfrm>
          <a:prstGeom prst="rect">
            <a:avLst/>
          </a:prstGeom>
          <a:noFill/>
        </p:spPr>
        <p:txBody>
          <a:bodyPr wrap="square">
            <a:spAutoFit/>
          </a:bodyPr>
          <a:lstStyle/>
          <a:p>
            <a:r>
              <a:rPr lang="en-US" sz="2800" dirty="0">
                <a:ea typeface="Cambria" panose="02040503050406030204" pitchFamily="18" charset="0"/>
              </a:rPr>
              <a:t>SMS minerals and glasses – several well-known problems</a:t>
            </a:r>
            <a:endParaRPr lang="en-US" sz="2800" dirty="0"/>
          </a:p>
        </p:txBody>
      </p:sp>
      <p:pic>
        <p:nvPicPr>
          <p:cNvPr id="82" name="Picture 81" descr="A close-up of a hand pouring a liquid into a glass&#10;&#10;Description automatically generated with low confidence">
            <a:extLst>
              <a:ext uri="{FF2B5EF4-FFF2-40B4-BE49-F238E27FC236}">
                <a16:creationId xmlns="" xmlns:a16="http://schemas.microsoft.com/office/drawing/2014/main" id="{4453DAA5-1FF9-748B-DD02-CD990A2391A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53" y="871267"/>
            <a:ext cx="2438944" cy="1826890"/>
          </a:xfrm>
          <a:prstGeom prst="rect">
            <a:avLst/>
          </a:prstGeom>
          <a:noFill/>
          <a:ln>
            <a:noFill/>
          </a:ln>
        </p:spPr>
      </p:pic>
      <p:grpSp>
        <p:nvGrpSpPr>
          <p:cNvPr id="83" name="Group 82">
            <a:extLst>
              <a:ext uri="{FF2B5EF4-FFF2-40B4-BE49-F238E27FC236}">
                <a16:creationId xmlns="" xmlns:a16="http://schemas.microsoft.com/office/drawing/2014/main" id="{3325191F-269F-7B56-9103-7A74B4699C27}"/>
              </a:ext>
            </a:extLst>
          </p:cNvPr>
          <p:cNvGrpSpPr/>
          <p:nvPr/>
        </p:nvGrpSpPr>
        <p:grpSpPr>
          <a:xfrm>
            <a:off x="5581099" y="825649"/>
            <a:ext cx="6511104" cy="3479667"/>
            <a:chOff x="5581099" y="3321274"/>
            <a:chExt cx="6511104" cy="3479667"/>
          </a:xfrm>
        </p:grpSpPr>
        <p:sp>
          <p:nvSpPr>
            <p:cNvPr id="84" name="Rectangle 83">
              <a:extLst>
                <a:ext uri="{FF2B5EF4-FFF2-40B4-BE49-F238E27FC236}">
                  <a16:creationId xmlns="" xmlns:a16="http://schemas.microsoft.com/office/drawing/2014/main" id="{30563AD1-CA39-3410-4B8B-353285EA1D2C}"/>
                </a:ext>
              </a:extLst>
            </p:cNvPr>
            <p:cNvSpPr/>
            <p:nvPr/>
          </p:nvSpPr>
          <p:spPr>
            <a:xfrm>
              <a:off x="5581099" y="3321274"/>
              <a:ext cx="6511104" cy="3479667"/>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5" name="Group 84">
              <a:extLst>
                <a:ext uri="{FF2B5EF4-FFF2-40B4-BE49-F238E27FC236}">
                  <a16:creationId xmlns="" xmlns:a16="http://schemas.microsoft.com/office/drawing/2014/main" id="{777DCE35-8E47-AA88-20FD-010F8BE0C5BD}"/>
                </a:ext>
              </a:extLst>
            </p:cNvPr>
            <p:cNvGrpSpPr/>
            <p:nvPr/>
          </p:nvGrpSpPr>
          <p:grpSpPr>
            <a:xfrm>
              <a:off x="5739598" y="3492470"/>
              <a:ext cx="6208816" cy="2414856"/>
              <a:chOff x="6076482" y="3879701"/>
              <a:chExt cx="5534660" cy="2152650"/>
            </a:xfrm>
          </p:grpSpPr>
          <p:pic>
            <p:nvPicPr>
              <p:cNvPr id="87" name="Picture 86" descr="Chart, histogram&#10;&#10;Description automatically generated">
                <a:extLst>
                  <a:ext uri="{FF2B5EF4-FFF2-40B4-BE49-F238E27FC236}">
                    <a16:creationId xmlns="" xmlns:a16="http://schemas.microsoft.com/office/drawing/2014/main" id="{655D530D-BEFA-1BFE-44D1-14A7EE4582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6482" y="3883511"/>
                <a:ext cx="1765300" cy="2148840"/>
              </a:xfrm>
              <a:prstGeom prst="rect">
                <a:avLst/>
              </a:prstGeom>
            </p:spPr>
          </p:pic>
          <p:pic>
            <p:nvPicPr>
              <p:cNvPr id="88" name="Picture 87" descr="Chart, histogram&#10;&#10;Description automatically generated">
                <a:extLst>
                  <a:ext uri="{FF2B5EF4-FFF2-40B4-BE49-F238E27FC236}">
                    <a16:creationId xmlns="" xmlns:a16="http://schemas.microsoft.com/office/drawing/2014/main" id="{131F22AB-EAD8-071C-E9A1-608374D84A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1782" y="3879701"/>
                <a:ext cx="1762760" cy="2152650"/>
              </a:xfrm>
              <a:prstGeom prst="rect">
                <a:avLst/>
              </a:prstGeom>
            </p:spPr>
          </p:pic>
          <p:pic>
            <p:nvPicPr>
              <p:cNvPr id="89" name="Picture 88" descr="Chart, histogram&#10;&#10;Description automatically generated">
                <a:extLst>
                  <a:ext uri="{FF2B5EF4-FFF2-40B4-BE49-F238E27FC236}">
                    <a16:creationId xmlns="" xmlns:a16="http://schemas.microsoft.com/office/drawing/2014/main" id="{DB99C2D9-DDC0-78A9-AC41-2EA09309AB2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04542" y="3883511"/>
                <a:ext cx="2006600" cy="2148840"/>
              </a:xfrm>
              <a:prstGeom prst="rect">
                <a:avLst/>
              </a:prstGeom>
            </p:spPr>
          </p:pic>
        </p:grpSp>
        <p:sp>
          <p:nvSpPr>
            <p:cNvPr id="86" name="TextBox 85">
              <a:extLst>
                <a:ext uri="{FF2B5EF4-FFF2-40B4-BE49-F238E27FC236}">
                  <a16:creationId xmlns="" xmlns:a16="http://schemas.microsoft.com/office/drawing/2014/main" id="{62A8AA94-11AC-43B4-62DA-FEE710D28624}"/>
                </a:ext>
              </a:extLst>
            </p:cNvPr>
            <p:cNvSpPr txBox="1"/>
            <p:nvPr/>
          </p:nvSpPr>
          <p:spPr>
            <a:xfrm>
              <a:off x="5739598" y="5988095"/>
              <a:ext cx="6092190" cy="646331"/>
            </a:xfrm>
            <a:prstGeom prst="rect">
              <a:avLst/>
            </a:prstGeom>
            <a:noFill/>
          </p:spPr>
          <p:txBody>
            <a:bodyPr wrap="square">
              <a:spAutoFit/>
            </a:bodyPr>
            <a:lstStyle/>
            <a:p>
              <a:r>
                <a:rPr lang="en-US" sz="1800" dirty="0">
                  <a:effectLst/>
                  <a:ea typeface="Calibri" panose="020F0502020204030204" pitchFamily="34" charset="0"/>
                </a:rPr>
                <a:t>Oxide compositions measured by EPMA on 54 NMNH 122142 </a:t>
              </a:r>
              <a:r>
                <a:rPr lang="en-US" sz="1800" dirty="0" err="1">
                  <a:effectLst/>
                  <a:ea typeface="Calibri" panose="020F0502020204030204" pitchFamily="34" charset="0"/>
                </a:rPr>
                <a:t>Kakanui</a:t>
              </a:r>
              <a:r>
                <a:rPr lang="en-US" sz="1800" dirty="0">
                  <a:effectLst/>
                  <a:ea typeface="Calibri" panose="020F0502020204030204" pitchFamily="34" charset="0"/>
                </a:rPr>
                <a:t> augite grains (270 analyses in total) (Fournelle, 2012).</a:t>
              </a:r>
              <a:endParaRPr lang="en-US" dirty="0"/>
            </a:p>
          </p:txBody>
        </p:sp>
      </p:grpSp>
      <p:grpSp>
        <p:nvGrpSpPr>
          <p:cNvPr id="90" name="Group 89">
            <a:extLst>
              <a:ext uri="{FF2B5EF4-FFF2-40B4-BE49-F238E27FC236}">
                <a16:creationId xmlns="" xmlns:a16="http://schemas.microsoft.com/office/drawing/2014/main" id="{ACDE9CE2-A735-AE1B-6C67-90023FAADD5C}"/>
              </a:ext>
            </a:extLst>
          </p:cNvPr>
          <p:cNvGrpSpPr/>
          <p:nvPr/>
        </p:nvGrpSpPr>
        <p:grpSpPr>
          <a:xfrm>
            <a:off x="5606015" y="4354634"/>
            <a:ext cx="6511104" cy="2414856"/>
            <a:chOff x="5584643" y="825649"/>
            <a:chExt cx="6511104" cy="2414856"/>
          </a:xfrm>
        </p:grpSpPr>
        <p:sp>
          <p:nvSpPr>
            <p:cNvPr id="91" name="Rectangle 90">
              <a:extLst>
                <a:ext uri="{FF2B5EF4-FFF2-40B4-BE49-F238E27FC236}">
                  <a16:creationId xmlns="" xmlns:a16="http://schemas.microsoft.com/office/drawing/2014/main" id="{04B477E8-014A-8A24-88A4-39F584F50B41}"/>
                </a:ext>
              </a:extLst>
            </p:cNvPr>
            <p:cNvSpPr/>
            <p:nvPr/>
          </p:nvSpPr>
          <p:spPr>
            <a:xfrm>
              <a:off x="5584643" y="825649"/>
              <a:ext cx="6511104" cy="2414856"/>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 name="Picture 91" descr="Chart, bar chart, histogram&#10;&#10;Description automatically generated">
              <a:extLst>
                <a:ext uri="{FF2B5EF4-FFF2-40B4-BE49-F238E27FC236}">
                  <a16:creationId xmlns="" xmlns:a16="http://schemas.microsoft.com/office/drawing/2014/main" id="{9B60291F-2391-FB52-633B-3AE14F66260C}"/>
                </a:ext>
              </a:extLst>
            </p:cNvPr>
            <p:cNvPicPr>
              <a:picLocks noChangeAspect="1"/>
            </p:cNvPicPr>
            <p:nvPr/>
          </p:nvPicPr>
          <p:blipFill rotWithShape="1">
            <a:blip r:embed="rId6"/>
            <a:srcRect r="47756"/>
            <a:stretch/>
          </p:blipFill>
          <p:spPr>
            <a:xfrm>
              <a:off x="5991047" y="950674"/>
              <a:ext cx="2540611" cy="2177351"/>
            </a:xfrm>
            <a:prstGeom prst="rect">
              <a:avLst/>
            </a:prstGeom>
          </p:spPr>
        </p:pic>
        <p:sp>
          <p:nvSpPr>
            <p:cNvPr id="93" name="TextBox 92">
              <a:extLst>
                <a:ext uri="{FF2B5EF4-FFF2-40B4-BE49-F238E27FC236}">
                  <a16:creationId xmlns="" xmlns:a16="http://schemas.microsoft.com/office/drawing/2014/main" id="{FBB82BE8-8CFC-CCF8-889D-09AE6201216B}"/>
                </a:ext>
              </a:extLst>
            </p:cNvPr>
            <p:cNvSpPr txBox="1"/>
            <p:nvPr/>
          </p:nvSpPr>
          <p:spPr>
            <a:xfrm>
              <a:off x="8636712" y="1106714"/>
              <a:ext cx="3330281" cy="1631216"/>
            </a:xfrm>
            <a:prstGeom prst="rect">
              <a:avLst/>
            </a:prstGeom>
            <a:noFill/>
          </p:spPr>
          <p:txBody>
            <a:bodyPr wrap="square">
              <a:spAutoFit/>
            </a:bodyPr>
            <a:lstStyle/>
            <a:p>
              <a:r>
                <a:rPr lang="en-US" sz="2000" dirty="0"/>
                <a:t>Compositions of 36 commercially available (non-NMNH) olivine crystals labeled as San Carlos olivine (Fournelle, 2011).</a:t>
              </a:r>
            </a:p>
          </p:txBody>
        </p:sp>
      </p:grpSp>
      <p:sp>
        <p:nvSpPr>
          <p:cNvPr id="94" name="TextBox 93">
            <a:extLst>
              <a:ext uri="{FF2B5EF4-FFF2-40B4-BE49-F238E27FC236}">
                <a16:creationId xmlns="" xmlns:a16="http://schemas.microsoft.com/office/drawing/2014/main" id="{3EF61BD3-E3AC-E447-8990-B4411FBD2788}"/>
              </a:ext>
            </a:extLst>
          </p:cNvPr>
          <p:cNvSpPr txBox="1"/>
          <p:nvPr/>
        </p:nvSpPr>
        <p:spPr>
          <a:xfrm>
            <a:off x="2591703" y="929005"/>
            <a:ext cx="2932558" cy="1754326"/>
          </a:xfrm>
          <a:prstGeom prst="rect">
            <a:avLst/>
          </a:prstGeom>
          <a:noFill/>
        </p:spPr>
        <p:txBody>
          <a:bodyPr wrap="square">
            <a:spAutoFit/>
          </a:bodyPr>
          <a:lstStyle/>
          <a:p>
            <a:r>
              <a:rPr lang="en-US" sz="1800" dirty="0"/>
              <a:t>San Carlos Olivine (NMNH 111312-44) received from SMS showing “generous” sample of several &lt;1 mm grains statically-dispersed to walls of gel capsule.</a:t>
            </a:r>
          </a:p>
        </p:txBody>
      </p:sp>
      <p:grpSp>
        <p:nvGrpSpPr>
          <p:cNvPr id="95" name="Group 94">
            <a:extLst>
              <a:ext uri="{FF2B5EF4-FFF2-40B4-BE49-F238E27FC236}">
                <a16:creationId xmlns="" xmlns:a16="http://schemas.microsoft.com/office/drawing/2014/main" id="{99678580-C0A2-2F7D-ACF9-DD7C86FCE105}"/>
              </a:ext>
            </a:extLst>
          </p:cNvPr>
          <p:cNvGrpSpPr/>
          <p:nvPr/>
        </p:nvGrpSpPr>
        <p:grpSpPr>
          <a:xfrm>
            <a:off x="25629" y="2821056"/>
            <a:ext cx="5641411" cy="3979886"/>
            <a:chOff x="25629" y="2821056"/>
            <a:chExt cx="5641411" cy="3979886"/>
          </a:xfrm>
        </p:grpSpPr>
        <p:sp>
          <p:nvSpPr>
            <p:cNvPr id="96" name="Rectangle 95">
              <a:extLst>
                <a:ext uri="{FF2B5EF4-FFF2-40B4-BE49-F238E27FC236}">
                  <a16:creationId xmlns="" xmlns:a16="http://schemas.microsoft.com/office/drawing/2014/main" id="{6B5EA4F1-D010-A48E-3373-832C5F540EA5}"/>
                </a:ext>
              </a:extLst>
            </p:cNvPr>
            <p:cNvSpPr/>
            <p:nvPr/>
          </p:nvSpPr>
          <p:spPr>
            <a:xfrm>
              <a:off x="25629" y="2821056"/>
              <a:ext cx="5471331" cy="397988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7" name="Picture 96">
              <a:extLst>
                <a:ext uri="{FF2B5EF4-FFF2-40B4-BE49-F238E27FC236}">
                  <a16:creationId xmlns="" xmlns:a16="http://schemas.microsoft.com/office/drawing/2014/main" id="{DBE0660E-9B2C-F290-30DC-206D55095066}"/>
                </a:ext>
              </a:extLst>
            </p:cNvPr>
            <p:cNvPicPr>
              <a:picLocks noChangeAspect="1"/>
            </p:cNvPicPr>
            <p:nvPr/>
          </p:nvPicPr>
          <p:blipFill>
            <a:blip r:embed="rId7"/>
            <a:stretch>
              <a:fillRect/>
            </a:stretch>
          </p:blipFill>
          <p:spPr>
            <a:xfrm>
              <a:off x="360212" y="3690040"/>
              <a:ext cx="4584093" cy="3077891"/>
            </a:xfrm>
            <a:prstGeom prst="rect">
              <a:avLst/>
            </a:prstGeom>
          </p:spPr>
        </p:pic>
        <p:sp>
          <p:nvSpPr>
            <p:cNvPr id="98" name="TextBox 97">
              <a:extLst>
                <a:ext uri="{FF2B5EF4-FFF2-40B4-BE49-F238E27FC236}">
                  <a16:creationId xmlns="" xmlns:a16="http://schemas.microsoft.com/office/drawing/2014/main" id="{F01B7C2C-7B93-248F-B893-65F30FD3036A}"/>
                </a:ext>
              </a:extLst>
            </p:cNvPr>
            <p:cNvSpPr txBox="1"/>
            <p:nvPr/>
          </p:nvSpPr>
          <p:spPr>
            <a:xfrm>
              <a:off x="195709" y="2943598"/>
              <a:ext cx="5471331" cy="646331"/>
            </a:xfrm>
            <a:prstGeom prst="rect">
              <a:avLst/>
            </a:prstGeom>
            <a:noFill/>
          </p:spPr>
          <p:txBody>
            <a:bodyPr wrap="square">
              <a:spAutoFit/>
            </a:bodyPr>
            <a:lstStyle/>
            <a:p>
              <a:r>
                <a:rPr lang="en-US" sz="1800" dirty="0"/>
                <a:t>Sub-micron heterogeneities in </a:t>
              </a:r>
              <a:r>
                <a:rPr lang="en-US" sz="1800" dirty="0" err="1"/>
                <a:t>Kakanui</a:t>
              </a:r>
              <a:r>
                <a:rPr lang="en-US" sz="1800" dirty="0"/>
                <a:t> </a:t>
              </a:r>
              <a:r>
                <a:rPr lang="en-US" sz="1800" dirty="0" err="1"/>
                <a:t>hbl</a:t>
              </a:r>
              <a:r>
                <a:rPr lang="en-US" sz="1800" dirty="0"/>
                <a:t> revealed through FE-EDS mapping (</a:t>
              </a:r>
              <a:r>
                <a:rPr lang="en-US" sz="1800" dirty="0" err="1"/>
                <a:t>Vicenzi</a:t>
              </a:r>
              <a:r>
                <a:rPr lang="en-US" sz="1800" dirty="0"/>
                <a:t> and Rose, 2008).</a:t>
              </a:r>
            </a:p>
          </p:txBody>
        </p:sp>
      </p:grpSp>
      <p:sp>
        <p:nvSpPr>
          <p:cNvPr id="99" name="TextBox 98"/>
          <p:cNvSpPr txBox="1"/>
          <p:nvPr/>
        </p:nvSpPr>
        <p:spPr>
          <a:xfrm>
            <a:off x="9255113" y="137222"/>
            <a:ext cx="2693301" cy="461665"/>
          </a:xfrm>
          <a:prstGeom prst="rect">
            <a:avLst/>
          </a:prstGeom>
          <a:noFill/>
        </p:spPr>
        <p:txBody>
          <a:bodyPr wrap="none" rtlCol="0">
            <a:spAutoFit/>
          </a:bodyPr>
          <a:lstStyle/>
          <a:p>
            <a:r>
              <a:rPr lang="en-US" dirty="0" err="1" smtClean="0"/>
              <a:t>Nachlas</a:t>
            </a:r>
            <a:r>
              <a:rPr lang="en-US" dirty="0" smtClean="0"/>
              <a:t> et al., 2022</a:t>
            </a:r>
            <a:endParaRPr lang="en-US" dirty="0"/>
          </a:p>
        </p:txBody>
      </p:sp>
    </p:spTree>
    <p:extLst>
      <p:ext uri="{BB962C8B-B14F-4D97-AF65-F5344CB8AC3E}">
        <p14:creationId xmlns:p14="http://schemas.microsoft.com/office/powerpoint/2010/main" val="1793832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148C237B-0420-96A9-9E8D-8B82BC98F45D}"/>
              </a:ext>
            </a:extLst>
          </p:cNvPr>
          <p:cNvSpPr/>
          <p:nvPr/>
        </p:nvSpPr>
        <p:spPr>
          <a:xfrm>
            <a:off x="25628" y="825649"/>
            <a:ext cx="5471331" cy="236993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 xmlns:a16="http://schemas.microsoft.com/office/drawing/2014/main" id="{7639C991-EF50-8FDD-DA8A-F578CEBE5498}"/>
              </a:ext>
            </a:extLst>
          </p:cNvPr>
          <p:cNvSpPr txBox="1"/>
          <p:nvPr/>
        </p:nvSpPr>
        <p:spPr>
          <a:xfrm>
            <a:off x="144260" y="147614"/>
            <a:ext cx="9245705" cy="523220"/>
          </a:xfrm>
          <a:prstGeom prst="rect">
            <a:avLst/>
          </a:prstGeom>
          <a:noFill/>
        </p:spPr>
        <p:txBody>
          <a:bodyPr wrap="square">
            <a:spAutoFit/>
          </a:bodyPr>
          <a:lstStyle/>
          <a:p>
            <a:r>
              <a:rPr lang="en-US" sz="2800" dirty="0">
                <a:ea typeface="Cambria" panose="02040503050406030204" pitchFamily="18" charset="0"/>
              </a:rPr>
              <a:t>Problems with other commercially available standards</a:t>
            </a:r>
            <a:endParaRPr lang="en-US" sz="2800" dirty="0"/>
          </a:p>
        </p:txBody>
      </p:sp>
      <p:grpSp>
        <p:nvGrpSpPr>
          <p:cNvPr id="4" name="Group 3">
            <a:extLst>
              <a:ext uri="{FF2B5EF4-FFF2-40B4-BE49-F238E27FC236}">
                <a16:creationId xmlns="" xmlns:a16="http://schemas.microsoft.com/office/drawing/2014/main" id="{AC82A2C2-C87C-10F9-A7BA-354972F22E02}"/>
              </a:ext>
            </a:extLst>
          </p:cNvPr>
          <p:cNvGrpSpPr/>
          <p:nvPr/>
        </p:nvGrpSpPr>
        <p:grpSpPr>
          <a:xfrm>
            <a:off x="25629" y="3220485"/>
            <a:ext cx="5471331" cy="3611234"/>
            <a:chOff x="25629" y="3220485"/>
            <a:chExt cx="5471331" cy="3611234"/>
          </a:xfrm>
        </p:grpSpPr>
        <p:sp>
          <p:nvSpPr>
            <p:cNvPr id="5" name="Rectangle 4">
              <a:extLst>
                <a:ext uri="{FF2B5EF4-FFF2-40B4-BE49-F238E27FC236}">
                  <a16:creationId xmlns="" xmlns:a16="http://schemas.microsoft.com/office/drawing/2014/main" id="{6B5EA4F1-D010-A48E-3373-832C5F540EA5}"/>
                </a:ext>
              </a:extLst>
            </p:cNvPr>
            <p:cNvSpPr/>
            <p:nvPr/>
          </p:nvSpPr>
          <p:spPr>
            <a:xfrm>
              <a:off x="25629" y="3248632"/>
              <a:ext cx="5471331" cy="355230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 xmlns:a16="http://schemas.microsoft.com/office/drawing/2014/main" id="{F01B7C2C-7B93-248F-B893-65F30FD3036A}"/>
                </a:ext>
              </a:extLst>
            </p:cNvPr>
            <p:cNvSpPr txBox="1"/>
            <p:nvPr/>
          </p:nvSpPr>
          <p:spPr>
            <a:xfrm>
              <a:off x="144260" y="6431609"/>
              <a:ext cx="4807151" cy="400110"/>
            </a:xfrm>
            <a:prstGeom prst="rect">
              <a:avLst/>
            </a:prstGeom>
            <a:noFill/>
          </p:spPr>
          <p:txBody>
            <a:bodyPr wrap="square">
              <a:spAutoFit/>
            </a:bodyPr>
            <a:lstStyle/>
            <a:p>
              <a:r>
                <a:rPr lang="en-US" sz="2000" dirty="0"/>
                <a:t>Heterogeneities in Nickel Silicide </a:t>
              </a:r>
              <a:r>
                <a:rPr lang="en-US" sz="2000" dirty="0" smtClean="0"/>
                <a:t>Standard</a:t>
              </a:r>
              <a:endParaRPr lang="en-US" sz="2000" dirty="0"/>
            </a:p>
          </p:txBody>
        </p:sp>
        <p:pic>
          <p:nvPicPr>
            <p:cNvPr id="7" name="Picture 6" descr="A picture containing graphical user interface&#10;&#10;Description automatically generated">
              <a:extLst>
                <a:ext uri="{FF2B5EF4-FFF2-40B4-BE49-F238E27FC236}">
                  <a16:creationId xmlns="" xmlns:a16="http://schemas.microsoft.com/office/drawing/2014/main" id="{89EE6C63-A0FC-A38B-C851-239889232B9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6572" y="3220485"/>
              <a:ext cx="3770540" cy="3230072"/>
            </a:xfrm>
            <a:prstGeom prst="rect">
              <a:avLst/>
            </a:prstGeom>
            <a:noFill/>
            <a:ln>
              <a:noFill/>
            </a:ln>
          </p:spPr>
        </p:pic>
      </p:grpSp>
      <p:grpSp>
        <p:nvGrpSpPr>
          <p:cNvPr id="8" name="Group 7">
            <a:extLst>
              <a:ext uri="{FF2B5EF4-FFF2-40B4-BE49-F238E27FC236}">
                <a16:creationId xmlns="" xmlns:a16="http://schemas.microsoft.com/office/drawing/2014/main" id="{1B0560ED-1518-BAE4-F839-2D5F8273C2C5}"/>
              </a:ext>
            </a:extLst>
          </p:cNvPr>
          <p:cNvGrpSpPr/>
          <p:nvPr/>
        </p:nvGrpSpPr>
        <p:grpSpPr>
          <a:xfrm>
            <a:off x="5581099" y="825649"/>
            <a:ext cx="6554075" cy="2414856"/>
            <a:chOff x="5581099" y="825649"/>
            <a:chExt cx="6554075" cy="2414856"/>
          </a:xfrm>
        </p:grpSpPr>
        <p:sp>
          <p:nvSpPr>
            <p:cNvPr id="9" name="Rectangle 8">
              <a:extLst>
                <a:ext uri="{FF2B5EF4-FFF2-40B4-BE49-F238E27FC236}">
                  <a16:creationId xmlns="" xmlns:a16="http://schemas.microsoft.com/office/drawing/2014/main" id="{04B477E8-014A-8A24-88A4-39F584F50B41}"/>
                </a:ext>
              </a:extLst>
            </p:cNvPr>
            <p:cNvSpPr/>
            <p:nvPr/>
          </p:nvSpPr>
          <p:spPr>
            <a:xfrm>
              <a:off x="5581099" y="825649"/>
              <a:ext cx="6554075" cy="2414856"/>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 xmlns:a16="http://schemas.microsoft.com/office/drawing/2014/main" id="{FBB82BE8-8CFC-CCF8-889D-09AE6201216B}"/>
                </a:ext>
              </a:extLst>
            </p:cNvPr>
            <p:cNvSpPr txBox="1"/>
            <p:nvPr/>
          </p:nvSpPr>
          <p:spPr>
            <a:xfrm>
              <a:off x="5713343" y="2074283"/>
              <a:ext cx="6314115" cy="1015663"/>
            </a:xfrm>
            <a:prstGeom prst="rect">
              <a:avLst/>
            </a:prstGeom>
            <a:noFill/>
          </p:spPr>
          <p:txBody>
            <a:bodyPr wrap="square">
              <a:spAutoFit/>
            </a:bodyPr>
            <a:lstStyle/>
            <a:p>
              <a:r>
                <a:rPr lang="en-US" sz="2000" dirty="0"/>
                <a:t>WDS analysis (weight % elemental) of a commercial standard labeled as “Rh100” shows considerable abundance of impurities.</a:t>
              </a:r>
            </a:p>
          </p:txBody>
        </p:sp>
        <p:pic>
          <p:nvPicPr>
            <p:cNvPr id="11" name="Picture 10">
              <a:extLst>
                <a:ext uri="{FF2B5EF4-FFF2-40B4-BE49-F238E27FC236}">
                  <a16:creationId xmlns="" xmlns:a16="http://schemas.microsoft.com/office/drawing/2014/main" id="{D28BC26F-9F66-EA88-C5CE-03EC5AAEE0F9}"/>
                </a:ext>
              </a:extLst>
            </p:cNvPr>
            <p:cNvPicPr>
              <a:picLocks noChangeAspect="1"/>
            </p:cNvPicPr>
            <p:nvPr/>
          </p:nvPicPr>
          <p:blipFill>
            <a:blip r:embed="rId3"/>
            <a:stretch>
              <a:fillRect/>
            </a:stretch>
          </p:blipFill>
          <p:spPr>
            <a:xfrm>
              <a:off x="6259719" y="1385822"/>
              <a:ext cx="4712858" cy="511474"/>
            </a:xfrm>
            <a:prstGeom prst="rect">
              <a:avLst/>
            </a:prstGeom>
          </p:spPr>
        </p:pic>
      </p:grpSp>
      <p:grpSp>
        <p:nvGrpSpPr>
          <p:cNvPr id="12" name="Group 11">
            <a:extLst>
              <a:ext uri="{FF2B5EF4-FFF2-40B4-BE49-F238E27FC236}">
                <a16:creationId xmlns="" xmlns:a16="http://schemas.microsoft.com/office/drawing/2014/main" id="{00B0E16A-62F4-DDDC-EE76-83FE6A9A5901}"/>
              </a:ext>
            </a:extLst>
          </p:cNvPr>
          <p:cNvGrpSpPr/>
          <p:nvPr/>
        </p:nvGrpSpPr>
        <p:grpSpPr>
          <a:xfrm>
            <a:off x="5581098" y="3321274"/>
            <a:ext cx="6554075" cy="3488502"/>
            <a:chOff x="5581098" y="3321274"/>
            <a:chExt cx="6554075" cy="3488502"/>
          </a:xfrm>
        </p:grpSpPr>
        <p:sp>
          <p:nvSpPr>
            <p:cNvPr id="13" name="Rectangle 12">
              <a:extLst>
                <a:ext uri="{FF2B5EF4-FFF2-40B4-BE49-F238E27FC236}">
                  <a16:creationId xmlns="" xmlns:a16="http://schemas.microsoft.com/office/drawing/2014/main" id="{30563AD1-CA39-3410-4B8B-353285EA1D2C}"/>
                </a:ext>
              </a:extLst>
            </p:cNvPr>
            <p:cNvSpPr/>
            <p:nvPr/>
          </p:nvSpPr>
          <p:spPr>
            <a:xfrm>
              <a:off x="5581098" y="3321274"/>
              <a:ext cx="6554075" cy="3479667"/>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 xmlns:a16="http://schemas.microsoft.com/office/drawing/2014/main" id="{1CCD29E5-EB35-8A3C-24D8-3E7C731A04F7}"/>
                </a:ext>
              </a:extLst>
            </p:cNvPr>
            <p:cNvPicPr>
              <a:picLocks noChangeAspect="1"/>
            </p:cNvPicPr>
            <p:nvPr/>
          </p:nvPicPr>
          <p:blipFill>
            <a:blip r:embed="rId4"/>
            <a:stretch>
              <a:fillRect/>
            </a:stretch>
          </p:blipFill>
          <p:spPr>
            <a:xfrm rot="5400000">
              <a:off x="8635100" y="346035"/>
              <a:ext cx="346215" cy="6442617"/>
            </a:xfrm>
            <a:prstGeom prst="rect">
              <a:avLst/>
            </a:prstGeom>
          </p:spPr>
        </p:pic>
        <p:pic>
          <p:nvPicPr>
            <p:cNvPr id="15" name="Picture 14">
              <a:extLst>
                <a:ext uri="{FF2B5EF4-FFF2-40B4-BE49-F238E27FC236}">
                  <a16:creationId xmlns="" xmlns:a16="http://schemas.microsoft.com/office/drawing/2014/main" id="{23C5BC38-6CD3-2B24-9588-2C58A12BCBE0}"/>
                </a:ext>
              </a:extLst>
            </p:cNvPr>
            <p:cNvPicPr>
              <a:picLocks noChangeAspect="1"/>
            </p:cNvPicPr>
            <p:nvPr/>
          </p:nvPicPr>
          <p:blipFill rotWithShape="1">
            <a:blip r:embed="rId5">
              <a:extLst>
                <a:ext uri="{28A0092B-C50C-407E-A947-70E740481C1C}">
                  <a14:useLocalDpi xmlns:a14="http://schemas.microsoft.com/office/drawing/2010/main" val="0"/>
                </a:ext>
              </a:extLst>
            </a:blip>
            <a:srcRect l="13134"/>
            <a:stretch/>
          </p:blipFill>
          <p:spPr bwMode="auto">
            <a:xfrm>
              <a:off x="5713343" y="4424763"/>
              <a:ext cx="6376450" cy="555245"/>
            </a:xfrm>
            <a:prstGeom prst="rect">
              <a:avLst/>
            </a:prstGeom>
            <a:noFill/>
            <a:ln>
              <a:noFill/>
            </a:ln>
          </p:spPr>
        </p:pic>
        <p:sp>
          <p:nvSpPr>
            <p:cNvPr id="16" name="TextBox 15">
              <a:extLst>
                <a:ext uri="{FF2B5EF4-FFF2-40B4-BE49-F238E27FC236}">
                  <a16:creationId xmlns="" xmlns:a16="http://schemas.microsoft.com/office/drawing/2014/main" id="{F86ADF5C-5EB2-0170-69EF-824CFA2F4A3B}"/>
                </a:ext>
              </a:extLst>
            </p:cNvPr>
            <p:cNvSpPr txBox="1"/>
            <p:nvPr/>
          </p:nvSpPr>
          <p:spPr>
            <a:xfrm>
              <a:off x="5789566" y="5178560"/>
              <a:ext cx="6156502" cy="1631216"/>
            </a:xfrm>
            <a:prstGeom prst="rect">
              <a:avLst/>
            </a:prstGeom>
            <a:noFill/>
          </p:spPr>
          <p:txBody>
            <a:bodyPr wrap="square">
              <a:spAutoFit/>
            </a:bodyPr>
            <a:lstStyle/>
            <a:p>
              <a:r>
                <a:rPr lang="en-US" sz="2000" dirty="0"/>
                <a:t>Commercial standard of epidote comes with a certificate composition derived from EDS. </a:t>
              </a:r>
            </a:p>
            <a:p>
              <a:r>
                <a:rPr lang="en-US" sz="2000" dirty="0"/>
                <a:t>Normalization of EDS data can lead to significant errors for quantification of hydrous phases, as shown here with comparison analysis by WDS including analysis of O. </a:t>
              </a:r>
            </a:p>
          </p:txBody>
        </p:sp>
        <p:pic>
          <p:nvPicPr>
            <p:cNvPr id="17" name="Picture 16">
              <a:extLst>
                <a:ext uri="{FF2B5EF4-FFF2-40B4-BE49-F238E27FC236}">
                  <a16:creationId xmlns="" xmlns:a16="http://schemas.microsoft.com/office/drawing/2014/main" id="{2948ED2B-565C-3DA5-A765-C5615DD10115}"/>
                </a:ext>
              </a:extLst>
            </p:cNvPr>
            <p:cNvPicPr>
              <a:picLocks noChangeAspect="1"/>
            </p:cNvPicPr>
            <p:nvPr/>
          </p:nvPicPr>
          <p:blipFill rotWithShape="1">
            <a:blip r:embed="rId5">
              <a:extLst>
                <a:ext uri="{28A0092B-C50C-407E-A947-70E740481C1C}">
                  <a14:useLocalDpi xmlns:a14="http://schemas.microsoft.com/office/drawing/2010/main" val="0"/>
                </a:ext>
              </a:extLst>
            </a:blip>
            <a:srcRect t="31432" r="87255"/>
            <a:stretch/>
          </p:blipFill>
          <p:spPr bwMode="auto">
            <a:xfrm>
              <a:off x="5730704" y="3903128"/>
              <a:ext cx="1120364" cy="455925"/>
            </a:xfrm>
            <a:prstGeom prst="rect">
              <a:avLst/>
            </a:prstGeom>
            <a:noFill/>
            <a:ln>
              <a:noFill/>
            </a:ln>
          </p:spPr>
        </p:pic>
      </p:grpSp>
      <p:pic>
        <p:nvPicPr>
          <p:cNvPr id="18" name="Picture 17">
            <a:extLst>
              <a:ext uri="{FF2B5EF4-FFF2-40B4-BE49-F238E27FC236}">
                <a16:creationId xmlns="" xmlns:a16="http://schemas.microsoft.com/office/drawing/2014/main" id="{BF8409AC-ECFB-9F8B-C380-0F33164BB79A}"/>
              </a:ext>
            </a:extLst>
          </p:cNvPr>
          <p:cNvPicPr>
            <a:picLocks noChangeAspect="1"/>
          </p:cNvPicPr>
          <p:nvPr/>
        </p:nvPicPr>
        <p:blipFill>
          <a:blip r:embed="rId6"/>
          <a:stretch>
            <a:fillRect/>
          </a:stretch>
        </p:blipFill>
        <p:spPr>
          <a:xfrm>
            <a:off x="50637" y="865994"/>
            <a:ext cx="2210571" cy="1917820"/>
          </a:xfrm>
          <a:prstGeom prst="rect">
            <a:avLst/>
          </a:prstGeom>
        </p:spPr>
      </p:pic>
      <p:sp>
        <p:nvSpPr>
          <p:cNvPr id="19" name="TextBox 18">
            <a:extLst>
              <a:ext uri="{FF2B5EF4-FFF2-40B4-BE49-F238E27FC236}">
                <a16:creationId xmlns="" xmlns:a16="http://schemas.microsoft.com/office/drawing/2014/main" id="{3EF61BD3-E3AC-E447-8990-B4411FBD2788}"/>
              </a:ext>
            </a:extLst>
          </p:cNvPr>
          <p:cNvSpPr txBox="1"/>
          <p:nvPr/>
        </p:nvSpPr>
        <p:spPr>
          <a:xfrm>
            <a:off x="2151815" y="861863"/>
            <a:ext cx="3504961" cy="2308324"/>
          </a:xfrm>
          <a:prstGeom prst="rect">
            <a:avLst/>
          </a:prstGeom>
          <a:noFill/>
        </p:spPr>
        <p:txBody>
          <a:bodyPr wrap="square">
            <a:spAutoFit/>
          </a:bodyPr>
          <a:lstStyle/>
          <a:p>
            <a:r>
              <a:rPr lang="en-US" sz="1800" dirty="0"/>
              <a:t>Synthetic materials sold as standards often have reported compositions based on stoichiometry (i.e. formula), not chemistry. </a:t>
            </a:r>
          </a:p>
          <a:p>
            <a:r>
              <a:rPr lang="en-US" sz="1800" dirty="0"/>
              <a:t>Some simple oxides (MgO-MgAl2O4) can exhibit considerable solid solution (</a:t>
            </a:r>
            <a:r>
              <a:rPr lang="en-US" sz="1800" dirty="0" err="1"/>
              <a:t>Alper</a:t>
            </a:r>
            <a:r>
              <a:rPr lang="en-US" sz="1800" dirty="0"/>
              <a:t> et al. 1962).</a:t>
            </a:r>
          </a:p>
        </p:txBody>
      </p:sp>
      <p:sp>
        <p:nvSpPr>
          <p:cNvPr id="20" name="TextBox 19"/>
          <p:cNvSpPr txBox="1"/>
          <p:nvPr/>
        </p:nvSpPr>
        <p:spPr>
          <a:xfrm>
            <a:off x="9255113" y="137222"/>
            <a:ext cx="2693301" cy="461665"/>
          </a:xfrm>
          <a:prstGeom prst="rect">
            <a:avLst/>
          </a:prstGeom>
          <a:noFill/>
        </p:spPr>
        <p:txBody>
          <a:bodyPr wrap="none" rtlCol="0">
            <a:spAutoFit/>
          </a:bodyPr>
          <a:lstStyle/>
          <a:p>
            <a:r>
              <a:rPr lang="en-US" dirty="0" err="1" smtClean="0"/>
              <a:t>Nachlas</a:t>
            </a:r>
            <a:r>
              <a:rPr lang="en-US" dirty="0" smtClean="0"/>
              <a:t> et al., 2022</a:t>
            </a:r>
            <a:endParaRPr lang="en-US" dirty="0"/>
          </a:p>
        </p:txBody>
      </p:sp>
    </p:spTree>
    <p:extLst>
      <p:ext uri="{BB962C8B-B14F-4D97-AF65-F5344CB8AC3E}">
        <p14:creationId xmlns:p14="http://schemas.microsoft.com/office/powerpoint/2010/main" val="980217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11063" y="152400"/>
            <a:ext cx="6311216" cy="646331"/>
          </a:xfrm>
          <a:prstGeom prst="rect">
            <a:avLst/>
          </a:prstGeom>
          <a:noFill/>
        </p:spPr>
        <p:txBody>
          <a:bodyPr wrap="none" rtlCol="0">
            <a:spAutoFit/>
          </a:bodyPr>
          <a:lstStyle/>
          <a:p>
            <a:pPr algn="ctr"/>
            <a:r>
              <a:rPr lang="en-US" sz="3600" dirty="0" smtClean="0"/>
              <a:t>This is a global scientific scandal!</a:t>
            </a:r>
            <a:endParaRPr lang="en-US" sz="3600" dirty="0"/>
          </a:p>
        </p:txBody>
      </p:sp>
      <p:sp>
        <p:nvSpPr>
          <p:cNvPr id="7" name="TextBox 6"/>
          <p:cNvSpPr txBox="1"/>
          <p:nvPr/>
        </p:nvSpPr>
        <p:spPr>
          <a:xfrm>
            <a:off x="188912" y="801231"/>
            <a:ext cx="11811000" cy="2246769"/>
          </a:xfrm>
          <a:prstGeom prst="rect">
            <a:avLst/>
          </a:prstGeom>
          <a:noFill/>
        </p:spPr>
        <p:txBody>
          <a:bodyPr wrap="square" rtlCol="0">
            <a:spAutoFit/>
          </a:bodyPr>
          <a:lstStyle/>
          <a:p>
            <a:r>
              <a:rPr lang="en-US" sz="2000" dirty="0" smtClean="0"/>
              <a:t>To remedy this situation we </a:t>
            </a:r>
            <a:r>
              <a:rPr lang="en-US" sz="2000" dirty="0"/>
              <a:t>propose that a modest to moderate investment by our international microanalysis community can provide high purity, high </a:t>
            </a:r>
            <a:r>
              <a:rPr lang="en-US" sz="2000" dirty="0" smtClean="0"/>
              <a:t>accuracy, synthetic standards </a:t>
            </a:r>
            <a:r>
              <a:rPr lang="en-US" sz="2000" dirty="0"/>
              <a:t>for current and future generations of microanalysts. </a:t>
            </a:r>
            <a:endParaRPr lang="en-US" sz="2000" dirty="0" smtClean="0"/>
          </a:p>
          <a:p>
            <a:endParaRPr lang="en-US" sz="2000" dirty="0"/>
          </a:p>
          <a:p>
            <a:r>
              <a:rPr lang="en-US" sz="2000" dirty="0" smtClean="0"/>
              <a:t>These synthetic should materials, procured </a:t>
            </a:r>
            <a:r>
              <a:rPr lang="en-US" sz="2000" dirty="0"/>
              <a:t>in </a:t>
            </a:r>
            <a:r>
              <a:rPr lang="en-US" sz="2000" dirty="0" smtClean="0"/>
              <a:t>~kilogram quantities, so  </a:t>
            </a:r>
            <a:r>
              <a:rPr lang="en-US" sz="2000" dirty="0"/>
              <a:t>every microanalytical laboratory in the world </a:t>
            </a:r>
            <a:r>
              <a:rPr lang="en-US" sz="2000" dirty="0" smtClean="0"/>
              <a:t>can </a:t>
            </a:r>
            <a:r>
              <a:rPr lang="en-US" sz="2000" dirty="0"/>
              <a:t>have access to the same standards. Such end-member single crystals of high purity can be, unlike glass standards which require further compositional characterization, </a:t>
            </a:r>
            <a:r>
              <a:rPr lang="en-US" sz="2000" i="1" dirty="0" smtClean="0"/>
              <a:t>a priori</a:t>
            </a:r>
            <a:r>
              <a:rPr lang="en-US" sz="2000" dirty="0" smtClean="0"/>
              <a:t> already </a:t>
            </a:r>
            <a:r>
              <a:rPr lang="en-US" sz="2000" dirty="0"/>
              <a:t>known in composition! </a:t>
            </a:r>
          </a:p>
        </p:txBody>
      </p:sp>
      <p:grpSp>
        <p:nvGrpSpPr>
          <p:cNvPr id="10" name="Group 9"/>
          <p:cNvGrpSpPr/>
          <p:nvPr/>
        </p:nvGrpSpPr>
        <p:grpSpPr>
          <a:xfrm>
            <a:off x="188912" y="3246902"/>
            <a:ext cx="11887200" cy="3354765"/>
            <a:chOff x="188912" y="3246902"/>
            <a:chExt cx="11887200" cy="3354765"/>
          </a:xfrm>
        </p:grpSpPr>
        <p:sp>
          <p:nvSpPr>
            <p:cNvPr id="8" name="TextBox 7"/>
            <p:cNvSpPr txBox="1"/>
            <p:nvPr/>
          </p:nvSpPr>
          <p:spPr>
            <a:xfrm>
              <a:off x="188912" y="3246902"/>
              <a:ext cx="11887200" cy="3170099"/>
            </a:xfrm>
            <a:prstGeom prst="rect">
              <a:avLst/>
            </a:prstGeom>
            <a:noFill/>
          </p:spPr>
          <p:txBody>
            <a:bodyPr wrap="square" rtlCol="0">
              <a:spAutoFit/>
            </a:bodyPr>
            <a:lstStyle/>
            <a:p>
              <a:r>
                <a:rPr lang="en-US" sz="2000" dirty="0"/>
                <a:t>E.g., high purity, single crystal </a:t>
              </a:r>
              <a:r>
                <a:rPr lang="en-US" sz="2000" dirty="0" smtClean="0"/>
                <a:t>Mg</a:t>
              </a:r>
              <a:r>
                <a:rPr lang="en-US" sz="2000" baseline="-25000" dirty="0" smtClean="0"/>
                <a:t>2</a:t>
              </a:r>
              <a:r>
                <a:rPr lang="en-US" sz="2000" dirty="0" smtClean="0"/>
                <a:t>SiO</a:t>
              </a:r>
              <a:r>
                <a:rPr lang="en-US" sz="2000" baseline="-25000" dirty="0" smtClean="0"/>
                <a:t>4</a:t>
              </a:r>
              <a:r>
                <a:rPr lang="en-US" sz="2000" dirty="0" smtClean="0"/>
                <a:t> </a:t>
              </a:r>
              <a:r>
                <a:rPr lang="en-US" sz="2000" dirty="0"/>
                <a:t>should be exactly Mg: </a:t>
              </a:r>
              <a:r>
                <a:rPr lang="en-US" sz="2000" dirty="0" smtClean="0"/>
                <a:t>34.55 Si: 19.96 </a:t>
              </a:r>
              <a:r>
                <a:rPr lang="en-US" sz="2000" dirty="0"/>
                <a:t>O:  </a:t>
              </a:r>
              <a:r>
                <a:rPr lang="en-US" sz="2000" dirty="0" smtClean="0"/>
                <a:t>45.49 </a:t>
              </a:r>
              <a:r>
                <a:rPr lang="en-US" sz="2000" dirty="0"/>
                <a:t>weight percent (assuming accepted terrestrial isotopic distributions!). And it is grown industrially today for electronic substrates. </a:t>
              </a:r>
              <a:r>
                <a:rPr lang="en-US" sz="2000" dirty="0" smtClean="0"/>
                <a:t>Paired with SiO2 and MgO we now have two (or four including oxygen) k-ratio measurements for global comparison.</a:t>
              </a:r>
              <a:endParaRPr lang="en-US" sz="2000" dirty="0"/>
            </a:p>
            <a:p>
              <a:endParaRPr lang="en-US" sz="2000" b="1" dirty="0" smtClean="0"/>
            </a:p>
            <a:p>
              <a:r>
                <a:rPr lang="en-US" sz="2000" b="1" dirty="0" smtClean="0"/>
                <a:t>We </a:t>
              </a:r>
              <a:r>
                <a:rPr lang="en-US" sz="2000" b="1" dirty="0"/>
                <a:t>propose to invest in high purity, stoichiometric (thermodynamically constrained end-member), synthetic standard materials produced in kilogram </a:t>
              </a:r>
              <a:r>
                <a:rPr lang="en-US" sz="2000" b="1" dirty="0" smtClean="0"/>
                <a:t>quantities that are already being produced commercially.</a:t>
              </a:r>
              <a:r>
                <a:rPr lang="en-US" sz="2000" dirty="0" smtClean="0"/>
                <a:t> </a:t>
              </a:r>
            </a:p>
            <a:p>
              <a:endParaRPr lang="en-US" sz="2000" dirty="0"/>
            </a:p>
            <a:p>
              <a:r>
                <a:rPr lang="en-US" sz="2000" dirty="0" smtClean="0"/>
                <a:t>Specifically</a:t>
              </a:r>
              <a:r>
                <a:rPr lang="en-US" sz="2000" dirty="0"/>
                <a:t>, pure enough single crystals so that homogeneity is not in question (though both purity and homogeneity can be checked), and enough quantity so that *every* microanalytical laboratory in the world has access to the *same* primary standards. </a:t>
              </a:r>
            </a:p>
          </p:txBody>
        </p:sp>
        <p:sp>
          <p:nvSpPr>
            <p:cNvPr id="9" name="TextBox 8"/>
            <p:cNvSpPr txBox="1"/>
            <p:nvPr/>
          </p:nvSpPr>
          <p:spPr>
            <a:xfrm>
              <a:off x="5644810" y="6232335"/>
              <a:ext cx="6340262" cy="369332"/>
            </a:xfrm>
            <a:prstGeom prst="rect">
              <a:avLst/>
            </a:prstGeom>
            <a:noFill/>
          </p:spPr>
          <p:txBody>
            <a:bodyPr wrap="none" rtlCol="0">
              <a:spAutoFit/>
            </a:bodyPr>
            <a:lstStyle/>
            <a:p>
              <a:r>
                <a:rPr lang="en-US" sz="1800" dirty="0" smtClean="0"/>
                <a:t>Extract from “An Open Letter to the Microanalysis Community”…</a:t>
              </a:r>
              <a:endParaRPr lang="en-US" sz="1800" dirty="0"/>
            </a:p>
          </p:txBody>
        </p:sp>
      </p:grpSp>
    </p:spTree>
    <p:extLst>
      <p:ext uri="{BB962C8B-B14F-4D97-AF65-F5344CB8AC3E}">
        <p14:creationId xmlns:p14="http://schemas.microsoft.com/office/powerpoint/2010/main" val="1838701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09" y="665114"/>
            <a:ext cx="11685104" cy="4601260"/>
          </a:xfrm>
          <a:prstGeom prst="rect">
            <a:avLst/>
          </a:prstGeom>
          <a:noFill/>
        </p:spPr>
        <p:txBody>
          <a:bodyPr wrap="square" rtlCol="0">
            <a:spAutoFit/>
          </a:bodyPr>
          <a:lstStyle/>
          <a:p>
            <a:r>
              <a:rPr lang="en-US" sz="2000" dirty="0" smtClean="0"/>
              <a:t>E.g</a:t>
            </a:r>
            <a:r>
              <a:rPr lang="en-US" sz="2000" dirty="0"/>
              <a:t>., SiO</a:t>
            </a:r>
            <a:r>
              <a:rPr lang="en-US" sz="2000" baseline="-25000" dirty="0"/>
              <a:t>2</a:t>
            </a:r>
            <a:r>
              <a:rPr lang="en-US" sz="2000" dirty="0"/>
              <a:t>, MgO, Al</a:t>
            </a:r>
            <a:r>
              <a:rPr lang="en-US" sz="2000" baseline="-25000" dirty="0"/>
              <a:t>2</a:t>
            </a:r>
            <a:r>
              <a:rPr lang="en-US" sz="2000" dirty="0"/>
              <a:t>O</a:t>
            </a:r>
            <a:r>
              <a:rPr lang="en-US" sz="2000" baseline="-25000" dirty="0"/>
              <a:t>3</a:t>
            </a:r>
            <a:r>
              <a:rPr lang="en-US" sz="2000" dirty="0"/>
              <a:t>, MgAl</a:t>
            </a:r>
            <a:r>
              <a:rPr lang="en-US" sz="2000" baseline="-25000" dirty="0"/>
              <a:t>2</a:t>
            </a:r>
            <a:r>
              <a:rPr lang="en-US" sz="2000" dirty="0"/>
              <a:t>O</a:t>
            </a:r>
            <a:r>
              <a:rPr lang="en-US" sz="2000" baseline="-25000" dirty="0"/>
              <a:t>4</a:t>
            </a:r>
            <a:r>
              <a:rPr lang="en-US" sz="2000" dirty="0"/>
              <a:t>, Mg</a:t>
            </a:r>
            <a:r>
              <a:rPr lang="en-US" sz="2000" baseline="-25000" dirty="0"/>
              <a:t>2</a:t>
            </a:r>
            <a:r>
              <a:rPr lang="en-US" sz="2000" dirty="0"/>
              <a:t>SiO</a:t>
            </a:r>
            <a:r>
              <a:rPr lang="en-US" sz="2000" baseline="-25000" dirty="0"/>
              <a:t>4, </a:t>
            </a:r>
            <a:r>
              <a:rPr lang="en-US" sz="2000" dirty="0"/>
              <a:t>YAG, YIG, Fe</a:t>
            </a:r>
            <a:r>
              <a:rPr lang="en-US" sz="2000" baseline="-25000" dirty="0"/>
              <a:t>2</a:t>
            </a:r>
            <a:r>
              <a:rPr lang="en-US" sz="2000" dirty="0"/>
              <a:t>O</a:t>
            </a:r>
            <a:r>
              <a:rPr lang="en-US" sz="2000" baseline="-25000" dirty="0"/>
              <a:t>3</a:t>
            </a:r>
            <a:r>
              <a:rPr lang="en-US" sz="2000" dirty="0"/>
              <a:t>, TiO</a:t>
            </a:r>
            <a:r>
              <a:rPr lang="en-US" sz="2000" baseline="-25000" dirty="0"/>
              <a:t>2</a:t>
            </a:r>
            <a:r>
              <a:rPr lang="en-US" sz="2000" dirty="0"/>
              <a:t>, SrTiO</a:t>
            </a:r>
            <a:r>
              <a:rPr lang="en-US" sz="2000" baseline="-25000" dirty="0"/>
              <a:t>3</a:t>
            </a:r>
            <a:r>
              <a:rPr lang="en-US" sz="2000" dirty="0"/>
              <a:t>, RbTiOPO</a:t>
            </a:r>
            <a:r>
              <a:rPr lang="en-US" sz="2000" baseline="-25000" dirty="0"/>
              <a:t>4</a:t>
            </a:r>
            <a:r>
              <a:rPr lang="en-US" sz="2000" dirty="0"/>
              <a:t>, KTiPO4, </a:t>
            </a:r>
            <a:r>
              <a:rPr lang="en-US" sz="2000" dirty="0" err="1"/>
              <a:t>MnO</a:t>
            </a:r>
            <a:r>
              <a:rPr lang="en-US" sz="2000" dirty="0"/>
              <a:t>, Fe</a:t>
            </a:r>
            <a:r>
              <a:rPr lang="en-US" sz="2000" baseline="-25000" dirty="0"/>
              <a:t>3</a:t>
            </a:r>
            <a:r>
              <a:rPr lang="en-US" sz="2000" dirty="0"/>
              <a:t>O</a:t>
            </a:r>
            <a:r>
              <a:rPr lang="en-US" sz="2000" baseline="-25000" dirty="0"/>
              <a:t>4</a:t>
            </a:r>
            <a:r>
              <a:rPr lang="en-US" sz="2000" dirty="0"/>
              <a:t>, NiO, ZnO, LaAlO</a:t>
            </a:r>
            <a:r>
              <a:rPr lang="en-US" sz="2000" baseline="-25000" dirty="0"/>
              <a:t>3</a:t>
            </a:r>
            <a:r>
              <a:rPr lang="en-US" sz="2000" dirty="0"/>
              <a:t>, MnPSe</a:t>
            </a:r>
            <a:r>
              <a:rPr lang="en-US" sz="2000" baseline="-25000" dirty="0"/>
              <a:t>3</a:t>
            </a:r>
            <a:r>
              <a:rPr lang="en-US" sz="2000" dirty="0"/>
              <a:t>, LiTaO</a:t>
            </a:r>
            <a:r>
              <a:rPr lang="en-US" sz="2000" baseline="-25000" dirty="0"/>
              <a:t>3</a:t>
            </a:r>
            <a:r>
              <a:rPr lang="en-US" sz="2000" dirty="0"/>
              <a:t>, etc</a:t>
            </a:r>
            <a:r>
              <a:rPr lang="en-US" sz="2000" dirty="0" smtClean="0"/>
              <a:t>., </a:t>
            </a:r>
            <a:r>
              <a:rPr lang="en-US" sz="2000" dirty="0"/>
              <a:t>and </a:t>
            </a:r>
            <a:r>
              <a:rPr lang="en-US" sz="2000" dirty="0" smtClean="0"/>
              <a:t>can be </a:t>
            </a:r>
            <a:r>
              <a:rPr lang="en-US" sz="2000" dirty="0"/>
              <a:t>bought "off the shelf". </a:t>
            </a:r>
          </a:p>
          <a:p>
            <a:endParaRPr lang="en-US" sz="1000" dirty="0" smtClean="0"/>
          </a:p>
          <a:p>
            <a:r>
              <a:rPr lang="en-US" sz="2000" dirty="0" smtClean="0"/>
              <a:t>Other </a:t>
            </a:r>
            <a:r>
              <a:rPr lang="en-US" sz="2000" dirty="0"/>
              <a:t>synthetic minerals may require further research and development, e.g., ZrSiO</a:t>
            </a:r>
            <a:r>
              <a:rPr lang="en-US" sz="2000" baseline="-25000" dirty="0"/>
              <a:t>4</a:t>
            </a:r>
            <a:r>
              <a:rPr lang="en-US" sz="2000" dirty="0"/>
              <a:t> (zircon), ZrO</a:t>
            </a:r>
            <a:r>
              <a:rPr lang="en-US" sz="2000" baseline="-25000" dirty="0"/>
              <a:t>2</a:t>
            </a:r>
            <a:r>
              <a:rPr lang="en-US" sz="2000" dirty="0"/>
              <a:t> (zirconia), HfO</a:t>
            </a:r>
            <a:r>
              <a:rPr lang="en-US" sz="2000" baseline="-25000" dirty="0"/>
              <a:t>2</a:t>
            </a:r>
            <a:r>
              <a:rPr lang="en-US" sz="2000" dirty="0"/>
              <a:t> (</a:t>
            </a:r>
            <a:r>
              <a:rPr lang="en-US" sz="2000" dirty="0" err="1"/>
              <a:t>halfnia</a:t>
            </a:r>
            <a:r>
              <a:rPr lang="en-US" sz="2000" dirty="0"/>
              <a:t>), ThSiO</a:t>
            </a:r>
            <a:r>
              <a:rPr lang="en-US" sz="2000" baseline="-25000" dirty="0"/>
              <a:t>4</a:t>
            </a:r>
            <a:r>
              <a:rPr lang="en-US" sz="2000" dirty="0"/>
              <a:t> (tetragonal </a:t>
            </a:r>
            <a:r>
              <a:rPr lang="en-US" sz="2000" dirty="0" err="1"/>
              <a:t>thorite</a:t>
            </a:r>
            <a:r>
              <a:rPr lang="en-US" sz="2000" dirty="0"/>
              <a:t>), ThSiO</a:t>
            </a:r>
            <a:r>
              <a:rPr lang="en-US" sz="2000" baseline="-25000" dirty="0"/>
              <a:t>4</a:t>
            </a:r>
            <a:r>
              <a:rPr lang="en-US" sz="2000" dirty="0"/>
              <a:t> (monoclinic </a:t>
            </a:r>
            <a:r>
              <a:rPr lang="en-US" sz="2000" dirty="0" err="1"/>
              <a:t>huttonite</a:t>
            </a:r>
            <a:r>
              <a:rPr lang="en-US" sz="2000" dirty="0"/>
              <a:t>), Fe</a:t>
            </a:r>
            <a:r>
              <a:rPr lang="en-US" sz="2000" baseline="-25000" dirty="0"/>
              <a:t>2</a:t>
            </a:r>
            <a:r>
              <a:rPr lang="en-US" sz="2000" dirty="0"/>
              <a:t>SiO</a:t>
            </a:r>
            <a:r>
              <a:rPr lang="en-US" sz="2000" baseline="-25000" dirty="0"/>
              <a:t>4</a:t>
            </a:r>
            <a:r>
              <a:rPr lang="en-US" sz="2000" dirty="0"/>
              <a:t> (fayalite), Mn</a:t>
            </a:r>
            <a:r>
              <a:rPr lang="en-US" sz="2000" baseline="-25000" dirty="0"/>
              <a:t>2</a:t>
            </a:r>
            <a:r>
              <a:rPr lang="en-US" sz="2000" dirty="0"/>
              <a:t>SiO</a:t>
            </a:r>
            <a:r>
              <a:rPr lang="en-US" sz="2000" baseline="-25000" dirty="0"/>
              <a:t>4</a:t>
            </a:r>
            <a:r>
              <a:rPr lang="en-US" sz="2000" dirty="0"/>
              <a:t> (</a:t>
            </a:r>
            <a:r>
              <a:rPr lang="en-US" sz="2000" dirty="0" err="1"/>
              <a:t>tephroite</a:t>
            </a:r>
            <a:r>
              <a:rPr lang="en-US" sz="2000" dirty="0"/>
              <a:t>), CaMgSi</a:t>
            </a:r>
            <a:r>
              <a:rPr lang="en-US" sz="2000" baseline="-25000" dirty="0"/>
              <a:t>2</a:t>
            </a:r>
            <a:r>
              <a:rPr lang="en-US" sz="2000" dirty="0"/>
              <a:t>O</a:t>
            </a:r>
            <a:r>
              <a:rPr lang="en-US" sz="2000" baseline="-25000" dirty="0"/>
              <a:t>6</a:t>
            </a:r>
            <a:r>
              <a:rPr lang="en-US" sz="2000" dirty="0"/>
              <a:t> (diopside), Al</a:t>
            </a:r>
            <a:r>
              <a:rPr lang="en-US" sz="2000" baseline="-25000" dirty="0"/>
              <a:t>2</a:t>
            </a:r>
            <a:r>
              <a:rPr lang="en-US" sz="2000" dirty="0"/>
              <a:t>SiO</a:t>
            </a:r>
            <a:r>
              <a:rPr lang="en-US" sz="2000" baseline="-25000" dirty="0"/>
              <a:t>5</a:t>
            </a:r>
            <a:r>
              <a:rPr lang="en-US" sz="2000" dirty="0"/>
              <a:t> (</a:t>
            </a:r>
            <a:r>
              <a:rPr lang="en-US" sz="2000" dirty="0" err="1"/>
              <a:t>sillimanite</a:t>
            </a:r>
            <a:r>
              <a:rPr lang="en-US" sz="2000" dirty="0"/>
              <a:t>), NaAlSiO</a:t>
            </a:r>
            <a:r>
              <a:rPr lang="en-US" sz="2000" baseline="-25000" dirty="0"/>
              <a:t>4</a:t>
            </a:r>
            <a:r>
              <a:rPr lang="en-US" sz="2000" dirty="0"/>
              <a:t> (nepheline), KalSi</a:t>
            </a:r>
            <a:r>
              <a:rPr lang="en-US" sz="2000" baseline="-25000" dirty="0"/>
              <a:t>3</a:t>
            </a:r>
            <a:r>
              <a:rPr lang="en-US" sz="2000" dirty="0"/>
              <a:t>O</a:t>
            </a:r>
            <a:r>
              <a:rPr lang="en-US" sz="2000" baseline="-25000" dirty="0"/>
              <a:t>8</a:t>
            </a:r>
            <a:r>
              <a:rPr lang="en-US" sz="2000" dirty="0"/>
              <a:t> (</a:t>
            </a:r>
            <a:r>
              <a:rPr lang="en-US" sz="2000" dirty="0" err="1" smtClean="0"/>
              <a:t>sanidine</a:t>
            </a:r>
            <a:r>
              <a:rPr lang="en-US" sz="2000" dirty="0"/>
              <a:t>), KAlSi</a:t>
            </a:r>
            <a:r>
              <a:rPr lang="en-US" sz="2000" baseline="-25000" dirty="0"/>
              <a:t>2</a:t>
            </a:r>
            <a:r>
              <a:rPr lang="en-US" sz="2000" dirty="0"/>
              <a:t>O</a:t>
            </a:r>
            <a:r>
              <a:rPr lang="en-US" sz="2000" baseline="-25000" dirty="0"/>
              <a:t>6</a:t>
            </a:r>
            <a:r>
              <a:rPr lang="en-US" sz="2000" dirty="0"/>
              <a:t> (leucite), KAlSi</a:t>
            </a:r>
            <a:r>
              <a:rPr lang="en-US" sz="2000" baseline="-25000" dirty="0"/>
              <a:t>3</a:t>
            </a:r>
            <a:r>
              <a:rPr lang="en-US" sz="2000" dirty="0"/>
              <a:t>O</a:t>
            </a:r>
            <a:r>
              <a:rPr lang="en-US" sz="2000" baseline="-25000" dirty="0"/>
              <a:t>8</a:t>
            </a:r>
            <a:r>
              <a:rPr lang="en-US" sz="2000" dirty="0"/>
              <a:t> (orthoclase), NaAlSi</a:t>
            </a:r>
            <a:r>
              <a:rPr lang="en-US" sz="2000" baseline="-25000" dirty="0"/>
              <a:t>3</a:t>
            </a:r>
            <a:r>
              <a:rPr lang="en-US" sz="2000" dirty="0"/>
              <a:t>O</a:t>
            </a:r>
            <a:r>
              <a:rPr lang="en-US" sz="2000" baseline="-25000" dirty="0"/>
              <a:t>8</a:t>
            </a:r>
            <a:r>
              <a:rPr lang="en-US" sz="2000" dirty="0"/>
              <a:t> (albite), CaAl</a:t>
            </a:r>
            <a:r>
              <a:rPr lang="en-US" sz="2000" baseline="-25000" dirty="0"/>
              <a:t>2</a:t>
            </a:r>
            <a:r>
              <a:rPr lang="en-US" sz="2000" dirty="0"/>
              <a:t>Si</a:t>
            </a:r>
            <a:r>
              <a:rPr lang="en-US" sz="2000" baseline="-25000" dirty="0"/>
              <a:t>2</a:t>
            </a:r>
            <a:r>
              <a:rPr lang="en-US" sz="2000" dirty="0"/>
              <a:t>O</a:t>
            </a:r>
            <a:r>
              <a:rPr lang="en-US" sz="2000" baseline="-25000" dirty="0"/>
              <a:t>8</a:t>
            </a:r>
            <a:r>
              <a:rPr lang="en-US" sz="2000" dirty="0"/>
              <a:t> (anorthite), Fe</a:t>
            </a:r>
            <a:r>
              <a:rPr lang="en-US" sz="2000" baseline="-25000" dirty="0"/>
              <a:t>3</a:t>
            </a:r>
            <a:r>
              <a:rPr lang="en-US" sz="2000" dirty="0"/>
              <a:t>Al</a:t>
            </a:r>
            <a:r>
              <a:rPr lang="en-US" sz="2000" baseline="-25000" dirty="0"/>
              <a:t>2</a:t>
            </a:r>
            <a:r>
              <a:rPr lang="en-US" sz="2000" dirty="0"/>
              <a:t>Si</a:t>
            </a:r>
            <a:r>
              <a:rPr lang="en-US" sz="2000" baseline="-25000" dirty="0"/>
              <a:t>3</a:t>
            </a:r>
            <a:r>
              <a:rPr lang="en-US" sz="2000" dirty="0"/>
              <a:t>O</a:t>
            </a:r>
            <a:r>
              <a:rPr lang="en-US" sz="2000" baseline="-25000" dirty="0"/>
              <a:t>12</a:t>
            </a:r>
            <a:r>
              <a:rPr lang="en-US" sz="2000" dirty="0"/>
              <a:t> (almandine), PbSiO</a:t>
            </a:r>
            <a:r>
              <a:rPr lang="en-US" sz="2000" baseline="-25000" dirty="0"/>
              <a:t>3</a:t>
            </a:r>
            <a:r>
              <a:rPr lang="en-US" sz="2000" dirty="0"/>
              <a:t> (</a:t>
            </a:r>
            <a:r>
              <a:rPr lang="en-US" sz="2000" dirty="0" err="1"/>
              <a:t>alamosite</a:t>
            </a:r>
            <a:r>
              <a:rPr lang="en-US" sz="2000" dirty="0"/>
              <a:t>), CaAl</a:t>
            </a:r>
            <a:r>
              <a:rPr lang="en-US" sz="2000" baseline="-25000" dirty="0"/>
              <a:t>2</a:t>
            </a:r>
            <a:r>
              <a:rPr lang="en-US" sz="2000" dirty="0"/>
              <a:t>O</a:t>
            </a:r>
            <a:r>
              <a:rPr lang="en-US" sz="2000" baseline="-25000" dirty="0"/>
              <a:t>4</a:t>
            </a:r>
            <a:r>
              <a:rPr lang="en-US" sz="2000" dirty="0"/>
              <a:t> (</a:t>
            </a:r>
            <a:r>
              <a:rPr lang="en-US" sz="2000" dirty="0" err="1"/>
              <a:t>krotite</a:t>
            </a:r>
            <a:r>
              <a:rPr lang="en-US" sz="2000" dirty="0"/>
              <a:t>), CaAl</a:t>
            </a:r>
            <a:r>
              <a:rPr lang="en-US" sz="2000" baseline="-25000" dirty="0"/>
              <a:t>4</a:t>
            </a:r>
            <a:r>
              <a:rPr lang="en-US" sz="2000" dirty="0"/>
              <a:t>O</a:t>
            </a:r>
            <a:r>
              <a:rPr lang="en-US" sz="2000" baseline="-25000" dirty="0"/>
              <a:t>7</a:t>
            </a:r>
            <a:r>
              <a:rPr lang="en-US" sz="2000" dirty="0"/>
              <a:t> (</a:t>
            </a:r>
            <a:r>
              <a:rPr lang="en-US" sz="2000" dirty="0" err="1"/>
              <a:t>grossite</a:t>
            </a:r>
            <a:r>
              <a:rPr lang="en-US" sz="2000" dirty="0"/>
              <a:t>), HfSiO</a:t>
            </a:r>
            <a:r>
              <a:rPr lang="en-US" sz="2000" baseline="-25000" dirty="0"/>
              <a:t>4</a:t>
            </a:r>
            <a:r>
              <a:rPr lang="en-US" sz="2000" dirty="0"/>
              <a:t> (</a:t>
            </a:r>
            <a:r>
              <a:rPr lang="en-US" sz="2000" dirty="0" err="1"/>
              <a:t>hafnon</a:t>
            </a:r>
            <a:r>
              <a:rPr lang="en-US" sz="2000" dirty="0"/>
              <a:t>), CaAl</a:t>
            </a:r>
            <a:r>
              <a:rPr lang="en-US" sz="2000" baseline="-25000" dirty="0"/>
              <a:t>12</a:t>
            </a:r>
            <a:r>
              <a:rPr lang="en-US" sz="2000" dirty="0"/>
              <a:t>O</a:t>
            </a:r>
            <a:r>
              <a:rPr lang="en-US" sz="2000" baseline="-25000" dirty="0"/>
              <a:t>19</a:t>
            </a:r>
            <a:r>
              <a:rPr lang="en-US" sz="2000" dirty="0"/>
              <a:t> (</a:t>
            </a:r>
            <a:r>
              <a:rPr lang="en-US" sz="2000" dirty="0" err="1"/>
              <a:t>hibonite</a:t>
            </a:r>
            <a:r>
              <a:rPr lang="en-US" sz="2000" dirty="0"/>
              <a:t>), CaSiO</a:t>
            </a:r>
            <a:r>
              <a:rPr lang="en-US" sz="2000" baseline="-25000" dirty="0"/>
              <a:t>3</a:t>
            </a:r>
            <a:r>
              <a:rPr lang="en-US" sz="2000" dirty="0"/>
              <a:t> (wollastonite), MgSiO</a:t>
            </a:r>
            <a:r>
              <a:rPr lang="en-US" sz="2000" baseline="-25000" dirty="0"/>
              <a:t>3</a:t>
            </a:r>
            <a:r>
              <a:rPr lang="en-US" sz="2000" dirty="0"/>
              <a:t> (enstatite), FeSiO</a:t>
            </a:r>
            <a:r>
              <a:rPr lang="en-US" sz="2000" baseline="-25000" dirty="0"/>
              <a:t>3</a:t>
            </a:r>
            <a:r>
              <a:rPr lang="en-US" sz="2000" dirty="0"/>
              <a:t> </a:t>
            </a:r>
            <a:r>
              <a:rPr lang="en-US" sz="2000" dirty="0" smtClean="0"/>
              <a:t>(</a:t>
            </a:r>
            <a:r>
              <a:rPr lang="en-US" sz="2000" dirty="0" err="1" smtClean="0"/>
              <a:t>ferrosilite</a:t>
            </a:r>
            <a:r>
              <a:rPr lang="en-US" sz="2000" dirty="0" smtClean="0"/>
              <a:t>).</a:t>
            </a:r>
          </a:p>
          <a:p>
            <a:endParaRPr lang="en-US" sz="1000" dirty="0"/>
          </a:p>
          <a:p>
            <a:r>
              <a:rPr lang="en-US" sz="2000" dirty="0" smtClean="0"/>
              <a:t>Also sulfides </a:t>
            </a:r>
            <a:r>
              <a:rPr lang="en-US" sz="2000" dirty="0"/>
              <a:t>(which are seriously lacking since the pioneering days at the USGS-Reston in the 1970s by researchers including Barton, Skinner, </a:t>
            </a:r>
            <a:r>
              <a:rPr lang="en-US" sz="2000" dirty="0" err="1"/>
              <a:t>Czamanske</a:t>
            </a:r>
            <a:r>
              <a:rPr lang="en-US" sz="2000" dirty="0"/>
              <a:t>, </a:t>
            </a:r>
            <a:r>
              <a:rPr lang="en-US" sz="2000" dirty="0" err="1"/>
              <a:t>Bethke</a:t>
            </a:r>
            <a:r>
              <a:rPr lang="en-US" sz="2000" dirty="0"/>
              <a:t>, </a:t>
            </a:r>
            <a:r>
              <a:rPr lang="en-US" sz="2000" dirty="0" err="1"/>
              <a:t>Toulmin</a:t>
            </a:r>
            <a:r>
              <a:rPr lang="en-US" sz="2000" dirty="0"/>
              <a:t>, among others), </a:t>
            </a:r>
            <a:r>
              <a:rPr lang="en-US" sz="2000" dirty="0" err="1"/>
              <a:t>tellurates</a:t>
            </a:r>
            <a:r>
              <a:rPr lang="en-US" sz="2000" dirty="0"/>
              <a:t>, </a:t>
            </a:r>
            <a:r>
              <a:rPr lang="en-US" sz="2000" dirty="0" err="1"/>
              <a:t>arsenides</a:t>
            </a:r>
            <a:r>
              <a:rPr lang="en-US" sz="2000" dirty="0"/>
              <a:t>, </a:t>
            </a:r>
            <a:r>
              <a:rPr lang="en-US" sz="2000" dirty="0" err="1"/>
              <a:t>niobates</a:t>
            </a:r>
            <a:r>
              <a:rPr lang="en-US" sz="2000" dirty="0"/>
              <a:t>, </a:t>
            </a:r>
            <a:r>
              <a:rPr lang="en-US" sz="2000" dirty="0" err="1"/>
              <a:t>tantalates</a:t>
            </a:r>
            <a:r>
              <a:rPr lang="en-US" sz="2000" dirty="0"/>
              <a:t>, </a:t>
            </a:r>
            <a:r>
              <a:rPr lang="en-US" sz="2000" dirty="0" smtClean="0"/>
              <a:t>etc. </a:t>
            </a:r>
            <a:r>
              <a:rPr lang="en-US" sz="2000" dirty="0"/>
              <a:t>Let’s do more research on what might be possible at a reasonable cost</a:t>
            </a:r>
            <a:r>
              <a:rPr lang="en-US" sz="2000" dirty="0" smtClean="0"/>
              <a:t>.</a:t>
            </a:r>
          </a:p>
          <a:p>
            <a:endParaRPr lang="en-US" sz="1000" dirty="0"/>
          </a:p>
          <a:p>
            <a:r>
              <a:rPr lang="en-US" sz="2000" dirty="0"/>
              <a:t>We might guess that the average cost of “custom” synthesis per kilogram of such high purity synthetic standard materials might average around </a:t>
            </a:r>
            <a:r>
              <a:rPr lang="en-US" sz="2000" dirty="0" smtClean="0"/>
              <a:t>$5K to $10K </a:t>
            </a:r>
            <a:r>
              <a:rPr lang="en-US" sz="2000" dirty="0"/>
              <a:t>each (pers. comm., Marc </a:t>
            </a:r>
            <a:r>
              <a:rPr lang="en-US" sz="2000" dirty="0" err="1"/>
              <a:t>Schrier</a:t>
            </a:r>
            <a:r>
              <a:rPr lang="en-US" sz="2000" dirty="0"/>
              <a:t>, </a:t>
            </a:r>
            <a:r>
              <a:rPr lang="en-US" sz="2000" dirty="0" err="1"/>
              <a:t>Calchemist</a:t>
            </a:r>
            <a:r>
              <a:rPr lang="en-US" sz="2000" dirty="0"/>
              <a:t>).  </a:t>
            </a:r>
          </a:p>
        </p:txBody>
      </p:sp>
      <p:sp>
        <p:nvSpPr>
          <p:cNvPr id="3" name="TextBox 2"/>
          <p:cNvSpPr txBox="1"/>
          <p:nvPr/>
        </p:nvSpPr>
        <p:spPr>
          <a:xfrm>
            <a:off x="235259" y="76200"/>
            <a:ext cx="9361089" cy="584775"/>
          </a:xfrm>
          <a:prstGeom prst="rect">
            <a:avLst/>
          </a:prstGeom>
          <a:noFill/>
        </p:spPr>
        <p:txBody>
          <a:bodyPr wrap="none" rtlCol="0">
            <a:spAutoFit/>
          </a:bodyPr>
          <a:lstStyle/>
          <a:p>
            <a:r>
              <a:rPr lang="en-US" sz="3200" dirty="0"/>
              <a:t>But many materials are already available commercially</a:t>
            </a:r>
            <a:r>
              <a:rPr lang="en-US" sz="3200" dirty="0" smtClean="0"/>
              <a:t>:</a:t>
            </a:r>
            <a:endParaRPr lang="en-US" sz="3200" dirty="0"/>
          </a:p>
        </p:txBody>
      </p:sp>
      <p:grpSp>
        <p:nvGrpSpPr>
          <p:cNvPr id="6" name="Group 5"/>
          <p:cNvGrpSpPr/>
          <p:nvPr/>
        </p:nvGrpSpPr>
        <p:grpSpPr>
          <a:xfrm>
            <a:off x="235259" y="5227260"/>
            <a:ext cx="11711902" cy="1421250"/>
            <a:chOff x="235259" y="5227260"/>
            <a:chExt cx="11711902" cy="1421250"/>
          </a:xfrm>
        </p:grpSpPr>
        <p:sp>
          <p:nvSpPr>
            <p:cNvPr id="4" name="Rectangle 3"/>
            <p:cNvSpPr/>
            <p:nvPr/>
          </p:nvSpPr>
          <p:spPr>
            <a:xfrm>
              <a:off x="235259" y="5227260"/>
              <a:ext cx="11711902" cy="1323439"/>
            </a:xfrm>
            <a:prstGeom prst="rect">
              <a:avLst/>
            </a:prstGeom>
          </p:spPr>
          <p:txBody>
            <a:bodyPr wrap="square">
              <a:spAutoFit/>
            </a:bodyPr>
            <a:lstStyle/>
            <a:p>
              <a:r>
                <a:rPr lang="en-US" sz="2000" dirty="0"/>
                <a:t>Do you have access to such materials in your laboratory, or know of materials located elsewhere, that you would be willing to share with your colleagues worldwide in this important endeavor? If so, we would welcome your participation and ask that you contact the MAS FIGMAS (standards) with any information that can advance our "quest for fire"! </a:t>
              </a:r>
              <a:endParaRPr lang="en-US" sz="2000" dirty="0"/>
            </a:p>
          </p:txBody>
        </p:sp>
        <p:sp>
          <p:nvSpPr>
            <p:cNvPr id="5" name="Rectangle 4"/>
            <p:cNvSpPr/>
            <p:nvPr/>
          </p:nvSpPr>
          <p:spPr>
            <a:xfrm>
              <a:off x="8513135" y="6248400"/>
              <a:ext cx="2907271" cy="400110"/>
            </a:xfrm>
            <a:prstGeom prst="rect">
              <a:avLst/>
            </a:prstGeom>
          </p:spPr>
          <p:txBody>
            <a:bodyPr wrap="none">
              <a:spAutoFit/>
            </a:bodyPr>
            <a:lstStyle/>
            <a:p>
              <a:r>
                <a:rPr lang="en-US" sz="2000" dirty="0"/>
                <a:t>a plea from Dale Newbury</a:t>
              </a:r>
              <a:endParaRPr lang="en-US" sz="2000" dirty="0"/>
            </a:p>
          </p:txBody>
        </p:sp>
      </p:grpSp>
    </p:spTree>
    <p:extLst>
      <p:ext uri="{BB962C8B-B14F-4D97-AF65-F5344CB8AC3E}">
        <p14:creationId xmlns:p14="http://schemas.microsoft.com/office/powerpoint/2010/main" val="4213790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4446" y="633788"/>
            <a:ext cx="11887200" cy="5940088"/>
          </a:xfrm>
          <a:prstGeom prst="rect">
            <a:avLst/>
          </a:prstGeom>
          <a:noFill/>
        </p:spPr>
        <p:txBody>
          <a:bodyPr wrap="square" rtlCol="0">
            <a:spAutoFit/>
          </a:bodyPr>
          <a:lstStyle/>
          <a:p>
            <a:r>
              <a:rPr lang="en-US" sz="2000" dirty="0" smtClean="0"/>
              <a:t>1</a:t>
            </a:r>
            <a:r>
              <a:rPr lang="en-US" sz="2000" dirty="0"/>
              <a:t>.   Primary standards to check the compositions of the current standards in every microanalytical lab. If we all are not utilizing the *same* primary standards</a:t>
            </a:r>
            <a:r>
              <a:rPr lang="en-US" sz="2000" dirty="0" smtClean="0"/>
              <a:t>, how do we know the relative accuracy between laboratories? </a:t>
            </a:r>
            <a:r>
              <a:rPr lang="en-US" sz="2000" dirty="0"/>
              <a:t/>
            </a:r>
            <a:br>
              <a:rPr lang="en-US" sz="2000" dirty="0"/>
            </a:br>
            <a:r>
              <a:rPr lang="en-US" sz="2000" dirty="0"/>
              <a:t/>
            </a:r>
            <a:br>
              <a:rPr lang="en-US" sz="2000" dirty="0"/>
            </a:br>
            <a:r>
              <a:rPr lang="en-US" sz="2000" dirty="0"/>
              <a:t>2.   Primary and secondary standards as a test bed for the community </a:t>
            </a:r>
            <a:r>
              <a:rPr lang="en-US" sz="2000" dirty="0" smtClean="0"/>
              <a:t>“consensus k-ratio” </a:t>
            </a:r>
            <a:r>
              <a:rPr lang="en-US" sz="2000" dirty="0"/>
              <a:t>database as proposed by Nicholas Ritchie. This means we should strive for at least two standards per element in this effort!</a:t>
            </a:r>
            <a:br>
              <a:rPr lang="en-US" sz="2000" dirty="0"/>
            </a:br>
            <a:r>
              <a:rPr lang="en-US" sz="2000" dirty="0"/>
              <a:t/>
            </a:r>
            <a:br>
              <a:rPr lang="en-US" sz="2000" dirty="0"/>
            </a:br>
            <a:r>
              <a:rPr lang="en-US" sz="2000" dirty="0"/>
              <a:t>3.   "Blank" materials for trace element analysis and also for mean atomic number (MAN) background standard materials. </a:t>
            </a:r>
            <a:r>
              <a:rPr lang="en-US" sz="2000" dirty="0" smtClean="0"/>
              <a:t>Five or six “</a:t>
            </a:r>
            <a:r>
              <a:rPr lang="en-US" sz="2000" dirty="0"/>
              <a:t>nines” purity is required for use as a trace element </a:t>
            </a:r>
            <a:r>
              <a:rPr lang="en-US" sz="2000" dirty="0" smtClean="0"/>
              <a:t>“zero” blank</a:t>
            </a:r>
            <a:r>
              <a:rPr lang="en-US" sz="2000" dirty="0"/>
              <a:t>.</a:t>
            </a:r>
            <a:br>
              <a:rPr lang="en-US" sz="2000" dirty="0"/>
            </a:br>
            <a:r>
              <a:rPr lang="en-US" sz="2000" dirty="0"/>
              <a:t/>
            </a:r>
            <a:br>
              <a:rPr lang="en-US" sz="2000" dirty="0"/>
            </a:br>
            <a:r>
              <a:rPr lang="en-US" sz="2000" dirty="0"/>
              <a:t>4.   Having these end member high purity synthetics (and maybe some glasses) will </a:t>
            </a:r>
            <a:r>
              <a:rPr lang="en-US" sz="2000" dirty="0" smtClean="0"/>
              <a:t>stress </a:t>
            </a:r>
            <a:r>
              <a:rPr lang="en-US" sz="2000" dirty="0"/>
              <a:t>our EPMA matrix corrections, dead time calibrations, beam current (Faraday Cup) linearity, not to mention effective takeoff angles and stage tilt on SEM instruments. </a:t>
            </a:r>
            <a:r>
              <a:rPr lang="en-US" sz="2000" dirty="0" smtClean="0"/>
              <a:t>This is really a blessing in disguise. Such “failure </a:t>
            </a:r>
            <a:r>
              <a:rPr lang="en-US" sz="2000" dirty="0"/>
              <a:t>mode </a:t>
            </a:r>
            <a:r>
              <a:rPr lang="en-US" sz="2000" dirty="0" smtClean="0"/>
              <a:t>analysis” </a:t>
            </a:r>
            <a:r>
              <a:rPr lang="en-US" sz="2000" dirty="0"/>
              <a:t>is essential if we are to make progress in improving these areas of instrumental calibration.</a:t>
            </a:r>
            <a:br>
              <a:rPr lang="en-US" sz="2000" dirty="0"/>
            </a:br>
            <a:r>
              <a:rPr lang="en-US" sz="2000" dirty="0"/>
              <a:t/>
            </a:r>
            <a:br>
              <a:rPr lang="en-US" sz="2000" dirty="0"/>
            </a:br>
            <a:r>
              <a:rPr lang="en-US" sz="2000" dirty="0"/>
              <a:t>5.   It should also be noted that unlike the “historical accidents” of many of our current standards available today (which are very unlikely to ever be re-created with the same exact compositions), the future production of high purity, single crystal, and thermodynamically constrained standard compositions can always be repeated in the future if necessary. E.g., high </a:t>
            </a:r>
            <a:r>
              <a:rPr lang="en-US" sz="2000" dirty="0" smtClean="0"/>
              <a:t>purity, stoichiometric, Mg2SiO4 can </a:t>
            </a:r>
            <a:r>
              <a:rPr lang="en-US" sz="2000" dirty="0"/>
              <a:t>always be </a:t>
            </a:r>
            <a:r>
              <a:rPr lang="en-US" sz="2000" dirty="0" smtClean="0"/>
              <a:t>produced in the future as high purity, stoichiometric, Mg2SiO4</a:t>
            </a:r>
            <a:r>
              <a:rPr lang="en-US" sz="2000" dirty="0"/>
              <a:t>.</a:t>
            </a:r>
          </a:p>
        </p:txBody>
      </p:sp>
      <p:sp>
        <p:nvSpPr>
          <p:cNvPr id="3" name="TextBox 2"/>
          <p:cNvSpPr txBox="1"/>
          <p:nvPr/>
        </p:nvSpPr>
        <p:spPr>
          <a:xfrm>
            <a:off x="152538" y="233678"/>
            <a:ext cx="10267939" cy="400110"/>
          </a:xfrm>
          <a:prstGeom prst="rect">
            <a:avLst/>
          </a:prstGeom>
          <a:noFill/>
        </p:spPr>
        <p:txBody>
          <a:bodyPr wrap="none" rtlCol="0">
            <a:spAutoFit/>
          </a:bodyPr>
          <a:lstStyle/>
          <a:p>
            <a:r>
              <a:rPr lang="en-US" sz="2000" b="1" dirty="0"/>
              <a:t>It should </a:t>
            </a:r>
            <a:r>
              <a:rPr lang="en-US" sz="2000" b="1" dirty="0" smtClean="0"/>
              <a:t>be </a:t>
            </a:r>
            <a:r>
              <a:rPr lang="en-US" sz="2000" b="1" dirty="0"/>
              <a:t>noted that such high purity materials could also serve additional purposes such as:</a:t>
            </a:r>
          </a:p>
        </p:txBody>
      </p:sp>
    </p:spTree>
    <p:extLst>
      <p:ext uri="{BB962C8B-B14F-4D97-AF65-F5344CB8AC3E}">
        <p14:creationId xmlns:p14="http://schemas.microsoft.com/office/powerpoint/2010/main" val="2610931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440" y="152400"/>
            <a:ext cx="10969943" cy="762000"/>
          </a:xfrm>
        </p:spPr>
        <p:txBody>
          <a:bodyPr>
            <a:normAutofit fontScale="90000"/>
          </a:bodyPr>
          <a:lstStyle/>
          <a:p>
            <a:r>
              <a:rPr lang="en-US" sz="4800" dirty="0" smtClean="0"/>
              <a:t>Best Practices for Major Element Analysis</a:t>
            </a:r>
            <a:endParaRPr lang="en-US" sz="4800" dirty="0"/>
          </a:p>
        </p:txBody>
      </p:sp>
      <p:sp>
        <p:nvSpPr>
          <p:cNvPr id="3" name="TextBox 2"/>
          <p:cNvSpPr txBox="1"/>
          <p:nvPr/>
        </p:nvSpPr>
        <p:spPr>
          <a:xfrm>
            <a:off x="227012" y="1066800"/>
            <a:ext cx="11734800" cy="5632311"/>
          </a:xfrm>
          <a:prstGeom prst="rect">
            <a:avLst/>
          </a:prstGeom>
          <a:noFill/>
        </p:spPr>
        <p:txBody>
          <a:bodyPr wrap="square" rtlCol="0">
            <a:spAutoFit/>
          </a:bodyPr>
          <a:lstStyle/>
          <a:p>
            <a:pPr marL="342900" indent="-342900">
              <a:buFont typeface="Arial" panose="020B0604020202020204" pitchFamily="34" charset="0"/>
              <a:buChar char="•"/>
            </a:pPr>
            <a:r>
              <a:rPr lang="en-US" dirty="0" smtClean="0"/>
              <a:t>Use high accuracy synthetic end-member standards available (not natural materials!) with a concentration higher than your unknowns (interpolate, do not extrapolate!)</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Utilize high purity synthetic secondary standards to check accuracy</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Use modern matrix corrections (Armstrong, PAP, XPP, etc.) with updated (Henke, NIST FFAST) mass absorption coefficients. Ideally, run multiple matrix corrections and compare.</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Calibrate your spectrometer dead times and avoid count rates over 50 </a:t>
            </a:r>
            <a:r>
              <a:rPr lang="en-US" dirty="0" err="1" smtClean="0"/>
              <a:t>kcps</a:t>
            </a:r>
            <a:r>
              <a:rPr lang="en-US" dirty="0" smtClean="0"/>
              <a:t> if using the traditional dead time correction expression.  Check your dead time calibrations using the new “constant k-ratio”, as will be discussed.</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Avoid large area Bragg crystals for major elements that can easily produce count rates over 100 to 200 </a:t>
            </a:r>
            <a:r>
              <a:rPr lang="en-US" dirty="0" err="1" smtClean="0"/>
              <a:t>kcps</a:t>
            </a:r>
            <a:r>
              <a:rPr lang="en-US" dirty="0" smtClean="0"/>
              <a:t> at even moderate beam currents (or use a modern non-linear dead time expression as will be discussed: Donovan et al., 2023, Microscopy &amp; Microanalysis)</a:t>
            </a:r>
            <a:endParaRPr lang="en-US" dirty="0"/>
          </a:p>
        </p:txBody>
      </p:sp>
    </p:spTree>
    <p:extLst>
      <p:ext uri="{BB962C8B-B14F-4D97-AF65-F5344CB8AC3E}">
        <p14:creationId xmlns:p14="http://schemas.microsoft.com/office/powerpoint/2010/main" val="3846466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706" y="1143000"/>
            <a:ext cx="8001000" cy="546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bwMode="auto">
          <a:xfrm>
            <a:off x="252305" y="4114800"/>
            <a:ext cx="8153401" cy="674687"/>
          </a:xfrm>
          <a:prstGeom prst="rect">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 name="Text Box 2"/>
          <p:cNvSpPr txBox="1">
            <a:spLocks noChangeArrowheads="1"/>
          </p:cNvSpPr>
          <p:nvPr/>
        </p:nvSpPr>
        <p:spPr bwMode="auto">
          <a:xfrm>
            <a:off x="406294" y="76200"/>
            <a:ext cx="115793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smtClean="0"/>
              <a:t>Errors in Secondary Standards – Accuracy Check Using Secondary Standards!</a:t>
            </a:r>
            <a:endParaRPr lang="en-US" altLang="en-US" sz="2800" dirty="0"/>
          </a:p>
        </p:txBody>
      </p:sp>
      <p:sp>
        <p:nvSpPr>
          <p:cNvPr id="3" name="TextBox 2"/>
          <p:cNvSpPr txBox="1"/>
          <p:nvPr/>
        </p:nvSpPr>
        <p:spPr>
          <a:xfrm>
            <a:off x="4112498" y="599421"/>
            <a:ext cx="4166975" cy="461665"/>
          </a:xfrm>
          <a:prstGeom prst="rect">
            <a:avLst/>
          </a:prstGeom>
          <a:noFill/>
        </p:spPr>
        <p:txBody>
          <a:bodyPr wrap="none" rtlCol="0">
            <a:spAutoFit/>
          </a:bodyPr>
          <a:lstStyle/>
          <a:p>
            <a:r>
              <a:rPr lang="en-US" b="1" dirty="0" smtClean="0"/>
              <a:t>Major/Minor</a:t>
            </a:r>
            <a:r>
              <a:rPr lang="en-US" dirty="0" smtClean="0"/>
              <a:t> Element Accuracy</a:t>
            </a:r>
            <a:endParaRPr lang="en-US" dirty="0"/>
          </a:p>
        </p:txBody>
      </p:sp>
      <p:sp>
        <p:nvSpPr>
          <p:cNvPr id="5" name="TextBox 4"/>
          <p:cNvSpPr txBox="1"/>
          <p:nvPr/>
        </p:nvSpPr>
        <p:spPr>
          <a:xfrm>
            <a:off x="8990012" y="1676400"/>
            <a:ext cx="2376163" cy="1323439"/>
          </a:xfrm>
          <a:prstGeom prst="rect">
            <a:avLst/>
          </a:prstGeom>
          <a:noFill/>
        </p:spPr>
        <p:txBody>
          <a:bodyPr wrap="none" rtlCol="0">
            <a:spAutoFit/>
          </a:bodyPr>
          <a:lstStyle/>
          <a:p>
            <a:r>
              <a:rPr lang="en-US" sz="2000" dirty="0" smtClean="0"/>
              <a:t>336 = Nepheline</a:t>
            </a:r>
          </a:p>
          <a:p>
            <a:r>
              <a:rPr lang="en-US" sz="2000" dirty="0" smtClean="0"/>
              <a:t>162 = SRM K411</a:t>
            </a:r>
          </a:p>
          <a:p>
            <a:r>
              <a:rPr lang="en-US" sz="2000" dirty="0" smtClean="0"/>
              <a:t>374 = orthoclase</a:t>
            </a:r>
          </a:p>
          <a:p>
            <a:r>
              <a:rPr lang="en-US" sz="2000" dirty="0" smtClean="0"/>
              <a:t>215 BIR-1G syn. glass</a:t>
            </a:r>
          </a:p>
        </p:txBody>
      </p:sp>
      <p:sp>
        <p:nvSpPr>
          <p:cNvPr id="6" name="TextBox 5"/>
          <p:cNvSpPr txBox="1"/>
          <p:nvPr/>
        </p:nvSpPr>
        <p:spPr>
          <a:xfrm>
            <a:off x="8990012" y="3429000"/>
            <a:ext cx="2995666" cy="2308324"/>
          </a:xfrm>
          <a:prstGeom prst="rect">
            <a:avLst/>
          </a:prstGeom>
          <a:noFill/>
        </p:spPr>
        <p:txBody>
          <a:bodyPr wrap="square" rtlCol="0">
            <a:spAutoFit/>
          </a:bodyPr>
          <a:lstStyle/>
          <a:p>
            <a:r>
              <a:rPr lang="en-US" dirty="0" smtClean="0"/>
              <a:t>The NIST mineral glasses are excellent  for checking accuracy, not just for glasses but also minerals with similar matrices!</a:t>
            </a:r>
            <a:endParaRPr lang="en-US" dirty="0"/>
          </a:p>
        </p:txBody>
      </p:sp>
    </p:spTree>
    <p:extLst>
      <p:ext uri="{BB962C8B-B14F-4D97-AF65-F5344CB8AC3E}">
        <p14:creationId xmlns:p14="http://schemas.microsoft.com/office/powerpoint/2010/main" val="2229135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fade">
                                      <p:cBhvr>
                                        <p:cTn id="7" dur="1000"/>
                                        <p:tgtEl>
                                          <p:spTgt spid="54274"/>
                                        </p:tgtEl>
                                      </p:cBhvr>
                                    </p:animEffect>
                                    <p:anim calcmode="lin" valueType="num">
                                      <p:cBhvr>
                                        <p:cTn id="8" dur="1000" fill="hold"/>
                                        <p:tgtEl>
                                          <p:spTgt spid="54274"/>
                                        </p:tgtEl>
                                        <p:attrNameLst>
                                          <p:attrName>ppt_x</p:attrName>
                                        </p:attrNameLst>
                                      </p:cBhvr>
                                      <p:tavLst>
                                        <p:tav tm="0">
                                          <p:val>
                                            <p:strVal val="#ppt_x"/>
                                          </p:val>
                                        </p:tav>
                                        <p:tav tm="100000">
                                          <p:val>
                                            <p:strVal val="#ppt_x"/>
                                          </p:val>
                                        </p:tav>
                                      </p:tavLst>
                                    </p:anim>
                                    <p:anim calcmode="lin" valueType="num">
                                      <p:cBhvr>
                                        <p:cTn id="9" dur="1000" fill="hold"/>
                                        <p:tgtEl>
                                          <p:spTgt spid="5427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
            <a:extLst>
              <a:ext uri="{FF2B5EF4-FFF2-40B4-BE49-F238E27FC236}">
                <a16:creationId xmlns:lc="http://schemas.openxmlformats.org/drawingml/2006/lockedCanvas" xmlns:a16="http://schemas.microsoft.com/office/drawing/2014/main" xmlns="" id="{8BF4B101-6689-164F-9FB9-0DF24D996752}"/>
              </a:ext>
            </a:extLst>
          </p:cNvPr>
          <p:cNvSpPr txBox="1"/>
          <p:nvPr/>
        </p:nvSpPr>
        <p:spPr>
          <a:xfrm>
            <a:off x="914400" y="4865148"/>
            <a:ext cx="3962400" cy="1631216"/>
          </a:xfrm>
          <a:prstGeom prst="rect">
            <a:avLst/>
          </a:prstGeom>
          <a:noFill/>
        </p:spPr>
        <p:txBody>
          <a:bodyPr wrap="square" rtlCol="0">
            <a:spAutoFit/>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i="1" dirty="0"/>
              <a:t>Double-iteration for:</a:t>
            </a:r>
          </a:p>
          <a:p>
            <a:pPr marL="342900" indent="-342900">
              <a:buFont typeface="+mj-lt"/>
              <a:buAutoNum type="arabicPeriod"/>
            </a:pPr>
            <a:r>
              <a:rPr lang="en-GB" sz="2000" i="1" dirty="0">
                <a:solidFill>
                  <a:srgbClr val="EC1D24"/>
                </a:solidFill>
              </a:rPr>
              <a:t>MAN </a:t>
            </a:r>
            <a:r>
              <a:rPr lang="en-GB" sz="2000" i="1" dirty="0" err="1">
                <a:solidFill>
                  <a:srgbClr val="EC1D24"/>
                </a:solidFill>
              </a:rPr>
              <a:t>bkg</a:t>
            </a:r>
            <a:r>
              <a:rPr lang="en-GB" sz="2000" i="1" dirty="0">
                <a:solidFill>
                  <a:srgbClr val="EC1D24"/>
                </a:solidFill>
              </a:rPr>
              <a:t> and peak interference </a:t>
            </a:r>
            <a:r>
              <a:rPr lang="en-GB" sz="2000" i="1" dirty="0" smtClean="0">
                <a:solidFill>
                  <a:srgbClr val="EC1D24"/>
                </a:solidFill>
              </a:rPr>
              <a:t>corrections </a:t>
            </a:r>
            <a:r>
              <a:rPr lang="en-GB" sz="2000" i="1" dirty="0">
                <a:solidFill>
                  <a:srgbClr val="EC1D24"/>
                </a:solidFill>
              </a:rPr>
              <a:t>and k-ratio calculation </a:t>
            </a:r>
            <a:r>
              <a:rPr lang="en-GB" sz="2000" b="1" i="1" dirty="0">
                <a:solidFill>
                  <a:srgbClr val="EC1D24"/>
                </a:solidFill>
              </a:rPr>
              <a:t>(outer loop)</a:t>
            </a:r>
          </a:p>
          <a:p>
            <a:pPr marL="342900" indent="-342900">
              <a:buFont typeface="+mj-lt"/>
              <a:buAutoNum type="arabicPeriod"/>
            </a:pPr>
            <a:r>
              <a:rPr lang="en-GB" sz="2000" i="1" dirty="0">
                <a:solidFill>
                  <a:srgbClr val="F19721"/>
                </a:solidFill>
              </a:rPr>
              <a:t>Matrix correction </a:t>
            </a:r>
            <a:r>
              <a:rPr lang="en-GB" sz="2000" b="1" i="1" dirty="0">
                <a:solidFill>
                  <a:srgbClr val="F19721"/>
                </a:solidFill>
              </a:rPr>
              <a:t>(inner loop) </a:t>
            </a:r>
          </a:p>
        </p:txBody>
      </p:sp>
      <p:pic>
        <p:nvPicPr>
          <p:cNvPr id="3" name="Picture 2" descr="A picture containing graphical user interface&#10;&#10;Description automatically generated">
            <a:extLst>
              <a:ext uri="{FF2B5EF4-FFF2-40B4-BE49-F238E27FC236}">
                <a16:creationId xmlns:lc="http://schemas.openxmlformats.org/drawingml/2006/lockedCanvas" xmlns:a16="http://schemas.microsoft.com/office/drawing/2014/main" xmlns="" id="{420E0107-7623-F94E-A1D5-B3CAC46049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61873" y="990600"/>
            <a:ext cx="8249636" cy="5527256"/>
          </a:xfrm>
          <a:prstGeom prst="rect">
            <a:avLst/>
          </a:prstGeom>
        </p:spPr>
      </p:pic>
      <p:sp>
        <p:nvSpPr>
          <p:cNvPr id="4" name="Title 1"/>
          <p:cNvSpPr txBox="1">
            <a:spLocks/>
          </p:cNvSpPr>
          <p:nvPr/>
        </p:nvSpPr>
        <p:spPr>
          <a:xfrm>
            <a:off x="762000" y="152400"/>
            <a:ext cx="10744200" cy="6096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kern="0" dirty="0" smtClean="0"/>
              <a:t>From X-ray Counts to Weight Percent</a:t>
            </a:r>
            <a:endParaRPr lang="en-US" kern="0" dirty="0"/>
          </a:p>
        </p:txBody>
      </p:sp>
      <p:sp>
        <p:nvSpPr>
          <p:cNvPr id="5" name="TextBox 4"/>
          <p:cNvSpPr txBox="1"/>
          <p:nvPr/>
        </p:nvSpPr>
        <p:spPr>
          <a:xfrm>
            <a:off x="608012" y="2819400"/>
            <a:ext cx="3234860" cy="646331"/>
          </a:xfrm>
          <a:prstGeom prst="rect">
            <a:avLst/>
          </a:prstGeom>
          <a:noFill/>
        </p:spPr>
        <p:txBody>
          <a:bodyPr wrap="none" rtlCol="0">
            <a:spAutoFit/>
          </a:bodyPr>
          <a:lstStyle/>
          <a:p>
            <a:r>
              <a:rPr lang="en-US" sz="3600" b="1" dirty="0" smtClean="0"/>
              <a:t>Points or Pixels!</a:t>
            </a:r>
            <a:endParaRPr lang="en-US" sz="3600" b="1" dirty="0"/>
          </a:p>
        </p:txBody>
      </p:sp>
    </p:spTree>
    <p:extLst>
      <p:ext uri="{BB962C8B-B14F-4D97-AF65-F5344CB8AC3E}">
        <p14:creationId xmlns:p14="http://schemas.microsoft.com/office/powerpoint/2010/main" val="3958470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 calcmode="lin" valueType="num">
                                      <p:cBhvr>
                                        <p:cTn id="23" dur="1000" fill="hold"/>
                                        <p:tgtEl>
                                          <p:spTgt spid="5"/>
                                        </p:tgtEl>
                                        <p:attrNameLst>
                                          <p:attrName>style.rotation</p:attrName>
                                        </p:attrNameLst>
                                      </p:cBhvr>
                                      <p:tavLst>
                                        <p:tav tm="0">
                                          <p:val>
                                            <p:fltVal val="90"/>
                                          </p:val>
                                        </p:tav>
                                        <p:tav tm="100000">
                                          <p:val>
                                            <p:fltVal val="0"/>
                                          </p:val>
                                        </p:tav>
                                      </p:tavLst>
                                    </p:anim>
                                    <p:animEffect transition="in" filter="fade">
                                      <p:cBhvr>
                                        <p:cTn id="2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4007" y="73995"/>
            <a:ext cx="6118860" cy="4259880"/>
            <a:chOff x="134007" y="73995"/>
            <a:chExt cx="6118860" cy="4259880"/>
          </a:xfrm>
        </p:grpSpPr>
        <p:pic>
          <p:nvPicPr>
            <p:cNvPr id="3" name="Picture 2" descr="RK8008_Map1_OvsO.bmp"/>
            <p:cNvPicPr/>
            <p:nvPr/>
          </p:nvPicPr>
          <p:blipFill rotWithShape="1">
            <a:blip r:embed="rId2" cstate="print">
              <a:extLst>
                <a:ext uri="{28A0092B-C50C-407E-A947-70E740481C1C}">
                  <a14:useLocalDpi xmlns:a14="http://schemas.microsoft.com/office/drawing/2010/main" val="0"/>
                </a:ext>
              </a:extLst>
            </a:blip>
            <a:srcRect t="3923" b="50988"/>
            <a:stretch/>
          </p:blipFill>
          <p:spPr>
            <a:xfrm>
              <a:off x="134007" y="457200"/>
              <a:ext cx="6118860" cy="3876675"/>
            </a:xfrm>
            <a:prstGeom prst="rect">
              <a:avLst/>
            </a:prstGeom>
          </p:spPr>
        </p:pic>
        <p:sp>
          <p:nvSpPr>
            <p:cNvPr id="4" name="Rectangle 3"/>
            <p:cNvSpPr/>
            <p:nvPr/>
          </p:nvSpPr>
          <p:spPr>
            <a:xfrm>
              <a:off x="225972" y="73995"/>
              <a:ext cx="5487440" cy="461665"/>
            </a:xfrm>
            <a:prstGeom prst="rect">
              <a:avLst/>
            </a:prstGeom>
          </p:spPr>
          <p:txBody>
            <a:bodyPr wrap="square">
              <a:spAutoFit/>
            </a:bodyPr>
            <a:lstStyle/>
            <a:p>
              <a:r>
                <a:rPr lang="en-US" b="1" i="1" dirty="0"/>
                <a:t>Traditional maps: raw oxygen counts</a:t>
              </a:r>
              <a:endParaRPr lang="en-US" dirty="0"/>
            </a:p>
          </p:txBody>
        </p:sp>
      </p:grpSp>
      <p:grpSp>
        <p:nvGrpSpPr>
          <p:cNvPr id="5" name="Group 4"/>
          <p:cNvGrpSpPr/>
          <p:nvPr/>
        </p:nvGrpSpPr>
        <p:grpSpPr>
          <a:xfrm>
            <a:off x="225972" y="2939030"/>
            <a:ext cx="9068840" cy="3895725"/>
            <a:chOff x="41001" y="2928116"/>
            <a:chExt cx="9068840" cy="3895725"/>
          </a:xfrm>
        </p:grpSpPr>
        <p:pic>
          <p:nvPicPr>
            <p:cNvPr id="6" name="Picture 5" descr="RK8008_Map1_OvsO.bmp"/>
            <p:cNvPicPr/>
            <p:nvPr/>
          </p:nvPicPr>
          <p:blipFill rotWithShape="1">
            <a:blip r:embed="rId3" cstate="print">
              <a:extLst>
                <a:ext uri="{28A0092B-C50C-407E-A947-70E740481C1C}">
                  <a14:useLocalDpi xmlns:a14="http://schemas.microsoft.com/office/drawing/2010/main" val="0"/>
                </a:ext>
              </a:extLst>
            </a:blip>
            <a:srcRect t="55340"/>
            <a:stretch/>
          </p:blipFill>
          <p:spPr>
            <a:xfrm>
              <a:off x="2902081" y="2928116"/>
              <a:ext cx="6207760" cy="3895725"/>
            </a:xfrm>
            <a:prstGeom prst="rect">
              <a:avLst/>
            </a:prstGeom>
          </p:spPr>
        </p:pic>
        <p:sp>
          <p:nvSpPr>
            <p:cNvPr id="7" name="Rectangle 6"/>
            <p:cNvSpPr/>
            <p:nvPr/>
          </p:nvSpPr>
          <p:spPr>
            <a:xfrm>
              <a:off x="41001" y="4419600"/>
              <a:ext cx="2861081" cy="2308324"/>
            </a:xfrm>
            <a:prstGeom prst="rect">
              <a:avLst/>
            </a:prstGeom>
          </p:spPr>
          <p:txBody>
            <a:bodyPr wrap="square">
              <a:spAutoFit/>
            </a:bodyPr>
            <a:lstStyle/>
            <a:p>
              <a:r>
                <a:rPr lang="en-US" b="1" i="1" dirty="0" smtClean="0"/>
                <a:t>Quantitative Mapping: background</a:t>
              </a:r>
              <a:r>
                <a:rPr lang="en-US" b="1" i="1" dirty="0"/>
                <a:t>, </a:t>
              </a:r>
              <a:r>
                <a:rPr lang="en-US" b="1" i="1" dirty="0" smtClean="0"/>
                <a:t>dead time</a:t>
              </a:r>
              <a:r>
                <a:rPr lang="en-US" b="1" i="1" dirty="0"/>
                <a:t>, matrix and interference corrected!</a:t>
              </a:r>
              <a:endParaRPr lang="en-US" dirty="0"/>
            </a:p>
          </p:txBody>
        </p:sp>
      </p:grpSp>
      <p:sp>
        <p:nvSpPr>
          <p:cNvPr id="8" name="Rectangle 7"/>
          <p:cNvSpPr/>
          <p:nvPr/>
        </p:nvSpPr>
        <p:spPr>
          <a:xfrm>
            <a:off x="8990012" y="330732"/>
            <a:ext cx="3124200" cy="5632311"/>
          </a:xfrm>
          <a:prstGeom prst="rect">
            <a:avLst/>
          </a:prstGeom>
        </p:spPr>
        <p:txBody>
          <a:bodyPr wrap="square">
            <a:spAutoFit/>
          </a:bodyPr>
          <a:lstStyle/>
          <a:p>
            <a:r>
              <a:rPr lang="en-US" dirty="0" smtClean="0"/>
              <a:t>We must perform </a:t>
            </a:r>
            <a:r>
              <a:rPr lang="en-US" dirty="0"/>
              <a:t>high accuracy quantitative x-ray mapping </a:t>
            </a:r>
            <a:r>
              <a:rPr lang="en-US" dirty="0" smtClean="0"/>
              <a:t>on a pixel by pixel basis (just as with our point analyses).</a:t>
            </a:r>
          </a:p>
          <a:p>
            <a:endParaRPr lang="en-US" dirty="0"/>
          </a:p>
          <a:p>
            <a:r>
              <a:rPr lang="en-US" dirty="0" smtClean="0"/>
              <a:t>This not only provides major/trace quantification, but also x-ray </a:t>
            </a:r>
            <a:r>
              <a:rPr lang="en-US" dirty="0"/>
              <a:t>map quantification of even low energy emission lines such as </a:t>
            </a:r>
            <a:r>
              <a:rPr lang="en-US" dirty="0" smtClean="0"/>
              <a:t>oxygen</a:t>
            </a:r>
            <a:r>
              <a:rPr lang="en-US" dirty="0"/>
              <a:t>, nitrogen, carbon, etc</a:t>
            </a:r>
            <a:r>
              <a:rPr lang="en-US" dirty="0" smtClean="0"/>
              <a:t>.</a:t>
            </a:r>
            <a:endParaRPr lang="en-US" dirty="0"/>
          </a:p>
        </p:txBody>
      </p:sp>
    </p:spTree>
    <p:extLst>
      <p:ext uri="{BB962C8B-B14F-4D97-AF65-F5344CB8AC3E}">
        <p14:creationId xmlns:p14="http://schemas.microsoft.com/office/powerpoint/2010/main" val="397088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2280" y="333153"/>
            <a:ext cx="5550490" cy="637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59842" y="102321"/>
            <a:ext cx="5661165" cy="523220"/>
          </a:xfrm>
          <a:prstGeom prst="rect">
            <a:avLst/>
          </a:prstGeom>
          <a:noFill/>
        </p:spPr>
        <p:txBody>
          <a:bodyPr wrap="none" rtlCol="0">
            <a:spAutoFit/>
          </a:bodyPr>
          <a:lstStyle/>
          <a:p>
            <a:r>
              <a:rPr lang="en-US" sz="2800" dirty="0" smtClean="0">
                <a:latin typeface="Times New Roman" panose="02020603050405020304" pitchFamily="18" charset="0"/>
                <a:cs typeface="Times New Roman" panose="02020603050405020304" pitchFamily="18" charset="0"/>
              </a:rPr>
              <a:t>Errors due to “unanalyzed” elements!</a:t>
            </a:r>
          </a:p>
        </p:txBody>
      </p:sp>
      <p:sp>
        <p:nvSpPr>
          <p:cNvPr id="4" name="Rectangle 3"/>
          <p:cNvSpPr/>
          <p:nvPr/>
        </p:nvSpPr>
        <p:spPr bwMode="auto">
          <a:xfrm flipV="1">
            <a:off x="6587440" y="5009322"/>
            <a:ext cx="5281824" cy="381000"/>
          </a:xfrm>
          <a:prstGeom prst="rect">
            <a:avLst/>
          </a:prstGeom>
          <a:noFill/>
          <a:ln w="222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3" name="TextBox 2"/>
          <p:cNvSpPr txBox="1"/>
          <p:nvPr/>
        </p:nvSpPr>
        <p:spPr>
          <a:xfrm>
            <a:off x="238581" y="766465"/>
            <a:ext cx="5869587" cy="892552"/>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Examples:</a:t>
            </a:r>
          </a:p>
          <a:p>
            <a:endParaRPr lang="en-US" sz="11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Excess oxygen when ferric iron is present</a:t>
            </a:r>
          </a:p>
        </p:txBody>
      </p:sp>
      <p:sp>
        <p:nvSpPr>
          <p:cNvPr id="5" name="TextBox 4"/>
          <p:cNvSpPr txBox="1"/>
          <p:nvPr/>
        </p:nvSpPr>
        <p:spPr>
          <a:xfrm>
            <a:off x="238580" y="2667000"/>
            <a:ext cx="2751844" cy="1015663"/>
          </a:xfrm>
          <a:prstGeom prst="rect">
            <a:avLst/>
          </a:prstGeom>
          <a:noFill/>
        </p:spPr>
        <p:txBody>
          <a:bodyPr wrap="none" rtlCol="0">
            <a:spAutoFit/>
          </a:bodyPr>
          <a:lstStyle/>
          <a:p>
            <a:pPr marL="342900" indent="-34290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Carbon in carbonates</a:t>
            </a:r>
          </a:p>
          <a:p>
            <a:pPr marL="342900" indent="-34290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Boron, lithium, etc.</a:t>
            </a:r>
            <a:endParaRPr lang="en-US" sz="2000" dirty="0">
              <a:latin typeface="Times New Roman" panose="02020603050405020304" pitchFamily="18" charset="0"/>
              <a:cs typeface="Times New Roman" panose="02020603050405020304" pitchFamily="18" charset="0"/>
            </a:endParaRPr>
          </a:p>
        </p:txBody>
      </p:sp>
      <p:sp>
        <p:nvSpPr>
          <p:cNvPr id="7" name="Rectangle 6"/>
          <p:cNvSpPr/>
          <p:nvPr/>
        </p:nvSpPr>
        <p:spPr>
          <a:xfrm>
            <a:off x="238581" y="1828800"/>
            <a:ext cx="5327156" cy="707886"/>
          </a:xfrm>
          <a:prstGeom prst="rect">
            <a:avLst/>
          </a:prstGeom>
        </p:spPr>
        <p:txBody>
          <a:bodyPr wrap="square">
            <a:spAutoFit/>
          </a:bodyPr>
          <a:lstStyle/>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When water </a:t>
            </a:r>
            <a:r>
              <a:rPr lang="en-US" sz="2000" dirty="0" smtClean="0">
                <a:latin typeface="Times New Roman" panose="02020603050405020304" pitchFamily="18" charset="0"/>
                <a:cs typeface="Times New Roman" panose="02020603050405020304" pitchFamily="18" charset="0"/>
              </a:rPr>
              <a:t>or hydroxyl are </a:t>
            </a:r>
            <a:r>
              <a:rPr lang="en-US" sz="2000" dirty="0">
                <a:latin typeface="Times New Roman" panose="02020603050405020304" pitchFamily="18" charset="0"/>
                <a:cs typeface="Times New Roman" panose="02020603050405020304" pitchFamily="18" charset="0"/>
              </a:rPr>
              <a:t>present in minerals and glasses</a:t>
            </a:r>
          </a:p>
        </p:txBody>
      </p:sp>
      <p:sp>
        <p:nvSpPr>
          <p:cNvPr id="11" name="Rectangle 10"/>
          <p:cNvSpPr/>
          <p:nvPr/>
        </p:nvSpPr>
        <p:spPr bwMode="auto">
          <a:xfrm flipV="1">
            <a:off x="6602280" y="4114800"/>
            <a:ext cx="5281824" cy="914400"/>
          </a:xfrm>
          <a:prstGeom prst="rect">
            <a:avLst/>
          </a:prstGeom>
          <a:noFill/>
          <a:ln w="222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grpSp>
        <p:nvGrpSpPr>
          <p:cNvPr id="9" name="Group 8"/>
          <p:cNvGrpSpPr/>
          <p:nvPr/>
        </p:nvGrpSpPr>
        <p:grpSpPr>
          <a:xfrm>
            <a:off x="1218883" y="5199823"/>
            <a:ext cx="9778570" cy="1505778"/>
            <a:chOff x="914400" y="5432298"/>
            <a:chExt cx="7335838" cy="1273301"/>
          </a:xfrm>
        </p:grpSpPr>
        <p:pic>
          <p:nvPicPr>
            <p:cNvPr id="542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5709297"/>
              <a:ext cx="7335838" cy="996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914400" y="5432298"/>
              <a:ext cx="1129642" cy="276999"/>
            </a:xfrm>
            <a:prstGeom prst="rect">
              <a:avLst/>
            </a:prstGeom>
            <a:noFill/>
          </p:spPr>
          <p:txBody>
            <a:bodyPr wrap="none" rtlCol="0">
              <a:spAutoFit/>
            </a:bodyPr>
            <a:lstStyle/>
            <a:p>
              <a:r>
                <a:rPr lang="en-US" sz="1200" dirty="0" smtClean="0"/>
                <a:t>Fournelle et al., 2020</a:t>
              </a:r>
              <a:endParaRPr lang="en-US" sz="1200" dirty="0"/>
            </a:p>
          </p:txBody>
        </p:sp>
      </p:grpSp>
      <p:sp>
        <p:nvSpPr>
          <p:cNvPr id="6" name="Rectangle 5"/>
          <p:cNvSpPr/>
          <p:nvPr/>
        </p:nvSpPr>
        <p:spPr bwMode="auto">
          <a:xfrm flipV="1">
            <a:off x="1320456" y="6400800"/>
            <a:ext cx="9676997" cy="304800"/>
          </a:xfrm>
          <a:prstGeom prst="rect">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grpSp>
        <p:nvGrpSpPr>
          <p:cNvPr id="12" name="Group 11"/>
          <p:cNvGrpSpPr/>
          <p:nvPr/>
        </p:nvGrpSpPr>
        <p:grpSpPr>
          <a:xfrm>
            <a:off x="5821006" y="102320"/>
            <a:ext cx="5836277" cy="5067302"/>
            <a:chOff x="4692947" y="581704"/>
            <a:chExt cx="3934157" cy="3265183"/>
          </a:xfrm>
        </p:grpSpPr>
        <p:pic>
          <p:nvPicPr>
            <p:cNvPr id="542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2947" y="581704"/>
              <a:ext cx="3934157" cy="3234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7352003" y="3592971"/>
              <a:ext cx="909380" cy="253916"/>
            </a:xfrm>
            <a:prstGeom prst="rect">
              <a:avLst/>
            </a:prstGeom>
            <a:noFill/>
          </p:spPr>
          <p:txBody>
            <a:bodyPr wrap="none" rtlCol="0">
              <a:spAutoFit/>
            </a:bodyPr>
            <a:lstStyle/>
            <a:p>
              <a:r>
                <a:rPr lang="en-US" sz="1050" dirty="0" smtClean="0"/>
                <a:t>Roman et al., 2006</a:t>
              </a:r>
              <a:endParaRPr lang="en-US" sz="1050" dirty="0"/>
            </a:p>
          </p:txBody>
        </p:sp>
      </p:grpSp>
      <p:sp>
        <p:nvSpPr>
          <p:cNvPr id="13" name="TextBox 12"/>
          <p:cNvSpPr txBox="1"/>
          <p:nvPr/>
        </p:nvSpPr>
        <p:spPr>
          <a:xfrm>
            <a:off x="238580" y="3865965"/>
            <a:ext cx="5098555" cy="1015663"/>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Also “excess” oxygen when halogens are present and oxygen is calculated by stoichiometry, e.g., </a:t>
            </a:r>
            <a:r>
              <a:rPr lang="en-US" sz="2000" dirty="0" err="1" smtClean="0">
                <a:latin typeface="Times New Roman" panose="02020603050405020304" pitchFamily="18" charset="0"/>
                <a:cs typeface="Times New Roman" panose="02020603050405020304" pitchFamily="18" charset="0"/>
              </a:rPr>
              <a:t>fluor-phlogopite</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2296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4274"/>
                                        </p:tgtEl>
                                        <p:attrNameLst>
                                          <p:attrName>style.visibility</p:attrName>
                                        </p:attrNameLst>
                                      </p:cBhvr>
                                      <p:to>
                                        <p:strVal val="visible"/>
                                      </p:to>
                                    </p:set>
                                    <p:animEffect transition="in" filter="fade">
                                      <p:cBhvr>
                                        <p:cTn id="21" dur="1000"/>
                                        <p:tgtEl>
                                          <p:spTgt spid="54274"/>
                                        </p:tgtEl>
                                      </p:cBhvr>
                                    </p:animEffect>
                                    <p:anim calcmode="lin" valueType="num">
                                      <p:cBhvr>
                                        <p:cTn id="22" dur="1000" fill="hold"/>
                                        <p:tgtEl>
                                          <p:spTgt spid="54274"/>
                                        </p:tgtEl>
                                        <p:attrNameLst>
                                          <p:attrName>ppt_x</p:attrName>
                                        </p:attrNameLst>
                                      </p:cBhvr>
                                      <p:tavLst>
                                        <p:tav tm="0">
                                          <p:val>
                                            <p:strVal val="#ppt_x"/>
                                          </p:val>
                                        </p:tav>
                                        <p:tav tm="100000">
                                          <p:val>
                                            <p:strVal val="#ppt_x"/>
                                          </p:val>
                                        </p:tav>
                                      </p:tavLst>
                                    </p:anim>
                                    <p:anim calcmode="lin" valueType="num">
                                      <p:cBhvr>
                                        <p:cTn id="23" dur="1000" fill="hold"/>
                                        <p:tgtEl>
                                          <p:spTgt spid="5427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1000"/>
                                        <p:tgtEl>
                                          <p:spTgt spid="5"/>
                                        </p:tgtEl>
                                      </p:cBhvr>
                                    </p:animEffect>
                                    <p:anim calcmode="lin" valueType="num">
                                      <p:cBhvr>
                                        <p:cTn id="50" dur="1000" fill="hold"/>
                                        <p:tgtEl>
                                          <p:spTgt spid="5"/>
                                        </p:tgtEl>
                                        <p:attrNameLst>
                                          <p:attrName>ppt_x</p:attrName>
                                        </p:attrNameLst>
                                      </p:cBhvr>
                                      <p:tavLst>
                                        <p:tav tm="0">
                                          <p:val>
                                            <p:strVal val="#ppt_x"/>
                                          </p:val>
                                        </p:tav>
                                        <p:tav tm="100000">
                                          <p:val>
                                            <p:strVal val="#ppt_x"/>
                                          </p:val>
                                        </p:tav>
                                      </p:tavLst>
                                    </p:anim>
                                    <p:anim calcmode="lin" valueType="num">
                                      <p:cBhvr>
                                        <p:cTn id="5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fade">
                                      <p:cBhvr>
                                        <p:cTn id="63" dur="1000"/>
                                        <p:tgtEl>
                                          <p:spTgt spid="6"/>
                                        </p:tgtEl>
                                      </p:cBhvr>
                                    </p:animEffect>
                                    <p:anim calcmode="lin" valueType="num">
                                      <p:cBhvr>
                                        <p:cTn id="64" dur="1000" fill="hold"/>
                                        <p:tgtEl>
                                          <p:spTgt spid="6"/>
                                        </p:tgtEl>
                                        <p:attrNameLst>
                                          <p:attrName>ppt_x</p:attrName>
                                        </p:attrNameLst>
                                      </p:cBhvr>
                                      <p:tavLst>
                                        <p:tav tm="0">
                                          <p:val>
                                            <p:strVal val="#ppt_x"/>
                                          </p:val>
                                        </p:tav>
                                        <p:tav tm="100000">
                                          <p:val>
                                            <p:strVal val="#ppt_x"/>
                                          </p:val>
                                        </p:tav>
                                      </p:tavLst>
                                    </p:anim>
                                    <p:anim calcmode="lin" valueType="num">
                                      <p:cBhvr>
                                        <p:cTn id="6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fade">
                                      <p:cBhvr>
                                        <p:cTn id="70" dur="1000"/>
                                        <p:tgtEl>
                                          <p:spTgt spid="13"/>
                                        </p:tgtEl>
                                      </p:cBhvr>
                                    </p:animEffect>
                                    <p:anim calcmode="lin" valueType="num">
                                      <p:cBhvr>
                                        <p:cTn id="71" dur="1000" fill="hold"/>
                                        <p:tgtEl>
                                          <p:spTgt spid="13"/>
                                        </p:tgtEl>
                                        <p:attrNameLst>
                                          <p:attrName>ppt_x</p:attrName>
                                        </p:attrNameLst>
                                      </p:cBhvr>
                                      <p:tavLst>
                                        <p:tav tm="0">
                                          <p:val>
                                            <p:strVal val="#ppt_x"/>
                                          </p:val>
                                        </p:tav>
                                        <p:tav tm="100000">
                                          <p:val>
                                            <p:strVal val="#ppt_x"/>
                                          </p:val>
                                        </p:tav>
                                      </p:tavLst>
                                    </p:anim>
                                    <p:anim calcmode="lin" valueType="num">
                                      <p:cBhvr>
                                        <p:cTn id="7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5" grpId="0"/>
      <p:bldP spid="7" grpId="0"/>
      <p:bldP spid="11" grpId="0" animBg="1"/>
      <p:bldP spid="6" grpId="0" animBg="1"/>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441726" y="152400"/>
            <a:ext cx="1127466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smtClean="0"/>
              <a:t>Beam Sensitivity for Major and Minor Elements</a:t>
            </a:r>
            <a:endParaRPr lang="en-US" altLang="en-US" sz="2800" dirty="0"/>
          </a:p>
        </p:txBody>
      </p:sp>
      <p:sp>
        <p:nvSpPr>
          <p:cNvPr id="23" name="TextBox 22"/>
          <p:cNvSpPr txBox="1"/>
          <p:nvPr/>
        </p:nvSpPr>
        <p:spPr>
          <a:xfrm>
            <a:off x="8609012" y="990600"/>
            <a:ext cx="3235950" cy="584775"/>
          </a:xfrm>
          <a:prstGeom prst="rect">
            <a:avLst/>
          </a:prstGeom>
          <a:noFill/>
        </p:spPr>
        <p:txBody>
          <a:bodyPr wrap="none" rtlCol="0">
            <a:spAutoFit/>
          </a:bodyPr>
          <a:lstStyle/>
          <a:p>
            <a:r>
              <a:rPr lang="en-US" sz="3200" dirty="0" smtClean="0">
                <a:latin typeface="Times New Roman" panose="02020603050405020304" pitchFamily="18" charset="0"/>
                <a:cs typeface="Times New Roman" panose="02020603050405020304" pitchFamily="18" charset="0"/>
              </a:rPr>
              <a:t>Y axis: Log Scale!</a:t>
            </a:r>
            <a:endParaRPr lang="en-US" sz="3200" dirty="0">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212" y="695498"/>
            <a:ext cx="7639050" cy="499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370012" y="1752600"/>
            <a:ext cx="1142877" cy="584775"/>
          </a:xfrm>
          <a:prstGeom prst="rect">
            <a:avLst/>
          </a:prstGeom>
          <a:noFill/>
        </p:spPr>
        <p:txBody>
          <a:bodyPr wrap="none" rtlCol="0">
            <a:spAutoFit/>
          </a:bodyPr>
          <a:lstStyle/>
          <a:p>
            <a:r>
              <a:rPr lang="en-US" sz="3200" dirty="0" smtClean="0">
                <a:solidFill>
                  <a:srgbClr val="FF0000"/>
                </a:solidFill>
              </a:rPr>
              <a:t>Na Ka</a:t>
            </a:r>
            <a:endParaRPr lang="en-US" sz="3200" dirty="0">
              <a:solidFill>
                <a:srgbClr val="FF0000"/>
              </a:solidFill>
            </a:endParaRPr>
          </a:p>
        </p:txBody>
      </p:sp>
      <p:grpSp>
        <p:nvGrpSpPr>
          <p:cNvPr id="5" name="Group 4"/>
          <p:cNvGrpSpPr/>
          <p:nvPr/>
        </p:nvGrpSpPr>
        <p:grpSpPr>
          <a:xfrm>
            <a:off x="4418012" y="1752600"/>
            <a:ext cx="7639050" cy="4991100"/>
            <a:chOff x="4418012" y="1752600"/>
            <a:chExt cx="7639050" cy="4991100"/>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8012" y="1752600"/>
              <a:ext cx="7639050" cy="499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8837612" y="5455765"/>
              <a:ext cx="767839" cy="461665"/>
            </a:xfrm>
            <a:prstGeom prst="rect">
              <a:avLst/>
            </a:prstGeom>
          </p:spPr>
          <p:txBody>
            <a:bodyPr wrap="none">
              <a:spAutoFit/>
            </a:bodyPr>
            <a:lstStyle/>
            <a:p>
              <a:r>
                <a:rPr lang="en-US" dirty="0" smtClean="0">
                  <a:solidFill>
                    <a:srgbClr val="FF0000"/>
                  </a:solidFill>
                </a:rPr>
                <a:t>Si </a:t>
              </a:r>
              <a:r>
                <a:rPr lang="en-US" dirty="0">
                  <a:solidFill>
                    <a:srgbClr val="FF0000"/>
                  </a:solidFill>
                </a:rPr>
                <a:t>Ka</a:t>
              </a:r>
            </a:p>
          </p:txBody>
        </p:sp>
      </p:grpSp>
    </p:spTree>
    <p:extLst>
      <p:ext uri="{BB962C8B-B14F-4D97-AF65-F5344CB8AC3E}">
        <p14:creationId xmlns:p14="http://schemas.microsoft.com/office/powerpoint/2010/main" val="3706464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139699" y="914400"/>
                <a:ext cx="11887200" cy="5701433"/>
              </a:xfrm>
              <a:prstGeom prst="rect">
                <a:avLst/>
              </a:prstGeom>
            </p:spPr>
            <p:txBody>
              <a:bodyPr wrap="square">
                <a:spAutoFit/>
              </a:bodyPr>
              <a:lstStyle/>
              <a:p>
                <a:pPr lvl="0"/>
                <a:r>
                  <a:rPr lang="en-US" dirty="0">
                    <a:latin typeface="Times New Roman" panose="02020603050405020304" pitchFamily="18" charset="0"/>
                    <a:cs typeface="Times New Roman" panose="02020603050405020304" pitchFamily="18" charset="0"/>
                  </a:rPr>
                  <a:t>The log linear TDI fit is calculated as </a:t>
                </a:r>
                <a:r>
                  <a:rPr lang="en-US" dirty="0" smtClean="0">
                    <a:latin typeface="Times New Roman" panose="02020603050405020304" pitchFamily="18" charset="0"/>
                    <a:cs typeface="Times New Roman" panose="02020603050405020304" pitchFamily="18" charset="0"/>
                  </a:rPr>
                  <a:t>follows</a:t>
                </a:r>
                <a:endParaRPr lang="en-US"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
                        <m:sSubPr>
                          <m:ctrlPr>
                            <a:rPr lang="en-US" i="1">
                              <a:latin typeface="Cambria Math"/>
                            </a:rPr>
                          </m:ctrlPr>
                        </m:sSubPr>
                        <m:e>
                          <m:r>
                            <a:rPr lang="en-US" i="1">
                              <a:latin typeface="Cambria Math"/>
                            </a:rPr>
                            <m:t>𝐼</m:t>
                          </m:r>
                        </m:e>
                        <m:sub>
                          <m:r>
                            <a:rPr lang="en-US" i="1">
                              <a:latin typeface="Cambria Math"/>
                            </a:rPr>
                            <m:t>𝑇𝐷𝐼</m:t>
                          </m:r>
                          <m:r>
                            <a:rPr lang="en-US" i="1">
                              <a:latin typeface="Cambria Math"/>
                            </a:rPr>
                            <m:t> (</m:t>
                          </m:r>
                          <m:r>
                            <a:rPr lang="en-US" i="1">
                              <a:latin typeface="Cambria Math"/>
                            </a:rPr>
                            <m:t>𝑙𝑜𝑔</m:t>
                          </m:r>
                          <m:r>
                            <a:rPr lang="en-US" i="1">
                              <a:latin typeface="Cambria Math"/>
                            </a:rPr>
                            <m:t>−</m:t>
                          </m:r>
                          <m:r>
                            <a:rPr lang="en-US" i="1">
                              <a:latin typeface="Cambria Math"/>
                            </a:rPr>
                            <m:t>𝑙𝑖𝑛𝑒𝑎𝑟</m:t>
                          </m:r>
                          <m:r>
                            <a:rPr lang="en-US" i="1">
                              <a:latin typeface="Cambria Math"/>
                            </a:rPr>
                            <m:t>)</m:t>
                          </m:r>
                        </m:sub>
                      </m:sSub>
                      <m:r>
                        <a:rPr lang="en-US" i="1">
                          <a:latin typeface="Cambria Math"/>
                        </a:rPr>
                        <m:t>=</m:t>
                      </m:r>
                      <m:sSup>
                        <m:sSupPr>
                          <m:ctrlPr>
                            <a:rPr lang="en-US" i="1">
                              <a:latin typeface="Cambria Math"/>
                            </a:rPr>
                          </m:ctrlPr>
                        </m:sSupPr>
                        <m:e>
                          <m:r>
                            <a:rPr lang="en-US" i="1">
                              <a:latin typeface="Cambria Math"/>
                            </a:rPr>
                            <m:t>𝑒</m:t>
                          </m:r>
                        </m:e>
                        <m:sup>
                          <m:d>
                            <m:dPr>
                              <m:begChr m:val="["/>
                              <m:endChr m:val="]"/>
                              <m:ctrlPr>
                                <a:rPr lang="en-US" i="1">
                                  <a:latin typeface="Cambria Math"/>
                                </a:rPr>
                              </m:ctrlPr>
                            </m:dPr>
                            <m:e>
                              <m:func>
                                <m:funcPr>
                                  <m:ctrlPr>
                                    <a:rPr lang="en-US" i="1">
                                      <a:latin typeface="Cambria Math"/>
                                    </a:rPr>
                                  </m:ctrlPr>
                                </m:funcPr>
                                <m:fName>
                                  <m:r>
                                    <m:rPr>
                                      <m:sty m:val="p"/>
                                    </m:rPr>
                                    <a:rPr lang="en-US">
                                      <a:latin typeface="Cambria Math"/>
                                    </a:rPr>
                                    <m:t>ln</m:t>
                                  </m:r>
                                </m:fName>
                                <m:e>
                                  <m:sSub>
                                    <m:sSubPr>
                                      <m:ctrlPr>
                                        <a:rPr lang="en-US" i="1">
                                          <a:latin typeface="Cambria Math"/>
                                        </a:rPr>
                                      </m:ctrlPr>
                                    </m:sSubPr>
                                    <m:e>
                                      <m:r>
                                        <a:rPr lang="en-US" i="1">
                                          <a:latin typeface="Cambria Math"/>
                                        </a:rPr>
                                        <m:t>𝐼</m:t>
                                      </m:r>
                                    </m:e>
                                    <m:sub>
                                      <m:r>
                                        <a:rPr lang="en-US" i="1">
                                          <a:latin typeface="Cambria Math"/>
                                        </a:rPr>
                                        <m:t>𝑟𝑎𝑤</m:t>
                                      </m:r>
                                    </m:sub>
                                  </m:sSub>
                                  <m:r>
                                    <a:rPr lang="en-US" i="1">
                                      <a:latin typeface="Cambria Math"/>
                                    </a:rPr>
                                    <m:t> − </m:t>
                                  </m:r>
                                  <m:r>
                                    <a:rPr lang="en-US" i="1">
                                      <a:latin typeface="Cambria Math"/>
                                    </a:rPr>
                                    <m:t>𝑎</m:t>
                                  </m:r>
                                  <m:r>
                                    <a:rPr lang="en-US" i="1">
                                      <a:latin typeface="Cambria Math"/>
                                    </a:rPr>
                                    <m:t>∗</m:t>
                                  </m:r>
                                  <m:f>
                                    <m:fPr>
                                      <m:ctrlPr>
                                        <a:rPr lang="en-US" i="1">
                                          <a:latin typeface="Cambria Math"/>
                                        </a:rPr>
                                      </m:ctrlPr>
                                    </m:fPr>
                                    <m:num>
                                      <m:r>
                                        <a:rPr lang="en-US" i="1">
                                          <a:latin typeface="Cambria Math"/>
                                        </a:rPr>
                                        <m:t>𝑡</m:t>
                                      </m:r>
                                    </m:num>
                                    <m:den>
                                      <m:r>
                                        <a:rPr lang="en-US" i="1">
                                          <a:latin typeface="Cambria Math"/>
                                        </a:rPr>
                                        <m:t>2</m:t>
                                      </m:r>
                                    </m:den>
                                  </m:f>
                                </m:e>
                              </m:func>
                            </m:e>
                          </m:d>
                        </m:sup>
                      </m:sSup>
                    </m:oMath>
                  </m:oMathPara>
                </a14:m>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Where </a:t>
                </a:r>
                <a:r>
                  <a:rPr lang="en-US" i="1" dirty="0">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 is the elapsed time, and </a:t>
                </a:r>
                <a:r>
                  <a:rPr lang="en-US" i="1" dirty="0">
                    <a:latin typeface="Times New Roman" panose="02020603050405020304" pitchFamily="18" charset="0"/>
                    <a:cs typeface="Times New Roman" panose="02020603050405020304" pitchFamily="18" charset="0"/>
                  </a:rPr>
                  <a:t>a</a:t>
                </a:r>
                <a:r>
                  <a:rPr lang="en-US" dirty="0">
                    <a:latin typeface="Times New Roman" panose="02020603050405020304" pitchFamily="18" charset="0"/>
                    <a:cs typeface="Times New Roman" panose="02020603050405020304" pitchFamily="18" charset="0"/>
                  </a:rPr>
                  <a:t> is the slope of the linear regression in log </a:t>
                </a:r>
                <a:r>
                  <a:rPr lang="en-US" dirty="0" smtClean="0">
                    <a:latin typeface="Times New Roman" panose="02020603050405020304" pitchFamily="18" charset="0"/>
                    <a:cs typeface="Times New Roman" panose="02020603050405020304" pitchFamily="18" charset="0"/>
                  </a:rPr>
                  <a:t>space.  The </a:t>
                </a:r>
                <a:r>
                  <a:rPr lang="en-US" dirty="0">
                    <a:latin typeface="Times New Roman" panose="02020603050405020304" pitchFamily="18" charset="0"/>
                    <a:cs typeface="Times New Roman" panose="02020603050405020304" pitchFamily="18" charset="0"/>
                  </a:rPr>
                  <a:t>hyper exponential TDI fit is calculated as follows:</a:t>
                </a:r>
              </a:p>
              <a:p>
                <a:r>
                  <a:rPr lang="en-US" dirty="0">
                    <a:latin typeface="Times New Roman" panose="02020603050405020304" pitchFamily="18" charset="0"/>
                    <a:cs typeface="Times New Roman" panose="02020603050405020304" pitchFamily="18" charset="0"/>
                  </a:rPr>
                  <a:t> </a:t>
                </a:r>
              </a:p>
              <a:p>
                <a:pPr/>
                <a14:m>
                  <m:oMathPara xmlns:m="http://schemas.openxmlformats.org/officeDocument/2006/math">
                    <m:oMathParaPr>
                      <m:jc m:val="centerGroup"/>
                    </m:oMathParaPr>
                    <m:oMath xmlns:m="http://schemas.openxmlformats.org/officeDocument/2006/math">
                      <m:sSub>
                        <m:sSubPr>
                          <m:ctrlPr>
                            <a:rPr lang="en-US" i="1">
                              <a:latin typeface="Cambria Math"/>
                            </a:rPr>
                          </m:ctrlPr>
                        </m:sSubPr>
                        <m:e>
                          <m:r>
                            <a:rPr lang="en-US" i="1">
                              <a:latin typeface="Cambria Math"/>
                            </a:rPr>
                            <m:t>𝐼</m:t>
                          </m:r>
                        </m:e>
                        <m:sub>
                          <m:r>
                            <a:rPr lang="en-US" i="1">
                              <a:latin typeface="Cambria Math"/>
                            </a:rPr>
                            <m:t>𝑇𝐷𝐼</m:t>
                          </m:r>
                          <m:r>
                            <a:rPr lang="en-US" i="1">
                              <a:latin typeface="Cambria Math"/>
                            </a:rPr>
                            <m:t> (</m:t>
                          </m:r>
                          <m:r>
                            <a:rPr lang="en-US" i="1">
                              <a:latin typeface="Cambria Math"/>
                            </a:rPr>
                            <m:t>h𝑦𝑝𝑒𝑟</m:t>
                          </m:r>
                          <m:r>
                            <a:rPr lang="en-US" i="1">
                              <a:latin typeface="Cambria Math"/>
                            </a:rPr>
                            <m:t>−</m:t>
                          </m:r>
                          <m:r>
                            <a:rPr lang="en-US" i="1">
                              <a:latin typeface="Cambria Math"/>
                            </a:rPr>
                            <m:t>𝑒𝑥𝑝</m:t>
                          </m:r>
                          <m:r>
                            <a:rPr lang="en-US" i="1">
                              <a:latin typeface="Cambria Math"/>
                            </a:rPr>
                            <m:t>)</m:t>
                          </m:r>
                        </m:sub>
                      </m:sSub>
                      <m:r>
                        <a:rPr lang="en-US" i="1">
                          <a:latin typeface="Cambria Math"/>
                        </a:rPr>
                        <m:t>=</m:t>
                      </m:r>
                      <m:sSup>
                        <m:sSupPr>
                          <m:ctrlPr>
                            <a:rPr lang="en-US" i="1">
                              <a:latin typeface="Cambria Math"/>
                            </a:rPr>
                          </m:ctrlPr>
                        </m:sSupPr>
                        <m:e>
                          <m:r>
                            <a:rPr lang="en-US" i="1">
                              <a:latin typeface="Cambria Math"/>
                            </a:rPr>
                            <m:t>𝑒</m:t>
                          </m:r>
                        </m:e>
                        <m:sup>
                          <m:d>
                            <m:dPr>
                              <m:begChr m:val="["/>
                              <m:endChr m:val="]"/>
                              <m:ctrlPr>
                                <a:rPr lang="en-US" i="1">
                                  <a:latin typeface="Cambria Math"/>
                                </a:rPr>
                              </m:ctrlPr>
                            </m:dPr>
                            <m:e>
                              <m:func>
                                <m:funcPr>
                                  <m:ctrlPr>
                                    <a:rPr lang="en-US" i="1">
                                      <a:latin typeface="Cambria Math"/>
                                    </a:rPr>
                                  </m:ctrlPr>
                                </m:funcPr>
                                <m:fName>
                                  <m:r>
                                    <m:rPr>
                                      <m:sty m:val="p"/>
                                    </m:rPr>
                                    <a:rPr lang="en-US">
                                      <a:latin typeface="Cambria Math"/>
                                    </a:rPr>
                                    <m:t>ln</m:t>
                                  </m:r>
                                </m:fName>
                                <m:e>
                                  <m:sSub>
                                    <m:sSubPr>
                                      <m:ctrlPr>
                                        <a:rPr lang="en-US" i="1">
                                          <a:latin typeface="Cambria Math"/>
                                        </a:rPr>
                                      </m:ctrlPr>
                                    </m:sSubPr>
                                    <m:e>
                                      <m:r>
                                        <a:rPr lang="en-US" i="1">
                                          <a:latin typeface="Cambria Math"/>
                                        </a:rPr>
                                        <m:t>𝐼</m:t>
                                      </m:r>
                                    </m:e>
                                    <m:sub>
                                      <m:r>
                                        <a:rPr lang="en-US" i="1">
                                          <a:latin typeface="Cambria Math"/>
                                        </a:rPr>
                                        <m:t>𝑟𝑎𝑤</m:t>
                                      </m:r>
                                    </m:sub>
                                  </m:sSub>
                                  <m:r>
                                    <a:rPr lang="en-US" i="1">
                                      <a:latin typeface="Cambria Math"/>
                                    </a:rPr>
                                    <m:t> − </m:t>
                                  </m:r>
                                  <m:r>
                                    <a:rPr lang="en-US" i="1">
                                      <a:latin typeface="Cambria Math"/>
                                    </a:rPr>
                                    <m:t>𝑎</m:t>
                                  </m:r>
                                  <m:r>
                                    <a:rPr lang="en-US" i="1">
                                      <a:latin typeface="Cambria Math"/>
                                    </a:rPr>
                                    <m:t>∗</m:t>
                                  </m:r>
                                  <m:f>
                                    <m:fPr>
                                      <m:ctrlPr>
                                        <a:rPr lang="en-US" i="1">
                                          <a:latin typeface="Cambria Math"/>
                                        </a:rPr>
                                      </m:ctrlPr>
                                    </m:fPr>
                                    <m:num>
                                      <m:r>
                                        <a:rPr lang="en-US" i="1">
                                          <a:latin typeface="Cambria Math"/>
                                        </a:rPr>
                                        <m:t>𝑡</m:t>
                                      </m:r>
                                    </m:num>
                                    <m:den>
                                      <m:r>
                                        <a:rPr lang="en-US" i="1">
                                          <a:latin typeface="Cambria Math"/>
                                        </a:rPr>
                                        <m:t>2</m:t>
                                      </m:r>
                                    </m:den>
                                  </m:f>
                                </m:e>
                              </m:func>
                              <m:r>
                                <a:rPr lang="en-US" i="1">
                                  <a:latin typeface="Cambria Math"/>
                                </a:rPr>
                                <m:t> − </m:t>
                              </m:r>
                              <m:r>
                                <a:rPr lang="en-US" i="1">
                                  <a:latin typeface="Cambria Math"/>
                                </a:rPr>
                                <m:t>𝑏</m:t>
                              </m:r>
                              <m:r>
                                <a:rPr lang="en-US" i="1">
                                  <a:latin typeface="Cambria Math"/>
                                </a:rPr>
                                <m:t>∗</m:t>
                              </m:r>
                              <m:sSup>
                                <m:sSupPr>
                                  <m:ctrlPr>
                                    <a:rPr lang="en-US" i="1">
                                      <a:latin typeface="Cambria Math"/>
                                    </a:rPr>
                                  </m:ctrlPr>
                                </m:sSupPr>
                                <m:e>
                                  <m:d>
                                    <m:dPr>
                                      <m:ctrlPr>
                                        <a:rPr lang="en-US" i="1">
                                          <a:latin typeface="Cambria Math"/>
                                        </a:rPr>
                                      </m:ctrlPr>
                                    </m:dPr>
                                    <m:e>
                                      <m:f>
                                        <m:fPr>
                                          <m:ctrlPr>
                                            <a:rPr lang="en-US" i="1">
                                              <a:latin typeface="Cambria Math"/>
                                            </a:rPr>
                                          </m:ctrlPr>
                                        </m:fPr>
                                        <m:num>
                                          <m:r>
                                            <a:rPr lang="en-US" i="1">
                                              <a:latin typeface="Cambria Math"/>
                                            </a:rPr>
                                            <m:t>𝑡</m:t>
                                          </m:r>
                                        </m:num>
                                        <m:den>
                                          <m:r>
                                            <a:rPr lang="en-US" i="1">
                                              <a:latin typeface="Cambria Math"/>
                                            </a:rPr>
                                            <m:t>2</m:t>
                                          </m:r>
                                        </m:den>
                                      </m:f>
                                    </m:e>
                                  </m:d>
                                </m:e>
                                <m:sup>
                                  <m:r>
                                    <a:rPr lang="en-US" i="1">
                                      <a:latin typeface="Cambria Math"/>
                                    </a:rPr>
                                    <m:t>2</m:t>
                                  </m:r>
                                </m:sup>
                              </m:sSup>
                            </m:e>
                          </m:d>
                        </m:sup>
                      </m:sSup>
                    </m:oMath>
                  </m:oMathPara>
                </a14:m>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Where </a:t>
                </a:r>
                <a:r>
                  <a:rPr lang="en-US" i="1" dirty="0">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 is the elapsed time and </a:t>
                </a:r>
                <a:r>
                  <a:rPr lang="en-US" i="1" dirty="0">
                    <a:latin typeface="Times New Roman" panose="02020603050405020304" pitchFamily="18" charset="0"/>
                    <a:cs typeface="Times New Roman" panose="02020603050405020304" pitchFamily="18" charset="0"/>
                  </a:rPr>
                  <a:t>a</a:t>
                </a:r>
                <a:r>
                  <a:rPr lang="en-US" dirty="0">
                    <a:latin typeface="Times New Roman" panose="02020603050405020304" pitchFamily="18" charset="0"/>
                    <a:cs typeface="Times New Roman" panose="02020603050405020304" pitchFamily="18" charset="0"/>
                  </a:rPr>
                  <a:t> is the slope of the linear regression and </a:t>
                </a:r>
                <a:r>
                  <a:rPr lang="en-US" i="1" dirty="0">
                    <a:latin typeface="Times New Roman" panose="02020603050405020304" pitchFamily="18" charset="0"/>
                    <a:cs typeface="Times New Roman" panose="02020603050405020304" pitchFamily="18" charset="0"/>
                  </a:rPr>
                  <a:t>b</a:t>
                </a:r>
                <a:r>
                  <a:rPr lang="en-US" dirty="0">
                    <a:latin typeface="Times New Roman" panose="02020603050405020304" pitchFamily="18" charset="0"/>
                    <a:cs typeface="Times New Roman" panose="02020603050405020304" pitchFamily="18" charset="0"/>
                  </a:rPr>
                  <a:t> is the 2</a:t>
                </a:r>
                <a:r>
                  <a:rPr lang="en-US" baseline="30000" dirty="0">
                    <a:latin typeface="Times New Roman" panose="02020603050405020304" pitchFamily="18" charset="0"/>
                    <a:cs typeface="Times New Roman" panose="02020603050405020304" pitchFamily="18" charset="0"/>
                  </a:rPr>
                  <a:t>nd</a:t>
                </a:r>
                <a:r>
                  <a:rPr lang="en-US" dirty="0">
                    <a:latin typeface="Times New Roman" panose="02020603050405020304" pitchFamily="18" charset="0"/>
                    <a:cs typeface="Times New Roman" panose="02020603050405020304" pitchFamily="18" charset="0"/>
                  </a:rPr>
                  <a:t> derivative in log </a:t>
                </a:r>
                <a:r>
                  <a:rPr lang="en-US" dirty="0" smtClean="0">
                    <a:latin typeface="Times New Roman" panose="02020603050405020304" pitchFamily="18" charset="0"/>
                    <a:cs typeface="Times New Roman" panose="02020603050405020304" pitchFamily="18" charset="0"/>
                  </a:rPr>
                  <a:t>space.   The </a:t>
                </a:r>
                <a:r>
                  <a:rPr lang="en-US" dirty="0">
                    <a:latin typeface="Times New Roman" panose="02020603050405020304" pitchFamily="18" charset="0"/>
                    <a:cs typeface="Times New Roman" panose="02020603050405020304" pitchFamily="18" charset="0"/>
                  </a:rPr>
                  <a:t>double exponential fit is calculated as follows:</a:t>
                </a:r>
              </a:p>
              <a:p>
                <a:pPr/>
                <a14:m>
                  <m:oMathPara xmlns:m="http://schemas.openxmlformats.org/officeDocument/2006/math">
                    <m:oMathParaPr>
                      <m:jc m:val="centerGroup"/>
                    </m:oMathParaPr>
                    <m:oMath xmlns:m="http://schemas.openxmlformats.org/officeDocument/2006/math">
                      <m:sSub>
                        <m:sSubPr>
                          <m:ctrlPr>
                            <a:rPr lang="en-US" i="1">
                              <a:latin typeface="Cambria Math"/>
                            </a:rPr>
                          </m:ctrlPr>
                        </m:sSubPr>
                        <m:e>
                          <m:r>
                            <a:rPr lang="en-US" i="1">
                              <a:latin typeface="Cambria Math"/>
                            </a:rPr>
                            <m:t>𝐼</m:t>
                          </m:r>
                        </m:e>
                        <m:sub>
                          <m:r>
                            <a:rPr lang="en-US" i="1">
                              <a:latin typeface="Cambria Math"/>
                            </a:rPr>
                            <m:t>𝑇𝐷𝐼</m:t>
                          </m:r>
                          <m:r>
                            <a:rPr lang="en-US" i="1">
                              <a:latin typeface="Cambria Math"/>
                            </a:rPr>
                            <m:t> (</m:t>
                          </m:r>
                          <m:r>
                            <a:rPr lang="en-US" i="1">
                              <a:latin typeface="Cambria Math"/>
                            </a:rPr>
                            <m:t>𝑑𝑜𝑢𝑏𝑙𝑒</m:t>
                          </m:r>
                          <m:r>
                            <a:rPr lang="en-US" i="1">
                              <a:latin typeface="Cambria Math"/>
                            </a:rPr>
                            <m:t>−</m:t>
                          </m:r>
                          <m:r>
                            <a:rPr lang="en-US" i="1">
                              <a:latin typeface="Cambria Math"/>
                            </a:rPr>
                            <m:t>𝑒𝑥𝑝</m:t>
                          </m:r>
                          <m:r>
                            <a:rPr lang="en-US" i="1">
                              <a:latin typeface="Cambria Math"/>
                            </a:rPr>
                            <m:t>)</m:t>
                          </m:r>
                        </m:sub>
                      </m:sSub>
                      <m:r>
                        <a:rPr lang="en-US" i="1">
                          <a:latin typeface="Cambria Math"/>
                        </a:rPr>
                        <m:t>=</m:t>
                      </m:r>
                      <m:sSup>
                        <m:sSupPr>
                          <m:ctrlPr>
                            <a:rPr lang="en-US" i="1">
                              <a:latin typeface="Cambria Math"/>
                            </a:rPr>
                          </m:ctrlPr>
                        </m:sSupPr>
                        <m:e>
                          <m:r>
                            <a:rPr lang="en-US" i="1">
                              <a:latin typeface="Cambria Math"/>
                            </a:rPr>
                            <m:t>𝑒</m:t>
                          </m:r>
                        </m:e>
                        <m:sup>
                          <m:d>
                            <m:dPr>
                              <m:begChr m:val="["/>
                              <m:endChr m:val="]"/>
                              <m:ctrlPr>
                                <a:rPr lang="en-US" i="1">
                                  <a:latin typeface="Cambria Math"/>
                                </a:rPr>
                              </m:ctrlPr>
                            </m:dPr>
                            <m:e>
                              <m:func>
                                <m:funcPr>
                                  <m:ctrlPr>
                                    <a:rPr lang="en-US" i="1">
                                      <a:latin typeface="Cambria Math"/>
                                    </a:rPr>
                                  </m:ctrlPr>
                                </m:funcPr>
                                <m:fName>
                                  <m:r>
                                    <m:rPr>
                                      <m:sty m:val="p"/>
                                    </m:rPr>
                                    <a:rPr lang="en-US">
                                      <a:latin typeface="Cambria Math"/>
                                    </a:rPr>
                                    <m:t>ln</m:t>
                                  </m:r>
                                </m:fName>
                                <m:e>
                                  <m:sSub>
                                    <m:sSubPr>
                                      <m:ctrlPr>
                                        <a:rPr lang="en-US" i="1">
                                          <a:latin typeface="Cambria Math"/>
                                        </a:rPr>
                                      </m:ctrlPr>
                                    </m:sSubPr>
                                    <m:e>
                                      <m:r>
                                        <a:rPr lang="en-US" i="1">
                                          <a:latin typeface="Cambria Math"/>
                                        </a:rPr>
                                        <m:t>𝐼</m:t>
                                      </m:r>
                                    </m:e>
                                    <m:sub>
                                      <m:r>
                                        <a:rPr lang="en-US" i="1">
                                          <a:latin typeface="Cambria Math"/>
                                        </a:rPr>
                                        <m:t>𝑟𝑎𝑤</m:t>
                                      </m:r>
                                    </m:sub>
                                  </m:sSub>
                                  <m:r>
                                    <a:rPr lang="en-US" i="1">
                                      <a:latin typeface="Cambria Math"/>
                                    </a:rPr>
                                    <m:t> − </m:t>
                                  </m:r>
                                  <m:r>
                                    <a:rPr lang="en-US" i="1">
                                      <a:latin typeface="Cambria Math"/>
                                    </a:rPr>
                                    <m:t>𝑎</m:t>
                                  </m:r>
                                  <m:r>
                                    <a:rPr lang="en-US" i="1">
                                      <a:latin typeface="Cambria Math"/>
                                    </a:rPr>
                                    <m:t>∗</m:t>
                                  </m:r>
                                  <m:r>
                                    <m:rPr>
                                      <m:sty m:val="p"/>
                                    </m:rPr>
                                    <a:rPr lang="en-US">
                                      <a:latin typeface="Cambria Math"/>
                                    </a:rPr>
                                    <m:t>ln</m:t>
                                  </m:r>
                                  <m:d>
                                    <m:dPr>
                                      <m:ctrlPr>
                                        <a:rPr lang="en-US" i="1">
                                          <a:latin typeface="Cambria Math"/>
                                        </a:rPr>
                                      </m:ctrlPr>
                                    </m:dPr>
                                    <m:e>
                                      <m:f>
                                        <m:fPr>
                                          <m:ctrlPr>
                                            <a:rPr lang="en-US" i="1">
                                              <a:latin typeface="Cambria Math"/>
                                            </a:rPr>
                                          </m:ctrlPr>
                                        </m:fPr>
                                        <m:num>
                                          <m:r>
                                            <a:rPr lang="en-US" i="1">
                                              <a:latin typeface="Cambria Math"/>
                                            </a:rPr>
                                            <m:t>𝑡</m:t>
                                          </m:r>
                                        </m:num>
                                        <m:den>
                                          <m:r>
                                            <a:rPr lang="en-US" i="1">
                                              <a:latin typeface="Cambria Math"/>
                                            </a:rPr>
                                            <m:t>2</m:t>
                                          </m:r>
                                        </m:den>
                                      </m:f>
                                    </m:e>
                                  </m:d>
                                </m:e>
                              </m:func>
                            </m:e>
                          </m:d>
                        </m:sup>
                      </m:sSup>
                    </m:oMath>
                  </m:oMathPara>
                </a14:m>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Where </a:t>
                </a:r>
                <a:r>
                  <a:rPr lang="en-US" i="1" dirty="0">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 is the elapsed time and </a:t>
                </a:r>
                <a:r>
                  <a:rPr lang="en-US" i="1" dirty="0">
                    <a:latin typeface="Times New Roman" panose="02020603050405020304" pitchFamily="18" charset="0"/>
                    <a:cs typeface="Times New Roman" panose="02020603050405020304" pitchFamily="18" charset="0"/>
                  </a:rPr>
                  <a:t>a</a:t>
                </a:r>
                <a:r>
                  <a:rPr lang="en-US" dirty="0">
                    <a:latin typeface="Times New Roman" panose="02020603050405020304" pitchFamily="18" charset="0"/>
                    <a:cs typeface="Times New Roman" panose="02020603050405020304" pitchFamily="18" charset="0"/>
                  </a:rPr>
                  <a:t> is the slope of the linear regression in log space</a:t>
                </a:r>
              </a:p>
            </p:txBody>
          </p:sp>
        </mc:Choice>
        <mc:Fallback xmlns="">
          <p:sp>
            <p:nvSpPr>
              <p:cNvPr id="2" name="Rectangle 1"/>
              <p:cNvSpPr>
                <a:spLocks noRot="1" noChangeAspect="1" noMove="1" noResize="1" noEditPoints="1" noAdjustHandles="1" noChangeArrowheads="1" noChangeShapeType="1" noTextEdit="1"/>
              </p:cNvSpPr>
              <p:nvPr/>
            </p:nvSpPr>
            <p:spPr>
              <a:xfrm>
                <a:off x="139699" y="914400"/>
                <a:ext cx="11887200" cy="5701433"/>
              </a:xfrm>
              <a:prstGeom prst="rect">
                <a:avLst/>
              </a:prstGeom>
              <a:blipFill rotWithShape="1">
                <a:blip r:embed="rId2"/>
                <a:stretch>
                  <a:fillRect l="-821" t="-856" r="-256" b="-1604"/>
                </a:stretch>
              </a:blipFill>
            </p:spPr>
            <p:txBody>
              <a:bodyPr/>
              <a:lstStyle/>
              <a:p>
                <a:r>
                  <a:rPr lang="en-US">
                    <a:noFill/>
                  </a:rPr>
                  <a:t> </a:t>
                </a:r>
              </a:p>
            </p:txBody>
          </p:sp>
        </mc:Fallback>
      </mc:AlternateContent>
      <p:sp>
        <p:nvSpPr>
          <p:cNvPr id="3" name="TextBox 2"/>
          <p:cNvSpPr txBox="1"/>
          <p:nvPr/>
        </p:nvSpPr>
        <p:spPr>
          <a:xfrm>
            <a:off x="2316883" y="88611"/>
            <a:ext cx="7532831" cy="584775"/>
          </a:xfrm>
          <a:prstGeom prst="rect">
            <a:avLst/>
          </a:prstGeom>
          <a:noFill/>
        </p:spPr>
        <p:txBody>
          <a:bodyPr wrap="none" rtlCol="0">
            <a:spAutoFit/>
          </a:bodyPr>
          <a:lstStyle/>
          <a:p>
            <a:pPr algn="ctr"/>
            <a:r>
              <a:rPr lang="en-US" sz="3200" dirty="0" smtClean="0">
                <a:latin typeface="Times New Roman" panose="02020603050405020304" pitchFamily="18" charset="0"/>
                <a:cs typeface="Times New Roman" panose="02020603050405020304" pitchFamily="18" charset="0"/>
              </a:rPr>
              <a:t>Time Dependent Intensity (TDI) Corrections</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83111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441726" y="228600"/>
            <a:ext cx="1127466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smtClean="0"/>
              <a:t>Beam Sensitivity, continued</a:t>
            </a:r>
            <a:endParaRPr lang="en-US" altLang="en-US" sz="2800" dirty="0"/>
          </a:p>
        </p:txBody>
      </p:sp>
      <p:sp>
        <p:nvSpPr>
          <p:cNvPr id="23555" name="Text Box 3"/>
          <p:cNvSpPr txBox="1">
            <a:spLocks noChangeArrowheads="1"/>
          </p:cNvSpPr>
          <p:nvPr/>
        </p:nvSpPr>
        <p:spPr bwMode="auto">
          <a:xfrm>
            <a:off x="477157" y="914400"/>
            <a:ext cx="11239232"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buFontTx/>
              <a:buChar char="•"/>
            </a:pPr>
            <a:r>
              <a:rPr lang="en-US" altLang="en-US" u="sng" dirty="0"/>
              <a:t> Beam sensitive samples</a:t>
            </a:r>
            <a:r>
              <a:rPr lang="en-US" altLang="en-US" dirty="0"/>
              <a:t>: require care, such as lower current (e.g. 1-6 nA) </a:t>
            </a:r>
            <a:r>
              <a:rPr lang="en-US" altLang="en-US" b="1" dirty="0" smtClean="0"/>
              <a:t>and/or</a:t>
            </a:r>
            <a:r>
              <a:rPr lang="en-US" altLang="en-US" dirty="0" smtClean="0"/>
              <a:t> </a:t>
            </a:r>
            <a:r>
              <a:rPr lang="en-US" altLang="en-US" dirty="0"/>
              <a:t>defocused beam (10-25 </a:t>
            </a:r>
            <a:r>
              <a:rPr lang="en-US" altLang="en-US" dirty="0">
                <a:latin typeface="Symbol" pitchFamily="18" charset="2"/>
              </a:rPr>
              <a:t>m</a:t>
            </a:r>
            <a:r>
              <a:rPr lang="en-US" altLang="en-US" dirty="0"/>
              <a:t>m), </a:t>
            </a:r>
            <a:r>
              <a:rPr lang="en-US" altLang="en-US" b="1" dirty="0" smtClean="0"/>
              <a:t>and/or</a:t>
            </a:r>
            <a:r>
              <a:rPr lang="en-US" altLang="en-US" dirty="0" smtClean="0"/>
              <a:t> </a:t>
            </a:r>
            <a:r>
              <a:rPr lang="en-US" altLang="en-US" dirty="0"/>
              <a:t>a correction for </a:t>
            </a:r>
            <a:r>
              <a:rPr lang="en-US" altLang="en-US" dirty="0" smtClean="0"/>
              <a:t>intensity changes with time (e.g., “volatile </a:t>
            </a:r>
            <a:r>
              <a:rPr lang="en-US" altLang="en-US" dirty="0"/>
              <a:t>element” </a:t>
            </a:r>
            <a:r>
              <a:rPr lang="en-US" altLang="en-US" dirty="0" smtClean="0"/>
              <a:t>or time dependent intensity (TDI) correction </a:t>
            </a:r>
            <a:r>
              <a:rPr lang="en-US" altLang="en-US" dirty="0"/>
              <a:t>in </a:t>
            </a:r>
            <a:r>
              <a:rPr lang="en-US" altLang="en-US" dirty="0" smtClean="0"/>
              <a:t>the </a:t>
            </a:r>
            <a:r>
              <a:rPr lang="en-US" altLang="en-US" dirty="0"/>
              <a:t>Probe for EPMA </a:t>
            </a:r>
            <a:r>
              <a:rPr lang="en-US" altLang="en-US" dirty="0" smtClean="0"/>
              <a:t>software)</a:t>
            </a:r>
          </a:p>
          <a:p>
            <a:pPr>
              <a:spcBef>
                <a:spcPct val="50000"/>
              </a:spcBef>
              <a:buFontTx/>
              <a:buChar char="•"/>
            </a:pPr>
            <a:r>
              <a:rPr lang="en-US" altLang="en-US" dirty="0" smtClean="0"/>
              <a:t>This TDI correction should be performed iteratively with the matrix correction. Not off-line in Excel, because as the Na, K, Si and Al concentrations change, so does the matrix correction!</a:t>
            </a:r>
            <a:endParaRPr lang="en-US" altLang="en-US" dirty="0"/>
          </a:p>
        </p:txBody>
      </p:sp>
      <p:sp>
        <p:nvSpPr>
          <p:cNvPr id="2" name="TextBox 1"/>
          <p:cNvSpPr txBox="1"/>
          <p:nvPr/>
        </p:nvSpPr>
        <p:spPr>
          <a:xfrm>
            <a:off x="477157" y="4038600"/>
            <a:ext cx="11239232" cy="2400657"/>
          </a:xfrm>
          <a:prstGeom prst="rect">
            <a:avLst/>
          </a:prstGeom>
          <a:noFill/>
        </p:spPr>
        <p:txBody>
          <a:bodyPr wrap="square" rtlCol="0">
            <a:spAutoFit/>
          </a:bodyPr>
          <a:lstStyle/>
          <a:p>
            <a:pPr>
              <a:spcBef>
                <a:spcPct val="50000"/>
              </a:spcBef>
              <a:buFontTx/>
              <a:buChar char="•"/>
            </a:pPr>
            <a:r>
              <a:rPr lang="en-US" altLang="en-US" sz="2000" dirty="0">
                <a:latin typeface="Times New Roman" panose="02020603050405020304" pitchFamily="18" charset="0"/>
                <a:cs typeface="Times New Roman" panose="02020603050405020304" pitchFamily="18" charset="0"/>
              </a:rPr>
              <a:t> Glasses with alkalis (esp. Na), particularly hydrous glasses: Na drops precipitously, K somewhat, with Al and Si counts </a:t>
            </a:r>
            <a:r>
              <a:rPr lang="en-US" altLang="en-US" sz="2000" b="1" dirty="0" smtClean="0">
                <a:latin typeface="Times New Roman" panose="02020603050405020304" pitchFamily="18" charset="0"/>
                <a:cs typeface="Times New Roman" panose="02020603050405020304" pitchFamily="18" charset="0"/>
              </a:rPr>
              <a:t>increasing</a:t>
            </a:r>
            <a:r>
              <a:rPr lang="en-US" altLang="en-US" sz="2000" dirty="0" smtClean="0">
                <a:latin typeface="Times New Roman" panose="02020603050405020304" pitchFamily="18" charset="0"/>
                <a:cs typeface="Times New Roman" panose="02020603050405020304" pitchFamily="18" charset="0"/>
              </a:rPr>
              <a:t> over time!</a:t>
            </a:r>
            <a:endParaRPr lang="en-US" altLang="en-US" sz="2000" dirty="0">
              <a:latin typeface="Times New Roman" panose="02020603050405020304" pitchFamily="18" charset="0"/>
              <a:cs typeface="Times New Roman" panose="02020603050405020304" pitchFamily="18" charset="0"/>
            </a:endParaRPr>
          </a:p>
          <a:p>
            <a:pPr>
              <a:spcBef>
                <a:spcPct val="50000"/>
              </a:spcBef>
              <a:buFontTx/>
              <a:buChar char="•"/>
            </a:pPr>
            <a:r>
              <a:rPr lang="en-US" altLang="en-US" sz="2000" dirty="0">
                <a:latin typeface="Times New Roman" panose="02020603050405020304" pitchFamily="18" charset="0"/>
                <a:cs typeface="Times New Roman" panose="02020603050405020304" pitchFamily="18" charset="0"/>
              </a:rPr>
              <a:t> Alkali feldspars, particularly albite: Na counts </a:t>
            </a:r>
            <a:r>
              <a:rPr lang="en-US" altLang="en-US" sz="2000" dirty="0" smtClean="0">
                <a:latin typeface="Times New Roman" panose="02020603050405020304" pitchFamily="18" charset="0"/>
                <a:cs typeface="Times New Roman" panose="02020603050405020304" pitchFamily="18" charset="0"/>
              </a:rPr>
              <a:t>decrease</a:t>
            </a:r>
          </a:p>
          <a:p>
            <a:pPr>
              <a:spcBef>
                <a:spcPct val="50000"/>
              </a:spcBef>
              <a:buFontTx/>
              <a:buChar char="•"/>
            </a:pPr>
            <a:r>
              <a:rPr lang="en-US" altLang="en-US" sz="2000" dirty="0" smtClean="0">
                <a:latin typeface="Times New Roman" panose="02020603050405020304" pitchFamily="18" charset="0"/>
                <a:cs typeface="Times New Roman" panose="02020603050405020304" pitchFamily="18" charset="0"/>
              </a:rPr>
              <a:t>Carbonates </a:t>
            </a:r>
            <a:r>
              <a:rPr lang="en-US" altLang="en-US" sz="2000" dirty="0">
                <a:latin typeface="Times New Roman" panose="02020603050405020304" pitchFamily="18" charset="0"/>
                <a:cs typeface="Times New Roman" panose="02020603050405020304" pitchFamily="18" charset="0"/>
              </a:rPr>
              <a:t>and anhydrite: easily decompose with 10 nA</a:t>
            </a:r>
          </a:p>
          <a:p>
            <a:pPr>
              <a:spcBef>
                <a:spcPct val="50000"/>
              </a:spcBef>
              <a:buFontTx/>
              <a:buChar char="•"/>
            </a:pPr>
            <a:r>
              <a:rPr lang="en-US" altLang="en-US" sz="2000" dirty="0">
                <a:latin typeface="Times New Roman" panose="02020603050405020304" pitchFamily="18" charset="0"/>
                <a:cs typeface="Times New Roman" panose="02020603050405020304" pitchFamily="18" charset="0"/>
              </a:rPr>
              <a:t> Apatite/micas: not as fragile, but some grains will crater with moderate currents (60 nA) after 40-60 seconds. Different orientation of </a:t>
            </a:r>
            <a:r>
              <a:rPr lang="en-US" altLang="en-US" sz="2000" dirty="0" smtClean="0">
                <a:latin typeface="Times New Roman" panose="02020603050405020304" pitchFamily="18" charset="0"/>
                <a:cs typeface="Times New Roman" panose="02020603050405020304" pitchFamily="18" charset="0"/>
              </a:rPr>
              <a:t>apatite/micas </a:t>
            </a:r>
            <a:r>
              <a:rPr lang="en-US" altLang="en-US" sz="2000" dirty="0">
                <a:latin typeface="Times New Roman" panose="02020603050405020304" pitchFamily="18" charset="0"/>
                <a:cs typeface="Times New Roman" panose="02020603050405020304" pitchFamily="18" charset="0"/>
              </a:rPr>
              <a:t>for standard</a:t>
            </a:r>
            <a:r>
              <a:rPr lang="en-US" altLang="en-US" sz="1800" dirty="0">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and unknown will have different TDI </a:t>
            </a:r>
            <a:r>
              <a:rPr lang="en-US" altLang="en-US" sz="2000" dirty="0" smtClean="0">
                <a:latin typeface="Times New Roman" panose="02020603050405020304" pitchFamily="18" charset="0"/>
                <a:cs typeface="Times New Roman" panose="02020603050405020304" pitchFamily="18" charset="0"/>
              </a:rPr>
              <a:t>effects</a:t>
            </a:r>
            <a:endParaRPr lang="en-US" alt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9952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804861" y="718840"/>
            <a:ext cx="4832352" cy="5848350"/>
          </a:xfrm>
          <a:prstGeom prst="rect">
            <a:avLst/>
          </a:prstGeom>
        </p:spPr>
      </p:pic>
      <p:sp>
        <p:nvSpPr>
          <p:cNvPr id="3" name="TextBox 2"/>
          <p:cNvSpPr txBox="1"/>
          <p:nvPr/>
        </p:nvSpPr>
        <p:spPr>
          <a:xfrm>
            <a:off x="1454647" y="76200"/>
            <a:ext cx="8722260" cy="523220"/>
          </a:xfrm>
          <a:prstGeom prst="rect">
            <a:avLst/>
          </a:prstGeom>
          <a:noFill/>
        </p:spPr>
        <p:txBody>
          <a:bodyPr wrap="none" rtlCol="0">
            <a:spAutoFit/>
          </a:bodyPr>
          <a:lstStyle/>
          <a:p>
            <a:pPr algn="ctr"/>
            <a:r>
              <a:rPr lang="en-US" sz="2800" dirty="0">
                <a:latin typeface="Times New Roman" panose="02020603050405020304" pitchFamily="18" charset="0"/>
                <a:cs typeface="Times New Roman" panose="02020603050405020304" pitchFamily="18" charset="0"/>
              </a:rPr>
              <a:t>TDI curves for </a:t>
            </a:r>
            <a:r>
              <a:rPr lang="en-US" sz="2800" dirty="0" smtClean="0">
                <a:latin typeface="Times New Roman" panose="02020603050405020304" pitchFamily="18" charset="0"/>
                <a:cs typeface="Times New Roman" panose="02020603050405020304" pitchFamily="18" charset="0"/>
              </a:rPr>
              <a:t>trace levels of Cr </a:t>
            </a:r>
            <a:r>
              <a:rPr lang="en-US" sz="2800" dirty="0">
                <a:latin typeface="Times New Roman" panose="02020603050405020304" pitchFamily="18" charset="0"/>
                <a:cs typeface="Times New Roman" panose="02020603050405020304" pitchFamily="18" charset="0"/>
              </a:rPr>
              <a:t>in </a:t>
            </a:r>
            <a:r>
              <a:rPr lang="en-US" sz="2800" dirty="0" err="1">
                <a:latin typeface="Times New Roman" panose="02020603050405020304" pitchFamily="18" charset="0"/>
                <a:cs typeface="Times New Roman" panose="02020603050405020304" pitchFamily="18" charset="0"/>
              </a:rPr>
              <a:t>lawsonite</a:t>
            </a:r>
            <a:r>
              <a:rPr lang="en-US" sz="2800" dirty="0">
                <a:latin typeface="Times New Roman" panose="02020603050405020304" pitchFamily="18" charset="0"/>
                <a:cs typeface="Times New Roman" panose="02020603050405020304" pitchFamily="18" charset="0"/>
              </a:rPr>
              <a:t> and </a:t>
            </a:r>
            <a:r>
              <a:rPr lang="en-US" sz="2800" dirty="0" err="1" smtClean="0">
                <a:latin typeface="Times New Roman" panose="02020603050405020304" pitchFamily="18" charset="0"/>
                <a:cs typeface="Times New Roman" panose="02020603050405020304" pitchFamily="18" charset="0"/>
              </a:rPr>
              <a:t>phengite</a:t>
            </a:r>
            <a:r>
              <a:rPr lang="en-US" sz="2800"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6246812" y="3181350"/>
            <a:ext cx="5573770" cy="461665"/>
          </a:xfrm>
          <a:prstGeom prst="rect">
            <a:avLst/>
          </a:prstGeom>
          <a:noFill/>
        </p:spPr>
        <p:txBody>
          <a:bodyPr wrap="none" rtlCol="0">
            <a:spAutoFit/>
          </a:bodyPr>
          <a:lstStyle/>
          <a:p>
            <a:r>
              <a:rPr lang="en-US" dirty="0" smtClean="0"/>
              <a:t>Trace elements can be beam sensitive also!</a:t>
            </a:r>
            <a:endParaRPr lang="en-US" dirty="0"/>
          </a:p>
        </p:txBody>
      </p:sp>
    </p:spTree>
    <p:extLst>
      <p:ext uri="{BB962C8B-B14F-4D97-AF65-F5344CB8AC3E}">
        <p14:creationId xmlns:p14="http://schemas.microsoft.com/office/powerpoint/2010/main" val="4004847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990" y="143347"/>
            <a:ext cx="5414609" cy="4668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972764" y="4863427"/>
            <a:ext cx="1745991" cy="461665"/>
          </a:xfrm>
          <a:prstGeom prst="rect">
            <a:avLst/>
          </a:prstGeom>
          <a:noFill/>
        </p:spPr>
        <p:txBody>
          <a:bodyPr wrap="none" rtlCol="0">
            <a:spAutoFit/>
          </a:bodyPr>
          <a:lstStyle/>
          <a:p>
            <a:r>
              <a:rPr lang="en-US" b="1" dirty="0" smtClean="0"/>
              <a:t>Without TDI</a:t>
            </a:r>
            <a:endParaRPr lang="en-US" b="1" dirty="0"/>
          </a:p>
        </p:txBody>
      </p:sp>
      <p:grpSp>
        <p:nvGrpSpPr>
          <p:cNvPr id="8" name="Group 7"/>
          <p:cNvGrpSpPr/>
          <p:nvPr/>
        </p:nvGrpSpPr>
        <p:grpSpPr>
          <a:xfrm>
            <a:off x="5780605" y="1056663"/>
            <a:ext cx="6013513" cy="5624679"/>
            <a:chOff x="3048000" y="1144531"/>
            <a:chExt cx="6013513" cy="5624679"/>
          </a:xfrm>
        </p:grpSpPr>
        <p:pic>
          <p:nvPicPr>
            <p:cNvPr id="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1619313"/>
              <a:ext cx="6013513" cy="5149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5374017" y="1144531"/>
              <a:ext cx="1308371" cy="461665"/>
            </a:xfrm>
            <a:prstGeom prst="rect">
              <a:avLst/>
            </a:prstGeom>
            <a:noFill/>
          </p:spPr>
          <p:txBody>
            <a:bodyPr wrap="none" rtlCol="0">
              <a:spAutoFit/>
            </a:bodyPr>
            <a:lstStyle/>
            <a:p>
              <a:r>
                <a:rPr lang="en-US" b="1" dirty="0" smtClean="0"/>
                <a:t>With TDI</a:t>
              </a:r>
              <a:endParaRPr lang="en-US" b="1" dirty="0"/>
            </a:p>
          </p:txBody>
        </p:sp>
      </p:grpSp>
      <p:grpSp>
        <p:nvGrpSpPr>
          <p:cNvPr id="19" name="Group 18"/>
          <p:cNvGrpSpPr/>
          <p:nvPr/>
        </p:nvGrpSpPr>
        <p:grpSpPr>
          <a:xfrm>
            <a:off x="3656012" y="3124200"/>
            <a:ext cx="6172200" cy="3281065"/>
            <a:chOff x="3656012" y="3124200"/>
            <a:chExt cx="6172200" cy="3281065"/>
          </a:xfrm>
        </p:grpSpPr>
        <p:sp>
          <p:nvSpPr>
            <p:cNvPr id="12" name="TextBox 11"/>
            <p:cNvSpPr txBox="1"/>
            <p:nvPr/>
          </p:nvSpPr>
          <p:spPr>
            <a:xfrm>
              <a:off x="3656012" y="5943600"/>
              <a:ext cx="1845955" cy="461665"/>
            </a:xfrm>
            <a:prstGeom prst="rect">
              <a:avLst/>
            </a:prstGeom>
            <a:noFill/>
          </p:spPr>
          <p:txBody>
            <a:bodyPr wrap="none" rtlCol="0">
              <a:spAutoFit/>
            </a:bodyPr>
            <a:lstStyle/>
            <a:p>
              <a:r>
                <a:rPr lang="en-US" dirty="0" smtClean="0"/>
                <a:t>~3.5 </a:t>
              </a:r>
              <a:r>
                <a:rPr lang="en-US" dirty="0" err="1" smtClean="0"/>
                <a:t>wt</a:t>
              </a:r>
              <a:r>
                <a:rPr lang="en-US" dirty="0" smtClean="0"/>
                <a:t>% Na)</a:t>
              </a:r>
              <a:endParaRPr lang="en-US" dirty="0"/>
            </a:p>
          </p:txBody>
        </p:sp>
        <p:cxnSp>
          <p:nvCxnSpPr>
            <p:cNvPr id="14" name="Straight Arrow Connector 13"/>
            <p:cNvCxnSpPr/>
            <p:nvPr/>
          </p:nvCxnSpPr>
          <p:spPr>
            <a:xfrm flipV="1">
              <a:off x="5562599" y="3124200"/>
              <a:ext cx="4265613" cy="305023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4418012" y="228600"/>
            <a:ext cx="3369955" cy="1197396"/>
            <a:chOff x="4418012" y="228600"/>
            <a:chExt cx="3369955" cy="1197396"/>
          </a:xfrm>
        </p:grpSpPr>
        <p:sp>
          <p:nvSpPr>
            <p:cNvPr id="11" name="TextBox 10"/>
            <p:cNvSpPr txBox="1"/>
            <p:nvPr/>
          </p:nvSpPr>
          <p:spPr>
            <a:xfrm>
              <a:off x="5942012" y="228600"/>
              <a:ext cx="1845955" cy="461665"/>
            </a:xfrm>
            <a:prstGeom prst="rect">
              <a:avLst/>
            </a:prstGeom>
            <a:noFill/>
          </p:spPr>
          <p:txBody>
            <a:bodyPr wrap="none" rtlCol="0">
              <a:spAutoFit/>
            </a:bodyPr>
            <a:lstStyle/>
            <a:p>
              <a:r>
                <a:rPr lang="en-US" dirty="0" smtClean="0"/>
                <a:t>~1.8 </a:t>
              </a:r>
              <a:r>
                <a:rPr lang="en-US" dirty="0" err="1" smtClean="0"/>
                <a:t>wt</a:t>
              </a:r>
              <a:r>
                <a:rPr lang="en-US" dirty="0" smtClean="0"/>
                <a:t>% Na)</a:t>
              </a:r>
              <a:endParaRPr lang="en-US" dirty="0"/>
            </a:p>
          </p:txBody>
        </p:sp>
        <p:cxnSp>
          <p:nvCxnSpPr>
            <p:cNvPr id="15" name="Straight Arrow Connector 14"/>
            <p:cNvCxnSpPr>
              <a:stCxn id="11" idx="1"/>
            </p:cNvCxnSpPr>
            <p:nvPr/>
          </p:nvCxnSpPr>
          <p:spPr>
            <a:xfrm flipH="1">
              <a:off x="4418012" y="459433"/>
              <a:ext cx="1524000" cy="96656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31366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s://probesoftware.com/smf/gallery/1_30_03_17_5_23_0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0346" y="2146851"/>
            <a:ext cx="6783066" cy="4611566"/>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1295064" y="0"/>
            <a:ext cx="9556203" cy="1981200"/>
            <a:chOff x="1295064" y="0"/>
            <a:chExt cx="9556203" cy="1981200"/>
          </a:xfrm>
        </p:grpSpPr>
        <p:grpSp>
          <p:nvGrpSpPr>
            <p:cNvPr id="4" name="Group 3"/>
            <p:cNvGrpSpPr/>
            <p:nvPr/>
          </p:nvGrpSpPr>
          <p:grpSpPr>
            <a:xfrm>
              <a:off x="1295064" y="0"/>
              <a:ext cx="8913078" cy="1981200"/>
              <a:chOff x="1295401" y="0"/>
              <a:chExt cx="8915400" cy="2082632"/>
            </a:xfrm>
          </p:grpSpPr>
          <p:pic>
            <p:nvPicPr>
              <p:cNvPr id="2052" name="Picture 4" descr="https://probesoftware.com/smf/gallery/1_31_03_17_8_30_0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1" y="480646"/>
                <a:ext cx="8915400" cy="160198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637083" y="0"/>
                <a:ext cx="6553397" cy="461665"/>
              </a:xfrm>
              <a:prstGeom prst="rect">
                <a:avLst/>
              </a:prstGeom>
              <a:noFill/>
            </p:spPr>
            <p:txBody>
              <a:bodyPr wrap="none" rtlCol="0">
                <a:spAutoFit/>
              </a:bodyPr>
              <a:lstStyle/>
              <a:p>
                <a:r>
                  <a:rPr lang="en-US" dirty="0" smtClean="0"/>
                  <a:t>Na Intensities 100 </a:t>
                </a:r>
                <a:r>
                  <a:rPr lang="en-US" dirty="0" err="1" smtClean="0"/>
                  <a:t>msec</a:t>
                </a:r>
                <a:r>
                  <a:rPr lang="en-US" dirty="0" smtClean="0"/>
                  <a:t> pixel dwell time (5 frames)</a:t>
                </a:r>
                <a:endParaRPr lang="en-US" dirty="0"/>
              </a:p>
            </p:txBody>
          </p:sp>
        </p:grpSp>
        <p:sp>
          <p:nvSpPr>
            <p:cNvPr id="2" name="TextBox 1"/>
            <p:cNvSpPr txBox="1"/>
            <p:nvPr/>
          </p:nvSpPr>
          <p:spPr>
            <a:xfrm>
              <a:off x="10208142" y="1519535"/>
              <a:ext cx="643125" cy="461665"/>
            </a:xfrm>
            <a:prstGeom prst="rect">
              <a:avLst/>
            </a:prstGeom>
            <a:noFill/>
          </p:spPr>
          <p:txBody>
            <a:bodyPr wrap="none" rtlCol="0">
              <a:spAutoFit/>
            </a:bodyPr>
            <a:lstStyle/>
            <a:p>
              <a:r>
                <a:rPr lang="en-US" dirty="0" smtClean="0"/>
                <a:t>BSE</a:t>
              </a:r>
              <a:endParaRPr lang="en-US" dirty="0"/>
            </a:p>
          </p:txBody>
        </p:sp>
      </p:grpSp>
      <p:grpSp>
        <p:nvGrpSpPr>
          <p:cNvPr id="11" name="Group 10"/>
          <p:cNvGrpSpPr/>
          <p:nvPr/>
        </p:nvGrpSpPr>
        <p:grpSpPr>
          <a:xfrm>
            <a:off x="1989385" y="1295400"/>
            <a:ext cx="1361827" cy="2133600"/>
            <a:chOff x="1989385" y="1295400"/>
            <a:chExt cx="1361827" cy="2133600"/>
          </a:xfrm>
        </p:grpSpPr>
        <p:cxnSp>
          <p:nvCxnSpPr>
            <p:cNvPr id="8" name="Straight Arrow Connector 7"/>
            <p:cNvCxnSpPr/>
            <p:nvPr/>
          </p:nvCxnSpPr>
          <p:spPr>
            <a:xfrm flipH="1" flipV="1">
              <a:off x="2132012" y="1295400"/>
              <a:ext cx="1219200" cy="21336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989385" y="2131367"/>
              <a:ext cx="787395" cy="461665"/>
            </a:xfrm>
            <a:prstGeom prst="rect">
              <a:avLst/>
            </a:prstGeom>
            <a:noFill/>
          </p:spPr>
          <p:txBody>
            <a:bodyPr wrap="none" rtlCol="0">
              <a:spAutoFit/>
            </a:bodyPr>
            <a:lstStyle/>
            <a:p>
              <a:r>
                <a:rPr lang="en-US" dirty="0" smtClean="0"/>
                <a:t>glass</a:t>
              </a:r>
              <a:endParaRPr lang="en-US" dirty="0"/>
            </a:p>
          </p:txBody>
        </p:sp>
      </p:grpSp>
      <p:grpSp>
        <p:nvGrpSpPr>
          <p:cNvPr id="12" name="Group 11"/>
          <p:cNvGrpSpPr/>
          <p:nvPr/>
        </p:nvGrpSpPr>
        <p:grpSpPr>
          <a:xfrm>
            <a:off x="1598612" y="1676400"/>
            <a:ext cx="1740948" cy="3902015"/>
            <a:chOff x="1598612" y="1676400"/>
            <a:chExt cx="1740948" cy="3902015"/>
          </a:xfrm>
        </p:grpSpPr>
        <p:cxnSp>
          <p:nvCxnSpPr>
            <p:cNvPr id="10" name="Straight Arrow Connector 9"/>
            <p:cNvCxnSpPr/>
            <p:nvPr/>
          </p:nvCxnSpPr>
          <p:spPr>
            <a:xfrm flipH="1" flipV="1">
              <a:off x="1598612" y="1676400"/>
              <a:ext cx="1740948" cy="390201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598612" y="3627407"/>
              <a:ext cx="987771" cy="461665"/>
            </a:xfrm>
            <a:prstGeom prst="rect">
              <a:avLst/>
            </a:prstGeom>
            <a:noFill/>
          </p:spPr>
          <p:txBody>
            <a:bodyPr wrap="none" rtlCol="0">
              <a:spAutoFit/>
            </a:bodyPr>
            <a:lstStyle/>
            <a:p>
              <a:r>
                <a:rPr lang="en-US" dirty="0" smtClean="0"/>
                <a:t>quartz</a:t>
              </a:r>
              <a:endParaRPr lang="en-US" dirty="0"/>
            </a:p>
          </p:txBody>
        </p:sp>
      </p:grpSp>
    </p:spTree>
    <p:extLst>
      <p:ext uri="{BB962C8B-B14F-4D97-AF65-F5344CB8AC3E}">
        <p14:creationId xmlns:p14="http://schemas.microsoft.com/office/powerpoint/2010/main" val="2943514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2973" y="152400"/>
            <a:ext cx="11422358" cy="584775"/>
          </a:xfrm>
          <a:prstGeom prst="rect">
            <a:avLst/>
          </a:prstGeom>
          <a:noFill/>
        </p:spPr>
        <p:txBody>
          <a:bodyPr wrap="none" rtlCol="0">
            <a:spAutoFit/>
          </a:bodyPr>
          <a:lstStyle/>
          <a:p>
            <a:r>
              <a:rPr lang="en-US" sz="3200" dirty="0" smtClean="0"/>
              <a:t>Dead Time in WDS Spectrometers Must be Routinely Re-Calibrated!</a:t>
            </a:r>
            <a:endParaRPr lang="en-US" sz="3200" dirty="0"/>
          </a:p>
        </p:txBody>
      </p:sp>
      <p:sp>
        <p:nvSpPr>
          <p:cNvPr id="4" name="TextBox 3"/>
          <p:cNvSpPr txBox="1"/>
          <p:nvPr/>
        </p:nvSpPr>
        <p:spPr>
          <a:xfrm>
            <a:off x="6275704" y="868680"/>
            <a:ext cx="5439627" cy="1200329"/>
          </a:xfrm>
          <a:prstGeom prst="rect">
            <a:avLst/>
          </a:prstGeom>
          <a:noFill/>
        </p:spPr>
        <p:txBody>
          <a:bodyPr wrap="square" rtlCol="0">
            <a:spAutoFit/>
          </a:bodyPr>
          <a:lstStyle/>
          <a:p>
            <a:r>
              <a:rPr lang="en-US" dirty="0" smtClean="0"/>
              <a:t>Because the WDS dead time correction is performed in software, how can we calibrate it accurately?</a:t>
            </a:r>
            <a:endParaRPr lang="en-US" dirty="0"/>
          </a:p>
        </p:txBody>
      </p:sp>
      <p:sp>
        <p:nvSpPr>
          <p:cNvPr id="10" name="TextBox 9"/>
          <p:cNvSpPr txBox="1"/>
          <p:nvPr/>
        </p:nvSpPr>
        <p:spPr>
          <a:xfrm>
            <a:off x="6275703" y="2362200"/>
            <a:ext cx="5439627" cy="4154984"/>
          </a:xfrm>
          <a:prstGeom prst="rect">
            <a:avLst/>
          </a:prstGeom>
          <a:noFill/>
        </p:spPr>
        <p:txBody>
          <a:bodyPr wrap="square" rtlCol="0">
            <a:spAutoFit/>
          </a:bodyPr>
          <a:lstStyle/>
          <a:p>
            <a:r>
              <a:rPr lang="en-US" dirty="0" smtClean="0"/>
              <a:t>One cannot correct for non-linear response using a linear dead time expression.</a:t>
            </a:r>
          </a:p>
          <a:p>
            <a:endParaRPr lang="en-US" dirty="0"/>
          </a:p>
          <a:p>
            <a:r>
              <a:rPr lang="en-US" dirty="0" smtClean="0"/>
              <a:t>We’ve had the evidence for these non-linear dead time effects in front of us for years, but never did anything about it. </a:t>
            </a:r>
          </a:p>
          <a:p>
            <a:endParaRPr lang="en-US" dirty="0"/>
          </a:p>
          <a:p>
            <a:r>
              <a:rPr lang="en-US" dirty="0" smtClean="0"/>
              <a:t>Let examine how we might deal with these WDS non-linearities at higher count rates (higher beam currents).</a:t>
            </a:r>
            <a:endParaRPr lang="en-US" dirty="0"/>
          </a:p>
        </p:txBody>
      </p:sp>
      <p:grpSp>
        <p:nvGrpSpPr>
          <p:cNvPr id="2" name="Group 1"/>
          <p:cNvGrpSpPr/>
          <p:nvPr/>
        </p:nvGrpSpPr>
        <p:grpSpPr>
          <a:xfrm>
            <a:off x="296507" y="990600"/>
            <a:ext cx="5340705" cy="5258537"/>
            <a:chOff x="296507" y="914400"/>
            <a:chExt cx="5340705" cy="5258537"/>
          </a:xfrm>
        </p:grpSpPr>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721" y="914400"/>
              <a:ext cx="5332491" cy="4906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296507" y="5834383"/>
              <a:ext cx="3839193" cy="338554"/>
            </a:xfrm>
            <a:prstGeom prst="rect">
              <a:avLst/>
            </a:prstGeom>
            <a:noFill/>
          </p:spPr>
          <p:txBody>
            <a:bodyPr wrap="none" rtlCol="0">
              <a:spAutoFit/>
            </a:bodyPr>
            <a:lstStyle/>
            <a:p>
              <a:r>
                <a:rPr lang="en-US" sz="1600" dirty="0" smtClean="0"/>
                <a:t>From Paul Carpenter’s Excel DT spreadsheet</a:t>
              </a:r>
              <a:endParaRPr lang="en-US" sz="1600" dirty="0"/>
            </a:p>
          </p:txBody>
        </p:sp>
      </p:grpSp>
    </p:spTree>
    <p:extLst>
      <p:ext uri="{BB962C8B-B14F-4D97-AF65-F5344CB8AC3E}">
        <p14:creationId xmlns:p14="http://schemas.microsoft.com/office/powerpoint/2010/main" val="1604751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45302" y="152400"/>
            <a:ext cx="11810999" cy="795820"/>
          </a:xfrm>
          <a:prstGeom prst="rect">
            <a:avLst/>
          </a:prstGeom>
        </p:spPr>
        <p:txBody>
          <a:bodyPr/>
          <a:lstStyle>
            <a:lvl1pPr algn="ctr" defTabSz="1218888" rtl="0" eaLnBrk="1" latinLnBrk="0" hangingPunct="1">
              <a:spcBef>
                <a:spcPct val="0"/>
              </a:spcBef>
              <a:buNone/>
              <a:defRPr sz="5800" kern="1200">
                <a:solidFill>
                  <a:schemeClr val="tx1"/>
                </a:solidFill>
                <a:latin typeface="+mj-lt"/>
                <a:ea typeface="+mj-ea"/>
                <a:cs typeface="+mj-cs"/>
              </a:defRPr>
            </a:lvl1pPr>
          </a:lstStyle>
          <a:p>
            <a:r>
              <a:rPr lang="en-US" sz="4400" dirty="0" smtClean="0"/>
              <a:t>We all know what a k-ratio is…</a:t>
            </a:r>
            <a:endParaRPr lang="en-US" sz="4400" dirty="0"/>
          </a:p>
        </p:txBody>
      </p:sp>
      <p:sp>
        <p:nvSpPr>
          <p:cNvPr id="3" name="TextBox 2">
            <a:extLst>
              <a:ext uri="{FF2B5EF4-FFF2-40B4-BE49-F238E27FC236}">
                <a16:creationId xmlns="" xmlns:a16="http://schemas.microsoft.com/office/drawing/2014/main" id="{6F517409-99A2-B879-E6AD-D34FE953BD29}"/>
              </a:ext>
            </a:extLst>
          </p:cNvPr>
          <p:cNvSpPr txBox="1"/>
          <p:nvPr/>
        </p:nvSpPr>
        <p:spPr>
          <a:xfrm>
            <a:off x="136762" y="2160104"/>
            <a:ext cx="11825049" cy="3477875"/>
          </a:xfrm>
          <a:prstGeom prst="rect">
            <a:avLst/>
          </a:prstGeom>
          <a:noFill/>
        </p:spPr>
        <p:txBody>
          <a:bodyPr wrap="square">
            <a:spAutoFit/>
          </a:bodyPr>
          <a:lstStyle/>
          <a:p>
            <a:r>
              <a:rPr lang="en-US" sz="2000" u="sng" dirty="0"/>
              <a:t>Problem</a:t>
            </a:r>
            <a:r>
              <a:rPr lang="en-US" sz="2000" dirty="0" smtClean="0"/>
              <a:t>: our most basic instrumental measurement, i.e., k-ratios, may not agree with one instrument to another instruments, but also </a:t>
            </a:r>
            <a:r>
              <a:rPr lang="en-US" sz="2000" b="1" dirty="0" smtClean="0"/>
              <a:t>not even within the same instrument on multiple spectrometers</a:t>
            </a:r>
            <a:r>
              <a:rPr lang="en-US" sz="2000" dirty="0" smtClean="0"/>
              <a:t>.</a:t>
            </a:r>
          </a:p>
          <a:p>
            <a:endParaRPr lang="en-US" sz="2000" dirty="0"/>
          </a:p>
          <a:p>
            <a:r>
              <a:rPr lang="en-US" sz="2000" dirty="0" smtClean="0"/>
              <a:t>So aside from problems using different standards, in different labs and different matrix corrections in different software packages, </a:t>
            </a:r>
            <a:r>
              <a:rPr lang="en-US" sz="2000" b="1" dirty="0" smtClean="0"/>
              <a:t>we cannot always agree on simple intensity ratios when using the same standards</a:t>
            </a:r>
            <a:r>
              <a:rPr lang="en-US" sz="2000" dirty="0" smtClean="0"/>
              <a:t>!</a:t>
            </a:r>
          </a:p>
          <a:p>
            <a:endParaRPr lang="en-US" sz="2000" dirty="0"/>
          </a:p>
          <a:p>
            <a:r>
              <a:rPr lang="en-US" sz="2000" dirty="0" smtClean="0"/>
              <a:t>What are the causes of these instrumental issues?  Dead time calibrations (differences in count rates between standards and unknowns) and PHA adjustments (pulse height depression) are two sources of disagreement.</a:t>
            </a:r>
          </a:p>
          <a:p>
            <a:endParaRPr lang="en-US" sz="2000" dirty="0"/>
          </a:p>
          <a:p>
            <a:r>
              <a:rPr lang="en-US" sz="2000" dirty="0" smtClean="0"/>
              <a:t>Spectrometer alignment, sample tilt and asymmetrical Bragg crystal diffraction (differences in effective take off angle) are other causes.</a:t>
            </a:r>
          </a:p>
        </p:txBody>
      </p:sp>
      <p:grpSp>
        <p:nvGrpSpPr>
          <p:cNvPr id="6" name="Group 5"/>
          <p:cNvGrpSpPr/>
          <p:nvPr/>
        </p:nvGrpSpPr>
        <p:grpSpPr>
          <a:xfrm>
            <a:off x="136762" y="987910"/>
            <a:ext cx="10404659" cy="1015663"/>
            <a:chOff x="136762" y="987910"/>
            <a:chExt cx="10404659" cy="1015663"/>
          </a:xfrm>
        </p:grpSpPr>
        <p:sp>
          <p:nvSpPr>
            <p:cNvPr id="4" name="TextBox 3"/>
            <p:cNvSpPr txBox="1"/>
            <p:nvPr/>
          </p:nvSpPr>
          <p:spPr>
            <a:xfrm>
              <a:off x="136762" y="987910"/>
              <a:ext cx="8839199" cy="1015663"/>
            </a:xfrm>
            <a:prstGeom prst="rect">
              <a:avLst/>
            </a:prstGeom>
            <a:noFill/>
          </p:spPr>
          <p:txBody>
            <a:bodyPr wrap="square" rtlCol="0">
              <a:spAutoFit/>
            </a:bodyPr>
            <a:lstStyle/>
            <a:p>
              <a:r>
                <a:rPr lang="en-US" sz="2000" dirty="0" smtClean="0"/>
                <a:t>K-ratio: the ratio of intensities between two materials measured using the same emission line, same electron beam energy, same detector take off angle (corrected for dead time and background).</a:t>
              </a:r>
              <a:endParaRPr lang="en-US" sz="2000" dirty="0"/>
            </a:p>
          </p:txBody>
        </p:sp>
        <mc:AlternateContent xmlns:mc="http://schemas.openxmlformats.org/markup-compatibility/2006" xmlns:a14="http://schemas.microsoft.com/office/drawing/2010/main">
          <mc:Choice Requires="a14">
            <p:sp>
              <p:nvSpPr>
                <p:cNvPr id="5" name="TextBox 4"/>
                <p:cNvSpPr txBox="1"/>
                <p:nvPr/>
              </p:nvSpPr>
              <p:spPr>
                <a:xfrm>
                  <a:off x="9447211" y="1104223"/>
                  <a:ext cx="1094210" cy="78303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𝑘</m:t>
                        </m:r>
                        <m:r>
                          <a:rPr lang="en-US" b="0" i="1" smtClean="0">
                            <a:latin typeface="Cambria Math"/>
                          </a:rPr>
                          <m:t>=</m:t>
                        </m:r>
                        <m:f>
                          <m:fPr>
                            <m:ctrlPr>
                              <a:rPr lang="en-US" b="0" i="1" smtClean="0">
                                <a:latin typeface="Cambria Math"/>
                              </a:rPr>
                            </m:ctrlPr>
                          </m:fPr>
                          <m:num>
                            <m:sSub>
                              <m:sSubPr>
                                <m:ctrlPr>
                                  <a:rPr lang="en-US" b="0" i="1" smtClean="0">
                                    <a:latin typeface="Cambria Math"/>
                                  </a:rPr>
                                </m:ctrlPr>
                              </m:sSubPr>
                              <m:e>
                                <m:r>
                                  <a:rPr lang="en-US" b="0" i="1" smtClean="0">
                                    <a:latin typeface="Cambria Math"/>
                                  </a:rPr>
                                  <m:t>𝐼</m:t>
                                </m:r>
                              </m:e>
                              <m:sub>
                                <m:r>
                                  <a:rPr lang="en-US" b="0" i="1" smtClean="0">
                                    <a:latin typeface="Cambria Math"/>
                                  </a:rPr>
                                  <m:t>𝑢</m:t>
                                </m:r>
                              </m:sub>
                            </m:sSub>
                          </m:num>
                          <m:den>
                            <m:r>
                              <a:rPr lang="en-US" b="0" i="1" smtClean="0">
                                <a:latin typeface="Cambria Math"/>
                              </a:rPr>
                              <m:t>𝐼</m:t>
                            </m:r>
                            <m:r>
                              <a:rPr lang="en-US" b="0" i="1" baseline="-25000" smtClean="0">
                                <a:latin typeface="Cambria Math"/>
                              </a:rPr>
                              <m:t>𝑆</m:t>
                            </m:r>
                          </m:den>
                        </m:f>
                      </m:oMath>
                    </m:oMathPara>
                  </a14:m>
                  <a:endParaRPr lang="en-US" dirty="0"/>
                </a:p>
              </p:txBody>
            </p:sp>
          </mc:Choice>
          <mc:Fallback xmlns="">
            <p:sp>
              <p:nvSpPr>
                <p:cNvPr id="5" name="TextBox 4"/>
                <p:cNvSpPr txBox="1">
                  <a:spLocks noRot="1" noChangeAspect="1" noMove="1" noResize="1" noEditPoints="1" noAdjustHandles="1" noChangeArrowheads="1" noChangeShapeType="1" noTextEdit="1"/>
                </p:cNvSpPr>
                <p:nvPr/>
              </p:nvSpPr>
              <p:spPr>
                <a:xfrm>
                  <a:off x="9447211" y="1104223"/>
                  <a:ext cx="1094210" cy="783035"/>
                </a:xfrm>
                <a:prstGeom prst="rect">
                  <a:avLst/>
                </a:prstGeom>
                <a:blipFill rotWithShape="1">
                  <a:blip r:embed="rId2"/>
                  <a:stretch>
                    <a:fillRect b="-1550"/>
                  </a:stretch>
                </a:blipFill>
              </p:spPr>
              <p:txBody>
                <a:bodyPr/>
                <a:lstStyle/>
                <a:p>
                  <a:r>
                    <a:rPr lang="en-US">
                      <a:noFill/>
                    </a:rPr>
                    <a:t> </a:t>
                  </a:r>
                </a:p>
              </p:txBody>
            </p:sp>
          </mc:Fallback>
        </mc:AlternateContent>
      </p:grpSp>
      <p:sp>
        <p:nvSpPr>
          <p:cNvPr id="7" name="TextBox 6"/>
          <p:cNvSpPr txBox="1"/>
          <p:nvPr/>
        </p:nvSpPr>
        <p:spPr>
          <a:xfrm>
            <a:off x="364572" y="5791200"/>
            <a:ext cx="11506200" cy="954107"/>
          </a:xfrm>
          <a:prstGeom prst="rect">
            <a:avLst/>
          </a:prstGeom>
          <a:noFill/>
        </p:spPr>
        <p:txBody>
          <a:bodyPr wrap="square" rtlCol="0">
            <a:spAutoFit/>
          </a:bodyPr>
          <a:lstStyle/>
          <a:p>
            <a:pPr algn="ctr"/>
            <a:r>
              <a:rPr lang="en-US" sz="2800" b="1" dirty="0" smtClean="0"/>
              <a:t>But here’s a question: should the intensity k-ratio remain *constant* </a:t>
            </a:r>
          </a:p>
          <a:p>
            <a:pPr algn="ctr"/>
            <a:r>
              <a:rPr lang="en-US" sz="2800" b="1" dirty="0" smtClean="0"/>
              <a:t>as a function of count rate, i.e., beam current?</a:t>
            </a:r>
            <a:endParaRPr lang="en-US" sz="2800" b="1" dirty="0"/>
          </a:p>
        </p:txBody>
      </p:sp>
    </p:spTree>
    <p:extLst>
      <p:ext uri="{BB962C8B-B14F-4D97-AF65-F5344CB8AC3E}">
        <p14:creationId xmlns:p14="http://schemas.microsoft.com/office/powerpoint/2010/main" val="438849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387763" y="0"/>
                <a:ext cx="11430000" cy="2145908"/>
              </a:xfrm>
              <a:prstGeom prst="rect">
                <a:avLst/>
              </a:prstGeom>
            </p:spPr>
            <p:txBody>
              <a:bodyPr wrap="square">
                <a:spAutoFit/>
              </a:bodyPr>
              <a:lstStyle/>
              <a:p>
                <a:r>
                  <a:rPr lang="en-US" dirty="0" smtClean="0"/>
                  <a:t>			 </a:t>
                </a:r>
                <a14:m>
                  <m:oMath xmlns:m="http://schemas.openxmlformats.org/officeDocument/2006/math">
                    <m:sSub>
                      <m:sSubPr>
                        <m:ctrlPr>
                          <a:rPr lang="en-US" i="1">
                            <a:latin typeface="Cambria Math"/>
                          </a:rPr>
                        </m:ctrlPr>
                      </m:sSubPr>
                      <m:e>
                        <m:r>
                          <a:rPr lang="en-US" i="1">
                            <a:latin typeface="Cambria Math"/>
                          </a:rPr>
                          <m:t>𝐼</m:t>
                        </m:r>
                      </m:e>
                      <m:sub>
                        <m:r>
                          <a:rPr lang="en-US" i="1">
                            <a:latin typeface="Cambria Math"/>
                          </a:rPr>
                          <m:t>𝑐𝑝𝑠</m:t>
                        </m:r>
                      </m:sub>
                    </m:sSub>
                    <m:r>
                      <a:rPr lang="en-US" i="1">
                        <a:latin typeface="Cambria Math"/>
                      </a:rPr>
                      <m:t>=</m:t>
                    </m:r>
                    <m:f>
                      <m:fPr>
                        <m:ctrlPr>
                          <a:rPr lang="en-US" i="1">
                            <a:latin typeface="Cambria Math"/>
                          </a:rPr>
                        </m:ctrlPr>
                      </m:fPr>
                      <m:num>
                        <m:sSub>
                          <m:sSubPr>
                            <m:ctrlPr>
                              <a:rPr lang="en-US" i="1">
                                <a:latin typeface="Cambria Math"/>
                              </a:rPr>
                            </m:ctrlPr>
                          </m:sSubPr>
                          <m:e>
                            <m:r>
                              <a:rPr lang="en-US" i="1">
                                <a:latin typeface="Cambria Math"/>
                              </a:rPr>
                              <m:t>𝑖</m:t>
                            </m:r>
                          </m:e>
                          <m:sub>
                            <m:r>
                              <a:rPr lang="en-US" i="1">
                                <a:latin typeface="Cambria Math"/>
                              </a:rPr>
                              <m:t>𝑐𝑝𝑠</m:t>
                            </m:r>
                          </m:sub>
                        </m:sSub>
                      </m:num>
                      <m:den>
                        <m:r>
                          <a:rPr lang="en-US" i="1">
                            <a:latin typeface="Cambria Math"/>
                          </a:rPr>
                          <m:t>1−</m:t>
                        </m:r>
                        <m:d>
                          <m:dPr>
                            <m:ctrlPr>
                              <a:rPr lang="en-US" i="1">
                                <a:latin typeface="Cambria Math"/>
                              </a:rPr>
                            </m:ctrlPr>
                          </m:dPr>
                          <m:e>
                            <m:sSub>
                              <m:sSubPr>
                                <m:ctrlPr>
                                  <a:rPr lang="en-US" i="1">
                                    <a:latin typeface="Cambria Math"/>
                                  </a:rPr>
                                </m:ctrlPr>
                              </m:sSubPr>
                              <m:e>
                                <m:r>
                                  <a:rPr lang="en-US" i="1">
                                    <a:latin typeface="Cambria Math"/>
                                  </a:rPr>
                                  <m:t>𝑖</m:t>
                                </m:r>
                              </m:e>
                              <m:sub>
                                <m:r>
                                  <a:rPr lang="en-US" i="1">
                                    <a:latin typeface="Cambria Math"/>
                                  </a:rPr>
                                  <m:t>𝑐𝑝𝑠</m:t>
                                </m:r>
                              </m:sub>
                            </m:sSub>
                            <m:r>
                              <a:rPr lang="en-US" i="1">
                                <a:latin typeface="Cambria Math"/>
                              </a:rPr>
                              <m:t>∙</m:t>
                            </m:r>
                            <m:r>
                              <a:rPr lang="en-US" i="1">
                                <a:latin typeface="Cambria Math"/>
                              </a:rPr>
                              <m:t>𝜏</m:t>
                            </m:r>
                          </m:e>
                        </m:d>
                      </m:den>
                    </m:f>
                  </m:oMath>
                </a14:m>
                <a:r>
                  <a:rPr lang="en-US" dirty="0" smtClean="0"/>
                  <a:t>                  traditional dead time expression</a:t>
                </a:r>
              </a:p>
              <a:p>
                <a:pPr algn="ctr"/>
                <a:r>
                  <a:rPr lang="en-US" dirty="0"/>
                  <a:t> </a:t>
                </a:r>
                <a:r>
                  <a:rPr lang="en-US" dirty="0" smtClean="0"/>
                  <a:t>                                                                                              </a:t>
                </a:r>
                <a:r>
                  <a:rPr lang="en-US" sz="1400" dirty="0" smtClean="0"/>
                  <a:t>(</a:t>
                </a:r>
                <a:r>
                  <a:rPr lang="en-US" sz="1400" dirty="0" err="1"/>
                  <a:t>Ruark</a:t>
                </a:r>
                <a:r>
                  <a:rPr lang="en-US" sz="1400" dirty="0"/>
                  <a:t> and </a:t>
                </a:r>
                <a:r>
                  <a:rPr lang="en-US" sz="1400" dirty="0" err="1"/>
                  <a:t>Brammer</a:t>
                </a:r>
                <a:r>
                  <a:rPr lang="en-US" sz="1400" dirty="0"/>
                  <a:t>, 1937, Goldstein et al., 1992, p. </a:t>
                </a:r>
                <a:r>
                  <a:rPr lang="en-US" sz="1400" dirty="0" smtClean="0"/>
                  <a:t>289)</a:t>
                </a:r>
                <a:endParaRPr lang="en-US" dirty="0"/>
              </a:p>
              <a:p>
                <a:r>
                  <a:rPr lang="en-US" sz="1100" dirty="0"/>
                  <a:t> </a:t>
                </a:r>
                <a:endParaRPr lang="en-US" sz="700" dirty="0"/>
              </a:p>
              <a:p>
                <a:r>
                  <a:rPr lang="en-US" sz="1800" dirty="0"/>
                  <a:t>Where:		</a:t>
                </a:r>
                <a14:m>
                  <m:oMath xmlns:m="http://schemas.openxmlformats.org/officeDocument/2006/math">
                    <m:sSub>
                      <m:sSubPr>
                        <m:ctrlPr>
                          <a:rPr lang="en-US" sz="1800" i="1">
                            <a:latin typeface="Cambria Math"/>
                          </a:rPr>
                        </m:ctrlPr>
                      </m:sSubPr>
                      <m:e>
                        <m:r>
                          <a:rPr lang="en-US" sz="1800" i="1">
                            <a:latin typeface="Cambria Math"/>
                          </a:rPr>
                          <m:t>𝐼</m:t>
                        </m:r>
                      </m:e>
                      <m:sub>
                        <m:r>
                          <a:rPr lang="en-US" sz="1800" i="1">
                            <a:latin typeface="Cambria Math"/>
                          </a:rPr>
                          <m:t>𝑐𝑝𝑠</m:t>
                        </m:r>
                      </m:sub>
                    </m:sSub>
                  </m:oMath>
                </a14:m>
                <a:r>
                  <a:rPr lang="en-US" sz="1800" dirty="0"/>
                  <a:t>	is the dead time corrected (predicted) count rate in cps</a:t>
                </a:r>
              </a:p>
              <a:p>
                <a:r>
                  <a:rPr lang="en-US" sz="1800" dirty="0" smtClean="0"/>
                  <a:t>		</a:t>
                </a:r>
                <a14:m>
                  <m:oMath xmlns:m="http://schemas.openxmlformats.org/officeDocument/2006/math">
                    <m:r>
                      <a:rPr lang="en-US" sz="1800" i="1">
                        <a:latin typeface="Cambria Math"/>
                      </a:rPr>
                      <m:t>𝜏</m:t>
                    </m:r>
                  </m:oMath>
                </a14:m>
                <a:r>
                  <a:rPr lang="en-US" sz="1800" dirty="0"/>
                  <a:t>	is the dead time constant in seconds</a:t>
                </a:r>
              </a:p>
              <a:p>
                <a:r>
                  <a:rPr lang="en-US" sz="1800" dirty="0" smtClean="0"/>
                  <a:t>		</a:t>
                </a:r>
                <a14:m>
                  <m:oMath xmlns:m="http://schemas.openxmlformats.org/officeDocument/2006/math">
                    <m:sSub>
                      <m:sSubPr>
                        <m:ctrlPr>
                          <a:rPr lang="en-US" sz="1800" i="1">
                            <a:latin typeface="Cambria Math"/>
                          </a:rPr>
                        </m:ctrlPr>
                      </m:sSubPr>
                      <m:e>
                        <m:r>
                          <a:rPr lang="en-US" sz="1800" i="1">
                            <a:latin typeface="Cambria Math"/>
                          </a:rPr>
                          <m:t>𝑖</m:t>
                        </m:r>
                      </m:e>
                      <m:sub>
                        <m:r>
                          <a:rPr lang="en-US" sz="1800" i="1">
                            <a:latin typeface="Cambria Math"/>
                          </a:rPr>
                          <m:t>𝑐𝑝𝑠</m:t>
                        </m:r>
                      </m:sub>
                    </m:sSub>
                  </m:oMath>
                </a14:m>
                <a:r>
                  <a:rPr lang="en-US" sz="1800" dirty="0"/>
                  <a:t>	is the raw (observed) count rate in cps</a:t>
                </a:r>
              </a:p>
            </p:txBody>
          </p:sp>
        </mc:Choice>
        <mc:Fallback xmlns="">
          <p:sp>
            <p:nvSpPr>
              <p:cNvPr id="2" name="Rectangle 1"/>
              <p:cNvSpPr>
                <a:spLocks noRot="1" noChangeAspect="1" noMove="1" noResize="1" noEditPoints="1" noAdjustHandles="1" noChangeArrowheads="1" noChangeShapeType="1" noTextEdit="1"/>
              </p:cNvSpPr>
              <p:nvPr/>
            </p:nvSpPr>
            <p:spPr>
              <a:xfrm>
                <a:off x="387763" y="0"/>
                <a:ext cx="11430000" cy="2145908"/>
              </a:xfrm>
              <a:prstGeom prst="rect">
                <a:avLst/>
              </a:prstGeom>
              <a:blipFill rotWithShape="1">
                <a:blip r:embed="rId2"/>
                <a:stretch>
                  <a:fillRect l="-480" b="-2841"/>
                </a:stretch>
              </a:blipFill>
            </p:spPr>
            <p:txBody>
              <a:bodyPr/>
              <a:lstStyle/>
              <a:p>
                <a:r>
                  <a:rPr lang="en-US">
                    <a:noFill/>
                  </a:rPr>
                  <a:t> </a:t>
                </a:r>
              </a:p>
            </p:txBody>
          </p:sp>
        </mc:Fallback>
      </mc:AlternateContent>
      <p:pic>
        <p:nvPicPr>
          <p:cNvPr id="3" name="Picture 2"/>
          <p:cNvPicPr/>
          <p:nvPr/>
        </p:nvPicPr>
        <p:blipFill>
          <a:blip r:embed="rId3"/>
          <a:stretch>
            <a:fillRect/>
          </a:stretch>
        </p:blipFill>
        <p:spPr>
          <a:xfrm>
            <a:off x="303212" y="2432961"/>
            <a:ext cx="5105400" cy="4267200"/>
          </a:xfrm>
          <a:prstGeom prst="rect">
            <a:avLst/>
          </a:prstGeom>
        </p:spPr>
      </p:pic>
      <p:sp>
        <p:nvSpPr>
          <p:cNvPr id="4" name="TextBox 3"/>
          <p:cNvSpPr txBox="1"/>
          <p:nvPr/>
        </p:nvSpPr>
        <p:spPr>
          <a:xfrm>
            <a:off x="5713412" y="2283169"/>
            <a:ext cx="6324600" cy="4278094"/>
          </a:xfrm>
          <a:prstGeom prst="rect">
            <a:avLst/>
          </a:prstGeom>
          <a:noFill/>
        </p:spPr>
        <p:txBody>
          <a:bodyPr wrap="square" rtlCol="0">
            <a:spAutoFit/>
          </a:bodyPr>
          <a:lstStyle/>
          <a:p>
            <a:r>
              <a:rPr lang="en-US" sz="1600" dirty="0" err="1" smtClean="0"/>
              <a:t>Ti</a:t>
            </a:r>
            <a:r>
              <a:rPr lang="en-US" sz="1600" dirty="0" smtClean="0"/>
              <a:t> </a:t>
            </a:r>
            <a:r>
              <a:rPr lang="en-US" sz="1600" dirty="0"/>
              <a:t>Ka k-ratios from TiO</a:t>
            </a:r>
            <a:r>
              <a:rPr lang="en-US" sz="1600" baseline="-25000" dirty="0"/>
              <a:t>2</a:t>
            </a:r>
            <a:r>
              <a:rPr lang="en-US" sz="1600" dirty="0"/>
              <a:t>/</a:t>
            </a:r>
            <a:r>
              <a:rPr lang="en-US" sz="1600" dirty="0" err="1"/>
              <a:t>Ti</a:t>
            </a:r>
            <a:r>
              <a:rPr lang="en-US" sz="1600" dirty="0"/>
              <a:t> metal from 10 nA (~28 </a:t>
            </a:r>
            <a:r>
              <a:rPr lang="en-US" sz="1600" dirty="0" err="1"/>
              <a:t>kcps</a:t>
            </a:r>
            <a:r>
              <a:rPr lang="en-US" sz="1600" dirty="0"/>
              <a:t>) to 140 nA (~400 </a:t>
            </a:r>
            <a:r>
              <a:rPr lang="en-US" sz="1600" dirty="0" err="1"/>
              <a:t>kcps</a:t>
            </a:r>
            <a:r>
              <a:rPr lang="en-US" sz="1600" dirty="0"/>
              <a:t>) on a PETL Bragg crystal at 15 keV.  Depending on the value of the dead time constant, the measured k-ratios either increase or decrease with beam current because the </a:t>
            </a:r>
            <a:r>
              <a:rPr lang="en-US" sz="1600" dirty="0" err="1"/>
              <a:t>Ti</a:t>
            </a:r>
            <a:r>
              <a:rPr lang="en-US" sz="1600" dirty="0"/>
              <a:t> metal intensities in the denominator of each k-ratio are affected more than the TiO</a:t>
            </a:r>
            <a:r>
              <a:rPr lang="en-US" sz="1600" baseline="-25000" dirty="0"/>
              <a:t>2</a:t>
            </a:r>
            <a:r>
              <a:rPr lang="en-US" sz="1600" dirty="0"/>
              <a:t> secondary standard intensities (due to the difference in concentrations of </a:t>
            </a:r>
            <a:r>
              <a:rPr lang="en-US" sz="1600" dirty="0" err="1"/>
              <a:t>Ti</a:t>
            </a:r>
            <a:r>
              <a:rPr lang="en-US" sz="1600" dirty="0"/>
              <a:t>). Therefore dead time effects are observed more severely in the </a:t>
            </a:r>
            <a:r>
              <a:rPr lang="en-US" sz="1600" dirty="0" err="1"/>
              <a:t>Ti</a:t>
            </a:r>
            <a:r>
              <a:rPr lang="en-US" sz="1600" dirty="0"/>
              <a:t> metal primary standard intensities than in the TiO</a:t>
            </a:r>
            <a:r>
              <a:rPr lang="en-US" sz="1600" baseline="-25000" dirty="0"/>
              <a:t>2</a:t>
            </a:r>
            <a:r>
              <a:rPr lang="en-US" sz="1600" dirty="0"/>
              <a:t> secondary standard intensities providing the algorithmic leverage for determining the correct dead time constant. </a:t>
            </a:r>
          </a:p>
          <a:p>
            <a:r>
              <a:rPr lang="en-US" sz="1600" dirty="0"/>
              <a:t> </a:t>
            </a:r>
          </a:p>
          <a:p>
            <a:r>
              <a:rPr lang="en-US" sz="1600" dirty="0"/>
              <a:t>Utilizing the traditional dead time correction expression with a dead time constant of 1.32 </a:t>
            </a:r>
            <a:r>
              <a:rPr lang="en-US" sz="1600" dirty="0" err="1"/>
              <a:t>ms</a:t>
            </a:r>
            <a:r>
              <a:rPr lang="en-US" sz="1600" dirty="0"/>
              <a:t> using </a:t>
            </a:r>
            <a:r>
              <a:rPr lang="en-US" sz="1600" dirty="0" smtClean="0"/>
              <a:t>the JEOL </a:t>
            </a:r>
            <a:r>
              <a:rPr lang="en-US" sz="1600" dirty="0"/>
              <a:t>calibration </a:t>
            </a:r>
            <a:r>
              <a:rPr lang="en-US" sz="1600" dirty="0" smtClean="0"/>
              <a:t>works </a:t>
            </a:r>
            <a:r>
              <a:rPr lang="en-US" sz="1600" dirty="0"/>
              <a:t>well at count rates under 30 nA (~80 </a:t>
            </a:r>
            <a:r>
              <a:rPr lang="en-US" sz="1600" dirty="0" err="1"/>
              <a:t>kcps</a:t>
            </a:r>
            <a:r>
              <a:rPr lang="en-US" sz="1600" dirty="0"/>
              <a:t>) but starts to fail at higher count rates. Until now, analysts have had to limit themselves to such low count rates for quantitative analysis</a:t>
            </a:r>
            <a:r>
              <a:rPr lang="en-US" sz="1600" dirty="0" smtClean="0"/>
              <a:t>.</a:t>
            </a:r>
          </a:p>
          <a:p>
            <a:endParaRPr lang="en-US" sz="1600" dirty="0"/>
          </a:p>
          <a:p>
            <a:r>
              <a:rPr lang="en-US" sz="1600" b="1" dirty="0" smtClean="0"/>
              <a:t>Why is this? </a:t>
            </a:r>
            <a:endParaRPr lang="en-US" sz="1600" b="1" dirty="0"/>
          </a:p>
        </p:txBody>
      </p:sp>
      <p:grpSp>
        <p:nvGrpSpPr>
          <p:cNvPr id="9" name="Group 8"/>
          <p:cNvGrpSpPr/>
          <p:nvPr/>
        </p:nvGrpSpPr>
        <p:grpSpPr>
          <a:xfrm>
            <a:off x="2360612" y="3810000"/>
            <a:ext cx="1482508" cy="1371600"/>
            <a:chOff x="2360612" y="3810000"/>
            <a:chExt cx="1482508" cy="1371600"/>
          </a:xfrm>
        </p:grpSpPr>
        <p:cxnSp>
          <p:nvCxnSpPr>
            <p:cNvPr id="5" name="Straight Arrow Connector 4"/>
            <p:cNvCxnSpPr/>
            <p:nvPr/>
          </p:nvCxnSpPr>
          <p:spPr>
            <a:xfrm flipH="1">
              <a:off x="2360612" y="4191000"/>
              <a:ext cx="762000" cy="9906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513012" y="3810000"/>
              <a:ext cx="1330108" cy="461665"/>
            </a:xfrm>
            <a:prstGeom prst="rect">
              <a:avLst/>
            </a:prstGeom>
            <a:noFill/>
          </p:spPr>
          <p:txBody>
            <a:bodyPr wrap="none" rtlCol="0">
              <a:spAutoFit/>
            </a:bodyPr>
            <a:lstStyle/>
            <a:p>
              <a:r>
                <a:rPr lang="en-US" dirty="0" smtClean="0"/>
                <a:t>~ 50 </a:t>
              </a:r>
              <a:r>
                <a:rPr lang="en-US" dirty="0" err="1" smtClean="0"/>
                <a:t>kcps</a:t>
              </a:r>
              <a:endParaRPr lang="en-US" dirty="0"/>
            </a:p>
          </p:txBody>
        </p:sp>
      </p:grpSp>
      <p:sp>
        <p:nvSpPr>
          <p:cNvPr id="10" name="Rectangle 9"/>
          <p:cNvSpPr/>
          <p:nvPr/>
        </p:nvSpPr>
        <p:spPr>
          <a:xfrm>
            <a:off x="250237" y="3810000"/>
            <a:ext cx="275051" cy="1066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p:nvPr/>
        </p:nvGrpSpPr>
        <p:grpSpPr>
          <a:xfrm>
            <a:off x="1370012" y="2520993"/>
            <a:ext cx="4038450" cy="679407"/>
            <a:chOff x="1370012" y="2520993"/>
            <a:chExt cx="4038450" cy="679407"/>
          </a:xfrm>
        </p:grpSpPr>
        <p:sp>
          <p:nvSpPr>
            <p:cNvPr id="13" name="Rectangle 12"/>
            <p:cNvSpPr/>
            <p:nvPr/>
          </p:nvSpPr>
          <p:spPr>
            <a:xfrm>
              <a:off x="1370012" y="2938089"/>
              <a:ext cx="1676400" cy="26231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257424" y="2520993"/>
              <a:ext cx="2151038" cy="461665"/>
            </a:xfrm>
            <a:prstGeom prst="rect">
              <a:avLst/>
            </a:prstGeom>
            <a:noFill/>
          </p:spPr>
          <p:txBody>
            <a:bodyPr wrap="none" rtlCol="0">
              <a:spAutoFit/>
            </a:bodyPr>
            <a:lstStyle/>
            <a:p>
              <a:r>
                <a:rPr lang="en-US" dirty="0" smtClean="0"/>
                <a:t>JEOL calibration</a:t>
              </a:r>
              <a:endParaRPr lang="en-US" dirty="0"/>
            </a:p>
          </p:txBody>
        </p:sp>
      </p:grpSp>
    </p:spTree>
    <p:extLst>
      <p:ext uri="{BB962C8B-B14F-4D97-AF65-F5344CB8AC3E}">
        <p14:creationId xmlns:p14="http://schemas.microsoft.com/office/powerpoint/2010/main" val="1760701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80212" y="838200"/>
            <a:ext cx="5257800" cy="4524315"/>
          </a:xfrm>
          <a:prstGeom prst="rect">
            <a:avLst/>
          </a:prstGeom>
          <a:noFill/>
        </p:spPr>
        <p:txBody>
          <a:bodyPr wrap="square" rtlCol="0">
            <a:spAutoFit/>
          </a:bodyPr>
          <a:lstStyle/>
          <a:p>
            <a:r>
              <a:rPr lang="en-US" dirty="0"/>
              <a:t>Attempting to correct high count rates using the traditional dead time expression by arbitrarily increasing the dead time </a:t>
            </a:r>
            <a:r>
              <a:rPr lang="en-US" dirty="0" smtClean="0"/>
              <a:t>constant, </a:t>
            </a:r>
            <a:r>
              <a:rPr lang="en-US" dirty="0"/>
              <a:t>causes low count rates to be over corrected, and higher count rates to still be under </a:t>
            </a:r>
            <a:r>
              <a:rPr lang="en-US" dirty="0" smtClean="0"/>
              <a:t>corrected. </a:t>
            </a:r>
          </a:p>
          <a:p>
            <a:endParaRPr lang="en-US" dirty="0"/>
          </a:p>
          <a:p>
            <a:r>
              <a:rPr lang="en-US" dirty="0" smtClean="0"/>
              <a:t>Demonstrating </a:t>
            </a:r>
            <a:r>
              <a:rPr lang="en-US" dirty="0"/>
              <a:t>the non-linear response of the counting system which must therefore be corrected using a non-linear approach.</a:t>
            </a:r>
          </a:p>
          <a:p>
            <a:endParaRPr lang="en-US" dirty="0"/>
          </a:p>
        </p:txBody>
      </p:sp>
      <p:pic>
        <p:nvPicPr>
          <p:cNvPr id="3" name="Picture 2"/>
          <p:cNvPicPr/>
          <p:nvPr/>
        </p:nvPicPr>
        <p:blipFill>
          <a:blip r:embed="rId2"/>
          <a:stretch>
            <a:fillRect/>
          </a:stretch>
        </p:blipFill>
        <p:spPr>
          <a:xfrm>
            <a:off x="265181" y="838200"/>
            <a:ext cx="6096000" cy="5562600"/>
          </a:xfrm>
          <a:prstGeom prst="rect">
            <a:avLst/>
          </a:prstGeom>
        </p:spPr>
      </p:pic>
      <p:sp>
        <p:nvSpPr>
          <p:cNvPr id="4" name="TextBox 3"/>
          <p:cNvSpPr txBox="1"/>
          <p:nvPr/>
        </p:nvSpPr>
        <p:spPr>
          <a:xfrm>
            <a:off x="1329605" y="152400"/>
            <a:ext cx="9215856" cy="461665"/>
          </a:xfrm>
          <a:prstGeom prst="rect">
            <a:avLst/>
          </a:prstGeom>
          <a:noFill/>
        </p:spPr>
        <p:txBody>
          <a:bodyPr wrap="none" rtlCol="0">
            <a:spAutoFit/>
          </a:bodyPr>
          <a:lstStyle/>
          <a:p>
            <a:r>
              <a:rPr lang="en-US" dirty="0" smtClean="0"/>
              <a:t>Over correction at low count rates, under correction at high count rates!</a:t>
            </a:r>
            <a:endParaRPr lang="en-US" dirty="0"/>
          </a:p>
        </p:txBody>
      </p:sp>
      <p:sp>
        <p:nvSpPr>
          <p:cNvPr id="5" name="Rectangle 4"/>
          <p:cNvSpPr/>
          <p:nvPr/>
        </p:nvSpPr>
        <p:spPr>
          <a:xfrm>
            <a:off x="1598612" y="1524000"/>
            <a:ext cx="20574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454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95877" y="381000"/>
            <a:ext cx="5178425" cy="5632311"/>
          </a:xfrm>
          <a:prstGeom prst="rect">
            <a:avLst/>
          </a:prstGeom>
        </p:spPr>
        <p:txBody>
          <a:bodyPr wrap="square">
            <a:spAutoFit/>
          </a:bodyPr>
          <a:lstStyle/>
          <a:p>
            <a:r>
              <a:rPr lang="en-US" sz="2000" dirty="0"/>
              <a:t>A significant improvement in dead time prediction accuracy at these higher count rates has been described by the use of an additional term in the traditional expression as shown here from Willis (1993).</a:t>
            </a:r>
          </a:p>
          <a:p>
            <a:r>
              <a:rPr lang="en-US" sz="2000" dirty="0"/>
              <a:t> </a:t>
            </a:r>
            <a:endParaRPr lang="en-US" sz="2000" dirty="0" smtClean="0"/>
          </a:p>
          <a:p>
            <a:r>
              <a:rPr lang="en-US" sz="2000" dirty="0" smtClean="0"/>
              <a:t>This </a:t>
            </a:r>
            <a:r>
              <a:rPr lang="en-US" sz="2000" dirty="0"/>
              <a:t>expression was originally developed for calculating work function “dead time” for training of early neural networks and has now been applied to microanalysis and found useful for correction of observed count rates up to roughly 100 </a:t>
            </a:r>
            <a:r>
              <a:rPr lang="en-US" sz="2000" dirty="0" err="1"/>
              <a:t>kcps</a:t>
            </a:r>
            <a:r>
              <a:rPr lang="en-US" sz="2000" dirty="0" smtClean="0"/>
              <a:t>.</a:t>
            </a:r>
          </a:p>
          <a:p>
            <a:endParaRPr lang="en-US" sz="2000" dirty="0"/>
          </a:p>
          <a:p>
            <a:r>
              <a:rPr lang="en-US" sz="2000" dirty="0"/>
              <a:t>Plotting the same </a:t>
            </a:r>
            <a:r>
              <a:rPr lang="en-US" sz="2000" dirty="0" err="1"/>
              <a:t>Ti</a:t>
            </a:r>
            <a:r>
              <a:rPr lang="en-US" sz="2000" dirty="0"/>
              <a:t> Ka k-ratio data from </a:t>
            </a:r>
            <a:r>
              <a:rPr lang="en-US" sz="2000" dirty="0" smtClean="0"/>
              <a:t>before, </a:t>
            </a:r>
            <a:r>
              <a:rPr lang="en-US" sz="2000" dirty="0"/>
              <a:t>the Willis (1993) two term dead time expression properly corrects the data at low to moderate count rates, but still fails at count rates over ~200 </a:t>
            </a:r>
            <a:r>
              <a:rPr lang="en-US" sz="2000" dirty="0" err="1"/>
              <a:t>kcps</a:t>
            </a:r>
            <a:r>
              <a:rPr lang="en-US" sz="2000" dirty="0"/>
              <a:t> (~280 </a:t>
            </a:r>
            <a:r>
              <a:rPr lang="en-US" sz="2000" dirty="0" err="1"/>
              <a:t>kcps</a:t>
            </a:r>
            <a:r>
              <a:rPr lang="en-US" sz="2000" dirty="0"/>
              <a:t> on </a:t>
            </a:r>
            <a:r>
              <a:rPr lang="en-US" sz="2000" dirty="0" err="1"/>
              <a:t>Ti</a:t>
            </a:r>
            <a:r>
              <a:rPr lang="en-US" sz="2000" dirty="0"/>
              <a:t> metal at 100 nA).</a:t>
            </a:r>
          </a:p>
        </p:txBody>
      </p:sp>
      <mc:AlternateContent xmlns:mc="http://schemas.openxmlformats.org/markup-compatibility/2006" xmlns:a14="http://schemas.microsoft.com/office/drawing/2010/main">
        <mc:Choice Requires="a14">
          <p:sp>
            <p:nvSpPr>
              <p:cNvPr id="3" name="Rectangle 2"/>
              <p:cNvSpPr/>
              <p:nvPr/>
            </p:nvSpPr>
            <p:spPr>
              <a:xfrm>
                <a:off x="760412" y="228601"/>
                <a:ext cx="4899954" cy="117448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a:rPr>
                          </m:ctrlPr>
                        </m:sSubPr>
                        <m:e>
                          <m:r>
                            <a:rPr lang="en-US" i="1">
                              <a:latin typeface="Cambria Math"/>
                            </a:rPr>
                            <m:t>𝐼</m:t>
                          </m:r>
                        </m:e>
                        <m:sub>
                          <m:r>
                            <a:rPr lang="en-US" i="1">
                              <a:latin typeface="Cambria Math"/>
                            </a:rPr>
                            <m:t>𝑐𝑝𝑠</m:t>
                          </m:r>
                        </m:sub>
                      </m:sSub>
                      <m:r>
                        <a:rPr lang="en-US" i="1">
                          <a:latin typeface="Cambria Math"/>
                        </a:rPr>
                        <m:t>=</m:t>
                      </m:r>
                      <m:f>
                        <m:fPr>
                          <m:ctrlPr>
                            <a:rPr lang="en-US" i="1">
                              <a:latin typeface="Cambria Math"/>
                            </a:rPr>
                          </m:ctrlPr>
                        </m:fPr>
                        <m:num>
                          <m:sSub>
                            <m:sSubPr>
                              <m:ctrlPr>
                                <a:rPr lang="en-US" i="1">
                                  <a:latin typeface="Cambria Math"/>
                                </a:rPr>
                              </m:ctrlPr>
                            </m:sSubPr>
                            <m:e>
                              <m:r>
                                <a:rPr lang="en-US" i="1">
                                  <a:latin typeface="Cambria Math"/>
                                </a:rPr>
                                <m:t>𝑖</m:t>
                              </m:r>
                            </m:e>
                            <m:sub>
                              <m:r>
                                <a:rPr lang="en-US" i="1">
                                  <a:latin typeface="Cambria Math"/>
                                </a:rPr>
                                <m:t>𝑐𝑝𝑠</m:t>
                              </m:r>
                            </m:sub>
                          </m:sSub>
                        </m:num>
                        <m:den>
                          <m:r>
                            <a:rPr lang="en-US" i="1">
                              <a:latin typeface="Cambria Math"/>
                            </a:rPr>
                            <m:t>1−</m:t>
                          </m:r>
                          <m:d>
                            <m:dPr>
                              <m:ctrlPr>
                                <a:rPr lang="en-US" i="1">
                                  <a:latin typeface="Cambria Math"/>
                                </a:rPr>
                              </m:ctrlPr>
                            </m:dPr>
                            <m:e>
                              <m:sSub>
                                <m:sSubPr>
                                  <m:ctrlPr>
                                    <a:rPr lang="en-US" i="1">
                                      <a:latin typeface="Cambria Math"/>
                                    </a:rPr>
                                  </m:ctrlPr>
                                </m:sSubPr>
                                <m:e>
                                  <m:r>
                                    <a:rPr lang="en-US" i="1">
                                      <a:latin typeface="Cambria Math"/>
                                    </a:rPr>
                                    <m:t>𝑖</m:t>
                                  </m:r>
                                </m:e>
                                <m:sub>
                                  <m:r>
                                    <a:rPr lang="en-US" i="1">
                                      <a:latin typeface="Cambria Math"/>
                                    </a:rPr>
                                    <m:t>𝑐𝑝𝑠</m:t>
                                  </m:r>
                                </m:sub>
                              </m:sSub>
                              <m:r>
                                <a:rPr lang="en-US" i="1">
                                  <a:latin typeface="Cambria Math"/>
                                </a:rPr>
                                <m:t>∙</m:t>
                              </m:r>
                              <m:r>
                                <a:rPr lang="en-US" i="1">
                                  <a:latin typeface="Cambria Math"/>
                                </a:rPr>
                                <m:t>𝜏</m:t>
                              </m:r>
                              <m:r>
                                <a:rPr lang="en-US" i="1" smtClean="0">
                                  <a:solidFill>
                                    <a:srgbClr val="FF0000"/>
                                  </a:solidFill>
                                  <a:latin typeface="Cambria Math"/>
                                </a:rPr>
                                <m:t>+</m:t>
                              </m:r>
                              <m:sSubSup>
                                <m:sSubSupPr>
                                  <m:ctrlPr>
                                    <a:rPr lang="en-US" i="1">
                                      <a:solidFill>
                                        <a:srgbClr val="FF0000"/>
                                      </a:solidFill>
                                      <a:latin typeface="Cambria Math"/>
                                    </a:rPr>
                                  </m:ctrlPr>
                                </m:sSubSupPr>
                                <m:e>
                                  <m:r>
                                    <a:rPr lang="en-US" i="1">
                                      <a:solidFill>
                                        <a:srgbClr val="FF0000"/>
                                      </a:solidFill>
                                      <a:latin typeface="Cambria Math"/>
                                    </a:rPr>
                                    <m:t>𝑖</m:t>
                                  </m:r>
                                </m:e>
                                <m:sub>
                                  <m:r>
                                    <a:rPr lang="en-US" i="1">
                                      <a:solidFill>
                                        <a:srgbClr val="FF0000"/>
                                      </a:solidFill>
                                      <a:latin typeface="Cambria Math"/>
                                    </a:rPr>
                                    <m:t>𝑐𝑝𝑠</m:t>
                                  </m:r>
                                </m:sub>
                                <m:sup>
                                  <m:r>
                                    <a:rPr lang="en-US" i="1">
                                      <a:solidFill>
                                        <a:srgbClr val="FF0000"/>
                                      </a:solidFill>
                                      <a:latin typeface="Cambria Math"/>
                                    </a:rPr>
                                    <m:t>2</m:t>
                                  </m:r>
                                </m:sup>
                              </m:sSubSup>
                              <m:r>
                                <a:rPr lang="en-US" i="1">
                                  <a:solidFill>
                                    <a:srgbClr val="FF0000"/>
                                  </a:solidFill>
                                  <a:latin typeface="Cambria Math"/>
                                </a:rPr>
                                <m:t>∙</m:t>
                              </m:r>
                              <m:f>
                                <m:fPr>
                                  <m:ctrlPr>
                                    <a:rPr lang="en-US" i="1">
                                      <a:solidFill>
                                        <a:srgbClr val="FF0000"/>
                                      </a:solidFill>
                                      <a:latin typeface="Cambria Math"/>
                                    </a:rPr>
                                  </m:ctrlPr>
                                </m:fPr>
                                <m:num>
                                  <m:sSup>
                                    <m:sSupPr>
                                      <m:ctrlPr>
                                        <a:rPr lang="en-US" i="1">
                                          <a:solidFill>
                                            <a:srgbClr val="FF0000"/>
                                          </a:solidFill>
                                          <a:latin typeface="Cambria Math"/>
                                        </a:rPr>
                                      </m:ctrlPr>
                                    </m:sSupPr>
                                    <m:e>
                                      <m:r>
                                        <a:rPr lang="en-US" i="1">
                                          <a:solidFill>
                                            <a:srgbClr val="FF0000"/>
                                          </a:solidFill>
                                          <a:latin typeface="Cambria Math"/>
                                        </a:rPr>
                                        <m:t>𝜏</m:t>
                                      </m:r>
                                    </m:e>
                                    <m:sup>
                                      <m:r>
                                        <a:rPr lang="en-US" i="1">
                                          <a:solidFill>
                                            <a:srgbClr val="FF0000"/>
                                          </a:solidFill>
                                          <a:latin typeface="Cambria Math"/>
                                        </a:rPr>
                                        <m:t>2</m:t>
                                      </m:r>
                                    </m:sup>
                                  </m:sSup>
                                </m:num>
                                <m:den>
                                  <m:r>
                                    <a:rPr lang="en-US" i="1">
                                      <a:solidFill>
                                        <a:srgbClr val="FF0000"/>
                                      </a:solidFill>
                                      <a:latin typeface="Cambria Math"/>
                                    </a:rPr>
                                    <m:t>2</m:t>
                                  </m:r>
                                </m:den>
                              </m:f>
                            </m:e>
                          </m:d>
                        </m:den>
                      </m:f>
                    </m:oMath>
                  </m:oMathPara>
                </a14:m>
                <a:endParaRPr lang="en-US" dirty="0"/>
              </a:p>
            </p:txBody>
          </p:sp>
        </mc:Choice>
        <mc:Fallback xmlns="">
          <p:sp>
            <p:nvSpPr>
              <p:cNvPr id="3" name="Rectangle 2"/>
              <p:cNvSpPr>
                <a:spLocks noRot="1" noChangeAspect="1" noMove="1" noResize="1" noEditPoints="1" noAdjustHandles="1" noChangeArrowheads="1" noChangeShapeType="1" noTextEdit="1"/>
              </p:cNvSpPr>
              <p:nvPr/>
            </p:nvSpPr>
            <p:spPr>
              <a:xfrm>
                <a:off x="760412" y="228601"/>
                <a:ext cx="4899954" cy="1174489"/>
              </a:xfrm>
              <a:prstGeom prst="rect">
                <a:avLst/>
              </a:prstGeom>
              <a:blipFill rotWithShape="1">
                <a:blip r:embed="rId2"/>
                <a:stretch>
                  <a:fillRect/>
                </a:stretch>
              </a:blipFill>
            </p:spPr>
            <p:txBody>
              <a:bodyPr/>
              <a:lstStyle/>
              <a:p>
                <a:r>
                  <a:rPr lang="en-US">
                    <a:noFill/>
                  </a:rPr>
                  <a:t> </a:t>
                </a:r>
              </a:p>
            </p:txBody>
          </p:sp>
        </mc:Fallback>
      </mc:AlternateContent>
      <p:pic>
        <p:nvPicPr>
          <p:cNvPr id="4" name="Picture 3"/>
          <p:cNvPicPr/>
          <p:nvPr/>
        </p:nvPicPr>
        <p:blipFill>
          <a:blip r:embed="rId3"/>
          <a:stretch>
            <a:fillRect/>
          </a:stretch>
        </p:blipFill>
        <p:spPr>
          <a:xfrm>
            <a:off x="455612" y="1524000"/>
            <a:ext cx="4909988" cy="5075575"/>
          </a:xfrm>
          <a:prstGeom prst="rect">
            <a:avLst/>
          </a:prstGeom>
        </p:spPr>
      </p:pic>
      <p:grpSp>
        <p:nvGrpSpPr>
          <p:cNvPr id="5" name="Group 4"/>
          <p:cNvGrpSpPr/>
          <p:nvPr/>
        </p:nvGrpSpPr>
        <p:grpSpPr>
          <a:xfrm>
            <a:off x="3207363" y="2746548"/>
            <a:ext cx="1485600" cy="1596852"/>
            <a:chOff x="2513012" y="3810000"/>
            <a:chExt cx="1485600" cy="1596852"/>
          </a:xfrm>
        </p:grpSpPr>
        <p:cxnSp>
          <p:nvCxnSpPr>
            <p:cNvPr id="6" name="Straight Arrow Connector 5"/>
            <p:cNvCxnSpPr/>
            <p:nvPr/>
          </p:nvCxnSpPr>
          <p:spPr>
            <a:xfrm>
              <a:off x="3122612" y="4191000"/>
              <a:ext cx="296249" cy="121585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513012" y="3810000"/>
              <a:ext cx="1485600" cy="461665"/>
            </a:xfrm>
            <a:prstGeom prst="rect">
              <a:avLst/>
            </a:prstGeom>
            <a:noFill/>
          </p:spPr>
          <p:txBody>
            <a:bodyPr wrap="none" rtlCol="0">
              <a:spAutoFit/>
            </a:bodyPr>
            <a:lstStyle/>
            <a:p>
              <a:r>
                <a:rPr lang="en-US" dirty="0" smtClean="0"/>
                <a:t>~ 100 </a:t>
              </a:r>
              <a:r>
                <a:rPr lang="en-US" dirty="0" err="1" smtClean="0"/>
                <a:t>kcps</a:t>
              </a:r>
              <a:endParaRPr lang="en-US" dirty="0"/>
            </a:p>
          </p:txBody>
        </p:sp>
      </p:grpSp>
    </p:spTree>
    <p:extLst>
      <p:ext uri="{BB962C8B-B14F-4D97-AF65-F5344CB8AC3E}">
        <p14:creationId xmlns:p14="http://schemas.microsoft.com/office/powerpoint/2010/main" val="580428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395604" y="1905000"/>
                <a:ext cx="11337608" cy="4154920"/>
              </a:xfrm>
              <a:prstGeom prst="rect">
                <a:avLst/>
              </a:prstGeom>
              <a:noFill/>
            </p:spPr>
            <p:txBody>
              <a:bodyPr wrap="square" rtlCol="0">
                <a:spAutoFit/>
              </a:bodyPr>
              <a:lstStyle/>
              <a:p>
                <a:r>
                  <a:rPr lang="en-US" sz="2000" dirty="0" smtClean="0"/>
                  <a:t>Therefore</a:t>
                </a:r>
                <a:r>
                  <a:rPr lang="en-US" sz="2000" dirty="0"/>
                  <a:t>, we propose a new dead time correction expression which should be utilized if count rates exceed 100 to 200 </a:t>
                </a:r>
                <a:r>
                  <a:rPr lang="en-US" sz="2000" dirty="0" err="1"/>
                  <a:t>kcps</a:t>
                </a:r>
                <a:r>
                  <a:rPr lang="en-US" sz="2000" dirty="0"/>
                  <a:t> (depending on the exact value of the dead time constant). This new expression is again merely an extended form of this Maclaurin like expansion series as shown here, with an additional 4 terms of the series to further improve modeling of these non-linear dead time </a:t>
                </a:r>
                <a:r>
                  <a:rPr lang="en-US" sz="2000" dirty="0" smtClean="0"/>
                  <a:t>effects:</a:t>
                </a:r>
                <a:endParaRPr lang="en-US" sz="2000" dirty="0"/>
              </a:p>
              <a:p>
                <a:endParaRPr lang="en-US" sz="1000" dirty="0" smtClean="0"/>
              </a:p>
              <a:p>
                <a:pPr/>
                <a14:m>
                  <m:oMathPara xmlns:m="http://schemas.openxmlformats.org/officeDocument/2006/math">
                    <m:oMathParaPr>
                      <m:jc m:val="centerGroup"/>
                    </m:oMathParaPr>
                    <m:oMath xmlns:m="http://schemas.openxmlformats.org/officeDocument/2006/math">
                      <m:sSub>
                        <m:sSubPr>
                          <m:ctrlPr>
                            <a:rPr lang="en-US" sz="1800" i="1">
                              <a:latin typeface="Cambria Math"/>
                            </a:rPr>
                          </m:ctrlPr>
                        </m:sSubPr>
                        <m:e>
                          <m:r>
                            <a:rPr lang="en-US" sz="1800" i="1">
                              <a:latin typeface="Cambria Math"/>
                            </a:rPr>
                            <m:t>𝐼</m:t>
                          </m:r>
                        </m:e>
                        <m:sub>
                          <m:r>
                            <a:rPr lang="en-US" sz="1800" i="1">
                              <a:latin typeface="Cambria Math"/>
                            </a:rPr>
                            <m:t>𝑐𝑝𝑠</m:t>
                          </m:r>
                        </m:sub>
                      </m:sSub>
                      <m:r>
                        <a:rPr lang="en-US" sz="1800" i="1">
                          <a:latin typeface="Cambria Math"/>
                        </a:rPr>
                        <m:t>=</m:t>
                      </m:r>
                      <m:f>
                        <m:fPr>
                          <m:ctrlPr>
                            <a:rPr lang="en-US" sz="1800" i="1">
                              <a:latin typeface="Cambria Math"/>
                            </a:rPr>
                          </m:ctrlPr>
                        </m:fPr>
                        <m:num>
                          <m:sSub>
                            <m:sSubPr>
                              <m:ctrlPr>
                                <a:rPr lang="en-US" sz="1800" i="1">
                                  <a:latin typeface="Cambria Math"/>
                                </a:rPr>
                              </m:ctrlPr>
                            </m:sSubPr>
                            <m:e>
                              <m:r>
                                <a:rPr lang="en-US" sz="1800" i="1">
                                  <a:latin typeface="Cambria Math"/>
                                </a:rPr>
                                <m:t>𝑖</m:t>
                              </m:r>
                            </m:e>
                            <m:sub>
                              <m:r>
                                <a:rPr lang="en-US" sz="1800" i="1">
                                  <a:latin typeface="Cambria Math"/>
                                </a:rPr>
                                <m:t>𝑐𝑝𝑠</m:t>
                              </m:r>
                            </m:sub>
                          </m:sSub>
                        </m:num>
                        <m:den>
                          <m:r>
                            <a:rPr lang="en-US" sz="1800" i="1">
                              <a:latin typeface="Cambria Math"/>
                            </a:rPr>
                            <m:t>1−</m:t>
                          </m:r>
                          <m:d>
                            <m:dPr>
                              <m:ctrlPr>
                                <a:rPr lang="en-US" sz="1800" i="1">
                                  <a:latin typeface="Cambria Math"/>
                                </a:rPr>
                              </m:ctrlPr>
                            </m:dPr>
                            <m:e>
                              <m:sSub>
                                <m:sSubPr>
                                  <m:ctrlPr>
                                    <a:rPr lang="en-US" sz="1800" i="1">
                                      <a:latin typeface="Cambria Math"/>
                                    </a:rPr>
                                  </m:ctrlPr>
                                </m:sSubPr>
                                <m:e>
                                  <m:r>
                                    <a:rPr lang="en-US" sz="1800" i="1">
                                      <a:latin typeface="Cambria Math"/>
                                    </a:rPr>
                                    <m:t>𝑖</m:t>
                                  </m:r>
                                </m:e>
                                <m:sub>
                                  <m:r>
                                    <a:rPr lang="en-US" sz="1800" i="1">
                                      <a:latin typeface="Cambria Math"/>
                                    </a:rPr>
                                    <m:t>𝑐𝑝𝑠</m:t>
                                  </m:r>
                                </m:sub>
                              </m:sSub>
                              <m:r>
                                <a:rPr lang="en-US" sz="1800" i="1">
                                  <a:latin typeface="Cambria Math"/>
                                </a:rPr>
                                <m:t>∙</m:t>
                              </m:r>
                              <m:r>
                                <a:rPr lang="en-US" sz="1800" i="1">
                                  <a:latin typeface="Cambria Math"/>
                                </a:rPr>
                                <m:t>𝜏</m:t>
                              </m:r>
                              <m:r>
                                <a:rPr lang="en-US" sz="1800" i="1">
                                  <a:latin typeface="Cambria Math"/>
                                </a:rPr>
                                <m:t>+</m:t>
                              </m:r>
                              <m:sSubSup>
                                <m:sSubSupPr>
                                  <m:ctrlPr>
                                    <a:rPr lang="en-US" sz="1800" i="1">
                                      <a:latin typeface="Cambria Math"/>
                                    </a:rPr>
                                  </m:ctrlPr>
                                </m:sSubSupPr>
                                <m:e>
                                  <m:r>
                                    <a:rPr lang="en-US" sz="1800" i="1">
                                      <a:latin typeface="Cambria Math"/>
                                    </a:rPr>
                                    <m:t>𝑖</m:t>
                                  </m:r>
                                </m:e>
                                <m:sub>
                                  <m:r>
                                    <a:rPr lang="en-US" sz="1800" i="1">
                                      <a:latin typeface="Cambria Math"/>
                                    </a:rPr>
                                    <m:t>𝑐𝑝𝑠</m:t>
                                  </m:r>
                                </m:sub>
                                <m:sup>
                                  <m:r>
                                    <a:rPr lang="en-US" sz="1800" i="1">
                                      <a:latin typeface="Cambria Math"/>
                                    </a:rPr>
                                    <m:t>2</m:t>
                                  </m:r>
                                </m:sup>
                              </m:sSubSup>
                              <m:r>
                                <a:rPr lang="en-US" sz="1800" i="1">
                                  <a:latin typeface="Cambria Math"/>
                                </a:rPr>
                                <m:t>∙</m:t>
                              </m:r>
                              <m:f>
                                <m:fPr>
                                  <m:ctrlPr>
                                    <a:rPr lang="en-US" sz="1800" i="1">
                                      <a:latin typeface="Cambria Math"/>
                                    </a:rPr>
                                  </m:ctrlPr>
                                </m:fPr>
                                <m:num>
                                  <m:sSup>
                                    <m:sSupPr>
                                      <m:ctrlPr>
                                        <a:rPr lang="en-US" sz="1800" i="1">
                                          <a:latin typeface="Cambria Math"/>
                                        </a:rPr>
                                      </m:ctrlPr>
                                    </m:sSupPr>
                                    <m:e>
                                      <m:r>
                                        <a:rPr lang="en-US" sz="1800" i="1">
                                          <a:latin typeface="Cambria Math"/>
                                        </a:rPr>
                                        <m:t>𝜏</m:t>
                                      </m:r>
                                    </m:e>
                                    <m:sup>
                                      <m:r>
                                        <a:rPr lang="en-US" sz="1800" i="1">
                                          <a:latin typeface="Cambria Math"/>
                                        </a:rPr>
                                        <m:t>2</m:t>
                                      </m:r>
                                    </m:sup>
                                  </m:sSup>
                                </m:num>
                                <m:den>
                                  <m:r>
                                    <a:rPr lang="en-US" sz="1800" i="1">
                                      <a:latin typeface="Cambria Math"/>
                                    </a:rPr>
                                    <m:t>2</m:t>
                                  </m:r>
                                </m:den>
                              </m:f>
                              <m:r>
                                <a:rPr lang="en-US" sz="1800" i="1">
                                  <a:latin typeface="Cambria Math"/>
                                </a:rPr>
                                <m:t>+</m:t>
                              </m:r>
                              <m:sSubSup>
                                <m:sSubSupPr>
                                  <m:ctrlPr>
                                    <a:rPr lang="en-US" sz="1800" i="1">
                                      <a:latin typeface="Cambria Math"/>
                                    </a:rPr>
                                  </m:ctrlPr>
                                </m:sSubSupPr>
                                <m:e>
                                  <m:r>
                                    <a:rPr lang="en-US" sz="1800" i="1">
                                      <a:latin typeface="Cambria Math"/>
                                    </a:rPr>
                                    <m:t>𝑖</m:t>
                                  </m:r>
                                </m:e>
                                <m:sub>
                                  <m:r>
                                    <a:rPr lang="en-US" sz="1800" i="1">
                                      <a:latin typeface="Cambria Math"/>
                                    </a:rPr>
                                    <m:t>𝑐𝑝𝑠</m:t>
                                  </m:r>
                                </m:sub>
                                <m:sup>
                                  <m:r>
                                    <a:rPr lang="en-US" sz="1800" i="1">
                                      <a:latin typeface="Cambria Math"/>
                                    </a:rPr>
                                    <m:t>3</m:t>
                                  </m:r>
                                </m:sup>
                              </m:sSubSup>
                              <m:r>
                                <a:rPr lang="en-US" sz="1800" i="1">
                                  <a:latin typeface="Cambria Math"/>
                                </a:rPr>
                                <m:t>∙</m:t>
                              </m:r>
                              <m:f>
                                <m:fPr>
                                  <m:ctrlPr>
                                    <a:rPr lang="en-US" sz="1800" i="1">
                                      <a:latin typeface="Cambria Math"/>
                                    </a:rPr>
                                  </m:ctrlPr>
                                </m:fPr>
                                <m:num>
                                  <m:sSup>
                                    <m:sSupPr>
                                      <m:ctrlPr>
                                        <a:rPr lang="en-US" sz="1800" i="1">
                                          <a:latin typeface="Cambria Math"/>
                                        </a:rPr>
                                      </m:ctrlPr>
                                    </m:sSupPr>
                                    <m:e>
                                      <m:r>
                                        <a:rPr lang="en-US" sz="1800" i="1">
                                          <a:latin typeface="Cambria Math"/>
                                        </a:rPr>
                                        <m:t>𝜏</m:t>
                                      </m:r>
                                    </m:e>
                                    <m:sup>
                                      <m:r>
                                        <a:rPr lang="en-US" sz="1800" i="1">
                                          <a:latin typeface="Cambria Math"/>
                                        </a:rPr>
                                        <m:t>3</m:t>
                                      </m:r>
                                    </m:sup>
                                  </m:sSup>
                                </m:num>
                                <m:den>
                                  <m:r>
                                    <a:rPr lang="en-US" sz="1800" i="1">
                                      <a:latin typeface="Cambria Math"/>
                                    </a:rPr>
                                    <m:t>3</m:t>
                                  </m:r>
                                </m:den>
                              </m:f>
                              <m:r>
                                <a:rPr lang="en-US" sz="1800" i="1">
                                  <a:latin typeface="Cambria Math"/>
                                </a:rPr>
                                <m:t>+</m:t>
                              </m:r>
                              <m:sSubSup>
                                <m:sSubSupPr>
                                  <m:ctrlPr>
                                    <a:rPr lang="en-US" sz="1800" i="1">
                                      <a:latin typeface="Cambria Math"/>
                                    </a:rPr>
                                  </m:ctrlPr>
                                </m:sSubSupPr>
                                <m:e>
                                  <m:r>
                                    <a:rPr lang="en-US" sz="1800" i="1">
                                      <a:latin typeface="Cambria Math"/>
                                    </a:rPr>
                                    <m:t>𝑖</m:t>
                                  </m:r>
                                </m:e>
                                <m:sub>
                                  <m:r>
                                    <a:rPr lang="en-US" sz="1800" i="1">
                                      <a:latin typeface="Cambria Math"/>
                                    </a:rPr>
                                    <m:t>𝑐𝑝𝑠</m:t>
                                  </m:r>
                                </m:sub>
                                <m:sup>
                                  <m:r>
                                    <a:rPr lang="en-US" sz="1800" i="1">
                                      <a:latin typeface="Cambria Math"/>
                                    </a:rPr>
                                    <m:t>4</m:t>
                                  </m:r>
                                </m:sup>
                              </m:sSubSup>
                              <m:r>
                                <a:rPr lang="en-US" sz="1800" i="1">
                                  <a:latin typeface="Cambria Math"/>
                                </a:rPr>
                                <m:t>∙</m:t>
                              </m:r>
                              <m:f>
                                <m:fPr>
                                  <m:ctrlPr>
                                    <a:rPr lang="en-US" sz="1800" i="1">
                                      <a:latin typeface="Cambria Math"/>
                                    </a:rPr>
                                  </m:ctrlPr>
                                </m:fPr>
                                <m:num>
                                  <m:sSup>
                                    <m:sSupPr>
                                      <m:ctrlPr>
                                        <a:rPr lang="en-US" sz="1800" i="1">
                                          <a:latin typeface="Cambria Math"/>
                                        </a:rPr>
                                      </m:ctrlPr>
                                    </m:sSupPr>
                                    <m:e>
                                      <m:r>
                                        <a:rPr lang="en-US" sz="1800" i="1">
                                          <a:latin typeface="Cambria Math"/>
                                        </a:rPr>
                                        <m:t>𝜏</m:t>
                                      </m:r>
                                    </m:e>
                                    <m:sup>
                                      <m:r>
                                        <a:rPr lang="en-US" sz="1800" i="1">
                                          <a:latin typeface="Cambria Math"/>
                                        </a:rPr>
                                        <m:t>4</m:t>
                                      </m:r>
                                    </m:sup>
                                  </m:sSup>
                                </m:num>
                                <m:den>
                                  <m:r>
                                    <a:rPr lang="en-US" sz="1800" i="1">
                                      <a:latin typeface="Cambria Math"/>
                                    </a:rPr>
                                    <m:t>4</m:t>
                                  </m:r>
                                </m:den>
                              </m:f>
                              <m:r>
                                <a:rPr lang="en-US" sz="1800" i="1">
                                  <a:latin typeface="Cambria Math"/>
                                </a:rPr>
                                <m:t>+</m:t>
                              </m:r>
                              <m:sSubSup>
                                <m:sSubSupPr>
                                  <m:ctrlPr>
                                    <a:rPr lang="en-US" sz="1800" i="1">
                                      <a:latin typeface="Cambria Math"/>
                                    </a:rPr>
                                  </m:ctrlPr>
                                </m:sSubSupPr>
                                <m:e>
                                  <m:r>
                                    <a:rPr lang="en-US" sz="1800" i="1">
                                      <a:latin typeface="Cambria Math"/>
                                    </a:rPr>
                                    <m:t>𝑖</m:t>
                                  </m:r>
                                </m:e>
                                <m:sub>
                                  <m:r>
                                    <a:rPr lang="en-US" sz="1800" i="1">
                                      <a:latin typeface="Cambria Math"/>
                                    </a:rPr>
                                    <m:t>𝑐𝑝𝑠</m:t>
                                  </m:r>
                                </m:sub>
                                <m:sup>
                                  <m:r>
                                    <a:rPr lang="en-US" sz="1800" i="1">
                                      <a:latin typeface="Cambria Math"/>
                                    </a:rPr>
                                    <m:t>5</m:t>
                                  </m:r>
                                </m:sup>
                              </m:sSubSup>
                              <m:r>
                                <a:rPr lang="en-US" sz="1800" i="1">
                                  <a:latin typeface="Cambria Math"/>
                                </a:rPr>
                                <m:t>∙</m:t>
                              </m:r>
                              <m:f>
                                <m:fPr>
                                  <m:ctrlPr>
                                    <a:rPr lang="en-US" sz="1800" i="1">
                                      <a:latin typeface="Cambria Math"/>
                                    </a:rPr>
                                  </m:ctrlPr>
                                </m:fPr>
                                <m:num>
                                  <m:sSup>
                                    <m:sSupPr>
                                      <m:ctrlPr>
                                        <a:rPr lang="en-US" sz="1800" i="1">
                                          <a:latin typeface="Cambria Math"/>
                                        </a:rPr>
                                      </m:ctrlPr>
                                    </m:sSupPr>
                                    <m:e>
                                      <m:r>
                                        <a:rPr lang="en-US" sz="1800" i="1">
                                          <a:latin typeface="Cambria Math"/>
                                        </a:rPr>
                                        <m:t>𝜏</m:t>
                                      </m:r>
                                    </m:e>
                                    <m:sup>
                                      <m:r>
                                        <a:rPr lang="en-US" sz="1800" i="1">
                                          <a:latin typeface="Cambria Math"/>
                                        </a:rPr>
                                        <m:t>5</m:t>
                                      </m:r>
                                    </m:sup>
                                  </m:sSup>
                                </m:num>
                                <m:den>
                                  <m:r>
                                    <a:rPr lang="en-US" sz="1800" i="1">
                                      <a:latin typeface="Cambria Math"/>
                                    </a:rPr>
                                    <m:t>5</m:t>
                                  </m:r>
                                </m:den>
                              </m:f>
                              <m:r>
                                <a:rPr lang="en-US" sz="1800" i="1">
                                  <a:latin typeface="Cambria Math"/>
                                </a:rPr>
                                <m:t>+</m:t>
                              </m:r>
                              <m:sSubSup>
                                <m:sSubSupPr>
                                  <m:ctrlPr>
                                    <a:rPr lang="en-US" sz="1800" i="1">
                                      <a:latin typeface="Cambria Math"/>
                                    </a:rPr>
                                  </m:ctrlPr>
                                </m:sSubSupPr>
                                <m:e>
                                  <m:r>
                                    <a:rPr lang="en-US" sz="1800" i="1">
                                      <a:latin typeface="Cambria Math"/>
                                    </a:rPr>
                                    <m:t>𝑖</m:t>
                                  </m:r>
                                </m:e>
                                <m:sub>
                                  <m:r>
                                    <a:rPr lang="en-US" sz="1800" i="1">
                                      <a:latin typeface="Cambria Math"/>
                                    </a:rPr>
                                    <m:t>𝑐𝑝𝑠</m:t>
                                  </m:r>
                                </m:sub>
                                <m:sup>
                                  <m:r>
                                    <a:rPr lang="en-US" sz="1800" i="1">
                                      <a:latin typeface="Cambria Math"/>
                                    </a:rPr>
                                    <m:t>6</m:t>
                                  </m:r>
                                </m:sup>
                              </m:sSubSup>
                              <m:r>
                                <a:rPr lang="en-US" sz="1800" i="1">
                                  <a:latin typeface="Cambria Math"/>
                                </a:rPr>
                                <m:t>∙</m:t>
                              </m:r>
                              <m:f>
                                <m:fPr>
                                  <m:ctrlPr>
                                    <a:rPr lang="en-US" sz="1800" i="1">
                                      <a:latin typeface="Cambria Math"/>
                                    </a:rPr>
                                  </m:ctrlPr>
                                </m:fPr>
                                <m:num>
                                  <m:sSup>
                                    <m:sSupPr>
                                      <m:ctrlPr>
                                        <a:rPr lang="en-US" sz="1800" i="1">
                                          <a:latin typeface="Cambria Math"/>
                                        </a:rPr>
                                      </m:ctrlPr>
                                    </m:sSupPr>
                                    <m:e>
                                      <m:r>
                                        <a:rPr lang="en-US" sz="1800" i="1">
                                          <a:latin typeface="Cambria Math"/>
                                        </a:rPr>
                                        <m:t>𝜏</m:t>
                                      </m:r>
                                    </m:e>
                                    <m:sup>
                                      <m:r>
                                        <a:rPr lang="en-US" sz="1800" i="1">
                                          <a:latin typeface="Cambria Math"/>
                                        </a:rPr>
                                        <m:t>6</m:t>
                                      </m:r>
                                    </m:sup>
                                  </m:sSup>
                                </m:num>
                                <m:den>
                                  <m:r>
                                    <a:rPr lang="en-US" sz="1800" i="1">
                                      <a:latin typeface="Cambria Math"/>
                                    </a:rPr>
                                    <m:t>6</m:t>
                                  </m:r>
                                </m:den>
                              </m:f>
                            </m:e>
                          </m:d>
                        </m:den>
                      </m:f>
                    </m:oMath>
                  </m:oMathPara>
                </a14:m>
                <a:endParaRPr lang="en-US" sz="1800" dirty="0"/>
              </a:p>
              <a:p>
                <a:endParaRPr lang="en-US" sz="1050" dirty="0" smtClean="0"/>
              </a:p>
              <a:p>
                <a:endParaRPr lang="en-US" sz="1050" dirty="0"/>
              </a:p>
              <a:p>
                <a:r>
                  <a:rPr lang="en-US" sz="2000" dirty="0" smtClean="0"/>
                  <a:t>Such </a:t>
                </a:r>
                <a:r>
                  <a:rPr lang="en-US" sz="2000" dirty="0"/>
                  <a:t>high count rates are quite readily obtained at even moderately high beam currents when utilizing modern instruments with large area Bragg diffraction crystals with strong emission lines. Though in fact, this extended form of the dead time correction expression can still be utilized at low and moderate count rates to correct for simple photon coincidence because these high-order terms are all close to zero at low to moderate EPMA count rates. </a:t>
                </a:r>
              </a:p>
            </p:txBody>
          </p:sp>
        </mc:Choice>
        <mc:Fallback xmlns="">
          <p:sp>
            <p:nvSpPr>
              <p:cNvPr id="2" name="TextBox 1"/>
              <p:cNvSpPr txBox="1">
                <a:spLocks noRot="1" noChangeAspect="1" noMove="1" noResize="1" noEditPoints="1" noAdjustHandles="1" noChangeArrowheads="1" noChangeShapeType="1" noTextEdit="1"/>
              </p:cNvSpPr>
              <p:nvPr/>
            </p:nvSpPr>
            <p:spPr>
              <a:xfrm>
                <a:off x="395604" y="1905000"/>
                <a:ext cx="11337608" cy="4154920"/>
              </a:xfrm>
              <a:prstGeom prst="rect">
                <a:avLst/>
              </a:prstGeom>
              <a:blipFill rotWithShape="1">
                <a:blip r:embed="rId2"/>
                <a:stretch>
                  <a:fillRect l="-591" t="-734" r="-914" b="-1615"/>
                </a:stretch>
              </a:blipFill>
            </p:spPr>
            <p:txBody>
              <a:bodyPr/>
              <a:lstStyle/>
              <a:p>
                <a:r>
                  <a:rPr lang="en-US">
                    <a:noFill/>
                  </a:rPr>
                  <a:t> </a:t>
                </a:r>
              </a:p>
            </p:txBody>
          </p:sp>
        </mc:Fallback>
      </mc:AlternateContent>
      <p:sp>
        <p:nvSpPr>
          <p:cNvPr id="4" name="TextBox 3"/>
          <p:cNvSpPr txBox="1"/>
          <p:nvPr/>
        </p:nvSpPr>
        <p:spPr>
          <a:xfrm>
            <a:off x="395603" y="838200"/>
            <a:ext cx="11337609" cy="1015663"/>
          </a:xfrm>
          <a:prstGeom prst="rect">
            <a:avLst/>
          </a:prstGeom>
          <a:noFill/>
        </p:spPr>
        <p:txBody>
          <a:bodyPr wrap="square" rtlCol="0">
            <a:spAutoFit/>
          </a:bodyPr>
          <a:lstStyle/>
          <a:p>
            <a:r>
              <a:rPr lang="en-US" sz="2000" dirty="0"/>
              <a:t>Upon recognizing that the Willis expression is merely the first two terms of an infinite Maclaurin expansion series, we can simply increase the number of infinitesimal terms to effectively deal with even higher count rates</a:t>
            </a:r>
            <a:r>
              <a:rPr lang="en-US" sz="2000" dirty="0" smtClean="0"/>
              <a:t>.</a:t>
            </a:r>
            <a:endParaRPr lang="en-US" sz="1100" dirty="0"/>
          </a:p>
        </p:txBody>
      </p:sp>
      <p:sp>
        <p:nvSpPr>
          <p:cNvPr id="5" name="TextBox 4"/>
          <p:cNvSpPr txBox="1"/>
          <p:nvPr/>
        </p:nvSpPr>
        <p:spPr>
          <a:xfrm>
            <a:off x="395603" y="226367"/>
            <a:ext cx="5160772" cy="584775"/>
          </a:xfrm>
          <a:prstGeom prst="rect">
            <a:avLst/>
          </a:prstGeom>
          <a:noFill/>
        </p:spPr>
        <p:txBody>
          <a:bodyPr wrap="none" rtlCol="0">
            <a:spAutoFit/>
          </a:bodyPr>
          <a:lstStyle/>
          <a:p>
            <a:r>
              <a:rPr lang="en-US" sz="3200" dirty="0" smtClean="0"/>
              <a:t>The probabilities are infinite…</a:t>
            </a:r>
            <a:endParaRPr lang="en-US" sz="3200" dirty="0"/>
          </a:p>
        </p:txBody>
      </p:sp>
    </p:spTree>
    <p:extLst>
      <p:ext uri="{BB962C8B-B14F-4D97-AF65-F5344CB8AC3E}">
        <p14:creationId xmlns:p14="http://schemas.microsoft.com/office/powerpoint/2010/main" val="2461828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1000"/>
                                        <p:tgtEl>
                                          <p:spTgt spid="2">
                                            <p:txEl>
                                              <p:pRg st="5" end="5"/>
                                            </p:txEl>
                                          </p:spTgt>
                                        </p:tgtEl>
                                      </p:cBhvr>
                                    </p:animEffect>
                                    <p:anim calcmode="lin" valueType="num">
                                      <p:cBhvr>
                                        <p:cTn id="22"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p:cNvSpPr txBox="1"/>
              <p:nvPr/>
            </p:nvSpPr>
            <p:spPr>
              <a:xfrm>
                <a:off x="150812" y="304800"/>
                <a:ext cx="11963400" cy="4561762"/>
              </a:xfrm>
              <a:prstGeom prst="rect">
                <a:avLst/>
              </a:prstGeom>
              <a:noFill/>
            </p:spPr>
            <p:txBody>
              <a:bodyPr wrap="square" rtlCol="0">
                <a:spAutoFit/>
              </a:bodyPr>
              <a:lstStyle/>
              <a:p>
                <a:r>
                  <a:rPr lang="en-US" sz="2000" dirty="0"/>
                  <a:t>Thankfully, we can greatly simplify this expression by recognizing the Maclaurin series of ln(1 − x), where ln denotes the natural logarithm:</a:t>
                </a:r>
              </a:p>
              <a:p>
                <a:pPr/>
                <a14:m>
                  <m:oMathPara xmlns:m="http://schemas.openxmlformats.org/officeDocument/2006/math">
                    <m:oMathParaPr>
                      <m:jc m:val="centerGroup"/>
                    </m:oMathParaPr>
                    <m:oMath xmlns:m="http://schemas.openxmlformats.org/officeDocument/2006/math">
                      <m:r>
                        <a:rPr lang="en-US" sz="2000" i="1">
                          <a:latin typeface="Cambria Math"/>
                        </a:rPr>
                        <m:t>𝑙𝑛</m:t>
                      </m:r>
                      <m:d>
                        <m:dPr>
                          <m:ctrlPr>
                            <a:rPr lang="en-US" sz="2000" i="1">
                              <a:latin typeface="Cambria Math"/>
                            </a:rPr>
                          </m:ctrlPr>
                        </m:dPr>
                        <m:e>
                          <m:r>
                            <a:rPr lang="en-US" sz="2000" i="1">
                              <a:latin typeface="Cambria Math"/>
                            </a:rPr>
                            <m:t>1−</m:t>
                          </m:r>
                          <m:r>
                            <a:rPr lang="en-US" sz="2000" i="1">
                              <a:latin typeface="Cambria Math"/>
                            </a:rPr>
                            <m:t>𝑥</m:t>
                          </m:r>
                        </m:e>
                      </m:d>
                      <m:r>
                        <a:rPr lang="en-US" sz="2000" i="1">
                          <a:latin typeface="Cambria Math"/>
                        </a:rPr>
                        <m:t>≈−</m:t>
                      </m:r>
                      <m:r>
                        <a:rPr lang="en-US" sz="2000" i="1">
                          <a:latin typeface="Cambria Math"/>
                        </a:rPr>
                        <m:t>𝑥</m:t>
                      </m:r>
                      <m:r>
                        <a:rPr lang="en-US" sz="2000" i="1">
                          <a:latin typeface="Cambria Math"/>
                        </a:rPr>
                        <m:t>−</m:t>
                      </m:r>
                      <m:f>
                        <m:fPr>
                          <m:ctrlPr>
                            <a:rPr lang="en-US" sz="2000" i="1">
                              <a:latin typeface="Cambria Math"/>
                            </a:rPr>
                          </m:ctrlPr>
                        </m:fPr>
                        <m:num>
                          <m:sSup>
                            <m:sSupPr>
                              <m:ctrlPr>
                                <a:rPr lang="en-US" sz="2000" i="1">
                                  <a:latin typeface="Cambria Math"/>
                                </a:rPr>
                              </m:ctrlPr>
                            </m:sSupPr>
                            <m:e>
                              <m:r>
                                <a:rPr lang="en-US" sz="2000" i="1">
                                  <a:latin typeface="Cambria Math"/>
                                </a:rPr>
                                <m:t>𝑥</m:t>
                              </m:r>
                            </m:e>
                            <m:sup>
                              <m:r>
                                <a:rPr lang="en-US" sz="2000" i="1">
                                  <a:latin typeface="Cambria Math"/>
                                </a:rPr>
                                <m:t>2</m:t>
                              </m:r>
                            </m:sup>
                          </m:sSup>
                        </m:num>
                        <m:den>
                          <m:r>
                            <a:rPr lang="en-US" sz="2000" i="1">
                              <a:latin typeface="Cambria Math"/>
                            </a:rPr>
                            <m:t>2</m:t>
                          </m:r>
                        </m:den>
                      </m:f>
                      <m:r>
                        <a:rPr lang="en-US" sz="2000" i="1">
                          <a:latin typeface="Cambria Math"/>
                        </a:rPr>
                        <m:t>−</m:t>
                      </m:r>
                      <m:f>
                        <m:fPr>
                          <m:ctrlPr>
                            <a:rPr lang="en-US" sz="2000" i="1">
                              <a:latin typeface="Cambria Math"/>
                            </a:rPr>
                          </m:ctrlPr>
                        </m:fPr>
                        <m:num>
                          <m:sSup>
                            <m:sSupPr>
                              <m:ctrlPr>
                                <a:rPr lang="en-US" sz="2000" i="1">
                                  <a:latin typeface="Cambria Math"/>
                                </a:rPr>
                              </m:ctrlPr>
                            </m:sSupPr>
                            <m:e>
                              <m:r>
                                <a:rPr lang="en-US" sz="2000" i="1">
                                  <a:latin typeface="Cambria Math"/>
                                </a:rPr>
                                <m:t>𝑥</m:t>
                              </m:r>
                            </m:e>
                            <m:sup>
                              <m:r>
                                <a:rPr lang="en-US" sz="2000" i="1">
                                  <a:latin typeface="Cambria Math"/>
                                </a:rPr>
                                <m:t>3</m:t>
                              </m:r>
                            </m:sup>
                          </m:sSup>
                        </m:num>
                        <m:den>
                          <m:r>
                            <a:rPr lang="en-US" sz="2000" i="1">
                              <a:latin typeface="Cambria Math"/>
                            </a:rPr>
                            <m:t>3</m:t>
                          </m:r>
                        </m:den>
                      </m:f>
                      <m:r>
                        <a:rPr lang="en-US" sz="2000" i="1">
                          <a:latin typeface="Cambria Math"/>
                        </a:rPr>
                        <m:t>−</m:t>
                      </m:r>
                      <m:f>
                        <m:fPr>
                          <m:ctrlPr>
                            <a:rPr lang="en-US" sz="2000" i="1">
                              <a:latin typeface="Cambria Math"/>
                            </a:rPr>
                          </m:ctrlPr>
                        </m:fPr>
                        <m:num>
                          <m:sSup>
                            <m:sSupPr>
                              <m:ctrlPr>
                                <a:rPr lang="en-US" sz="2000" i="1">
                                  <a:latin typeface="Cambria Math"/>
                                </a:rPr>
                              </m:ctrlPr>
                            </m:sSupPr>
                            <m:e>
                              <m:r>
                                <a:rPr lang="en-US" sz="2000" i="1">
                                  <a:latin typeface="Cambria Math"/>
                                </a:rPr>
                                <m:t>𝑥</m:t>
                              </m:r>
                            </m:e>
                            <m:sup>
                              <m:r>
                                <a:rPr lang="en-US" sz="2000" i="1">
                                  <a:latin typeface="Cambria Math"/>
                                </a:rPr>
                                <m:t>4</m:t>
                              </m:r>
                            </m:sup>
                          </m:sSup>
                        </m:num>
                        <m:den>
                          <m:r>
                            <a:rPr lang="en-US" sz="2000" i="1">
                              <a:latin typeface="Cambria Math"/>
                            </a:rPr>
                            <m:t>4</m:t>
                          </m:r>
                        </m:den>
                      </m:f>
                      <m:r>
                        <a:rPr lang="en-US" sz="2000" i="1">
                          <a:latin typeface="Cambria Math"/>
                        </a:rPr>
                        <m:t>−…</m:t>
                      </m:r>
                    </m:oMath>
                  </m:oMathPara>
                </a14:m>
                <a:endParaRPr lang="en-US" sz="2000" dirty="0"/>
              </a:p>
              <a:p>
                <a:r>
                  <a:rPr lang="en-US" sz="2000" dirty="0"/>
                  <a:t>And with </a:t>
                </a:r>
                <a14:m>
                  <m:oMath xmlns:m="http://schemas.openxmlformats.org/officeDocument/2006/math">
                    <m:r>
                      <a:rPr lang="en-US" sz="2000" i="1">
                        <a:latin typeface="Cambria Math"/>
                      </a:rPr>
                      <m:t>𝑥</m:t>
                    </m:r>
                    <m:r>
                      <a:rPr lang="en-US" sz="2000" i="1">
                        <a:latin typeface="Cambria Math"/>
                      </a:rPr>
                      <m:t>=</m:t>
                    </m:r>
                    <m:r>
                      <a:rPr lang="en-US" sz="2000" i="1">
                        <a:latin typeface="Cambria Math"/>
                      </a:rPr>
                      <m:t>𝜏</m:t>
                    </m:r>
                    <m:sSub>
                      <m:sSubPr>
                        <m:ctrlPr>
                          <a:rPr lang="en-US" sz="2000" i="1">
                            <a:latin typeface="Cambria Math"/>
                          </a:rPr>
                        </m:ctrlPr>
                      </m:sSubPr>
                      <m:e>
                        <m:r>
                          <a:rPr lang="en-US" sz="2000" i="1">
                            <a:latin typeface="Cambria Math"/>
                          </a:rPr>
                          <m:t>∙</m:t>
                        </m:r>
                        <m:r>
                          <a:rPr lang="en-US" sz="2000" i="1">
                            <a:latin typeface="Cambria Math"/>
                          </a:rPr>
                          <m:t>𝑖</m:t>
                        </m:r>
                      </m:e>
                      <m:sub>
                        <m:r>
                          <a:rPr lang="en-US" sz="2000" i="1">
                            <a:latin typeface="Cambria Math"/>
                          </a:rPr>
                          <m:t>𝑐𝑝𝑠</m:t>
                        </m:r>
                      </m:sub>
                    </m:sSub>
                  </m:oMath>
                </a14:m>
                <a:r>
                  <a:rPr lang="en-US" sz="2000" dirty="0"/>
                  <a:t>:</a:t>
                </a:r>
              </a:p>
              <a:p>
                <a:pPr/>
                <a14:m>
                  <m:oMathPara xmlns:m="http://schemas.openxmlformats.org/officeDocument/2006/math">
                    <m:oMathParaPr>
                      <m:jc m:val="centerGroup"/>
                    </m:oMathParaPr>
                    <m:oMath xmlns:m="http://schemas.openxmlformats.org/officeDocument/2006/math">
                      <m:r>
                        <a:rPr lang="en-US" sz="2000" i="1">
                          <a:latin typeface="Cambria Math"/>
                        </a:rPr>
                        <m:t>𝑙𝑛</m:t>
                      </m:r>
                      <m:d>
                        <m:dPr>
                          <m:ctrlPr>
                            <a:rPr lang="en-US" sz="2000" i="1">
                              <a:latin typeface="Cambria Math"/>
                            </a:rPr>
                          </m:ctrlPr>
                        </m:dPr>
                        <m:e>
                          <m:r>
                            <a:rPr lang="en-US" sz="2000" i="1">
                              <a:latin typeface="Cambria Math"/>
                            </a:rPr>
                            <m:t>1−</m:t>
                          </m:r>
                          <m:r>
                            <a:rPr lang="en-US" sz="2000" i="1">
                              <a:latin typeface="Cambria Math"/>
                            </a:rPr>
                            <m:t>𝜏</m:t>
                          </m:r>
                          <m:sSub>
                            <m:sSubPr>
                              <m:ctrlPr>
                                <a:rPr lang="en-US" sz="2000" i="1">
                                  <a:latin typeface="Cambria Math"/>
                                </a:rPr>
                              </m:ctrlPr>
                            </m:sSubPr>
                            <m:e>
                              <m:r>
                                <a:rPr lang="en-US" sz="2000" i="1">
                                  <a:latin typeface="Cambria Math"/>
                                </a:rPr>
                                <m:t>∙</m:t>
                              </m:r>
                              <m:r>
                                <a:rPr lang="en-US" sz="2000" i="1">
                                  <a:latin typeface="Cambria Math"/>
                                </a:rPr>
                                <m:t>𝑖</m:t>
                              </m:r>
                            </m:e>
                            <m:sub>
                              <m:r>
                                <a:rPr lang="en-US" sz="2000" i="1">
                                  <a:latin typeface="Cambria Math"/>
                                </a:rPr>
                                <m:t>𝑐𝑝𝑠</m:t>
                              </m:r>
                            </m:sub>
                          </m:sSub>
                        </m:e>
                      </m:d>
                      <m:r>
                        <a:rPr lang="en-US" sz="2000" i="1">
                          <a:latin typeface="Cambria Math"/>
                        </a:rPr>
                        <m:t>≈−</m:t>
                      </m:r>
                      <m:r>
                        <a:rPr lang="en-US" sz="2000" i="1">
                          <a:latin typeface="Cambria Math"/>
                        </a:rPr>
                        <m:t>𝜏</m:t>
                      </m:r>
                      <m:sSub>
                        <m:sSubPr>
                          <m:ctrlPr>
                            <a:rPr lang="en-US" sz="2000" i="1">
                              <a:latin typeface="Cambria Math"/>
                            </a:rPr>
                          </m:ctrlPr>
                        </m:sSubPr>
                        <m:e>
                          <m:r>
                            <a:rPr lang="en-US" sz="2000" i="1">
                              <a:latin typeface="Cambria Math"/>
                            </a:rPr>
                            <m:t>∙</m:t>
                          </m:r>
                          <m:r>
                            <a:rPr lang="en-US" sz="2000" i="1">
                              <a:latin typeface="Cambria Math"/>
                            </a:rPr>
                            <m:t>𝑖</m:t>
                          </m:r>
                        </m:e>
                        <m:sub>
                          <m:r>
                            <a:rPr lang="en-US" sz="2000" i="1">
                              <a:latin typeface="Cambria Math"/>
                            </a:rPr>
                            <m:t>𝑐𝑝𝑠</m:t>
                          </m:r>
                        </m:sub>
                      </m:sSub>
                      <m:r>
                        <a:rPr lang="en-US" sz="2000" i="1">
                          <a:latin typeface="Cambria Math"/>
                        </a:rPr>
                        <m:t>−</m:t>
                      </m:r>
                      <m:f>
                        <m:fPr>
                          <m:ctrlPr>
                            <a:rPr lang="en-US" sz="2000" i="1">
                              <a:latin typeface="Cambria Math"/>
                            </a:rPr>
                          </m:ctrlPr>
                        </m:fPr>
                        <m:num>
                          <m:sSup>
                            <m:sSupPr>
                              <m:ctrlPr>
                                <a:rPr lang="en-US" sz="2000" i="1">
                                  <a:latin typeface="Cambria Math"/>
                                </a:rPr>
                              </m:ctrlPr>
                            </m:sSupPr>
                            <m:e>
                              <m:r>
                                <a:rPr lang="en-US" sz="2000" i="1">
                                  <a:latin typeface="Cambria Math"/>
                                </a:rPr>
                                <m:t>𝜏</m:t>
                              </m:r>
                            </m:e>
                            <m:sup>
                              <m:r>
                                <a:rPr lang="en-US" sz="2000" i="1">
                                  <a:latin typeface="Cambria Math"/>
                                </a:rPr>
                                <m:t>2</m:t>
                              </m:r>
                            </m:sup>
                          </m:sSup>
                          <m:sSup>
                            <m:sSupPr>
                              <m:ctrlPr>
                                <a:rPr lang="en-US" sz="2000" i="1">
                                  <a:latin typeface="Cambria Math"/>
                                </a:rPr>
                              </m:ctrlPr>
                            </m:sSupPr>
                            <m:e>
                              <m:sSub>
                                <m:sSubPr>
                                  <m:ctrlPr>
                                    <a:rPr lang="en-US" sz="2000" i="1">
                                      <a:latin typeface="Cambria Math"/>
                                    </a:rPr>
                                  </m:ctrlPr>
                                </m:sSubPr>
                                <m:e>
                                  <m:r>
                                    <a:rPr lang="en-US" sz="2000" i="1">
                                      <a:latin typeface="Cambria Math"/>
                                    </a:rPr>
                                    <m:t>∙</m:t>
                                  </m:r>
                                  <m:r>
                                    <a:rPr lang="en-US" sz="2000" i="1">
                                      <a:latin typeface="Cambria Math"/>
                                    </a:rPr>
                                    <m:t>𝑖</m:t>
                                  </m:r>
                                </m:e>
                                <m:sub>
                                  <m:r>
                                    <a:rPr lang="en-US" sz="2000" i="1">
                                      <a:latin typeface="Cambria Math"/>
                                    </a:rPr>
                                    <m:t>𝑐𝑝𝑠</m:t>
                                  </m:r>
                                </m:sub>
                              </m:sSub>
                            </m:e>
                            <m:sup>
                              <m:r>
                                <a:rPr lang="en-US" sz="2000" i="1">
                                  <a:latin typeface="Cambria Math"/>
                                </a:rPr>
                                <m:t>2</m:t>
                              </m:r>
                            </m:sup>
                          </m:sSup>
                        </m:num>
                        <m:den>
                          <m:r>
                            <a:rPr lang="en-US" sz="2000" i="1">
                              <a:latin typeface="Cambria Math"/>
                            </a:rPr>
                            <m:t>2</m:t>
                          </m:r>
                        </m:den>
                      </m:f>
                      <m:r>
                        <a:rPr lang="en-US" sz="2000" i="1">
                          <a:latin typeface="Cambria Math"/>
                        </a:rPr>
                        <m:t>−</m:t>
                      </m:r>
                      <m:f>
                        <m:fPr>
                          <m:ctrlPr>
                            <a:rPr lang="en-US" sz="2000" i="1">
                              <a:latin typeface="Cambria Math"/>
                            </a:rPr>
                          </m:ctrlPr>
                        </m:fPr>
                        <m:num>
                          <m:sSup>
                            <m:sSupPr>
                              <m:ctrlPr>
                                <a:rPr lang="en-US" sz="2000" i="1">
                                  <a:latin typeface="Cambria Math"/>
                                </a:rPr>
                              </m:ctrlPr>
                            </m:sSupPr>
                            <m:e>
                              <m:r>
                                <a:rPr lang="en-US" sz="2000" i="1">
                                  <a:latin typeface="Cambria Math"/>
                                </a:rPr>
                                <m:t>𝜏</m:t>
                              </m:r>
                            </m:e>
                            <m:sup>
                              <m:r>
                                <a:rPr lang="en-US" sz="2000" i="1">
                                  <a:latin typeface="Cambria Math"/>
                                </a:rPr>
                                <m:t>3</m:t>
                              </m:r>
                            </m:sup>
                          </m:sSup>
                          <m:sSup>
                            <m:sSupPr>
                              <m:ctrlPr>
                                <a:rPr lang="en-US" sz="2000" i="1">
                                  <a:latin typeface="Cambria Math"/>
                                </a:rPr>
                              </m:ctrlPr>
                            </m:sSupPr>
                            <m:e>
                              <m:sSub>
                                <m:sSubPr>
                                  <m:ctrlPr>
                                    <a:rPr lang="en-US" sz="2000" i="1">
                                      <a:latin typeface="Cambria Math"/>
                                    </a:rPr>
                                  </m:ctrlPr>
                                </m:sSubPr>
                                <m:e>
                                  <m:r>
                                    <a:rPr lang="en-US" sz="2000" i="1">
                                      <a:latin typeface="Cambria Math"/>
                                    </a:rPr>
                                    <m:t>∙</m:t>
                                  </m:r>
                                  <m:r>
                                    <a:rPr lang="en-US" sz="2000" i="1">
                                      <a:latin typeface="Cambria Math"/>
                                    </a:rPr>
                                    <m:t>𝑖</m:t>
                                  </m:r>
                                </m:e>
                                <m:sub>
                                  <m:r>
                                    <a:rPr lang="en-US" sz="2000" i="1">
                                      <a:latin typeface="Cambria Math"/>
                                    </a:rPr>
                                    <m:t>𝑐𝑝𝑠</m:t>
                                  </m:r>
                                </m:sub>
                              </m:sSub>
                            </m:e>
                            <m:sup>
                              <m:r>
                                <a:rPr lang="en-US" sz="2000" i="1">
                                  <a:latin typeface="Cambria Math"/>
                                </a:rPr>
                                <m:t>3</m:t>
                              </m:r>
                            </m:sup>
                          </m:sSup>
                        </m:num>
                        <m:den>
                          <m:r>
                            <a:rPr lang="en-US" sz="2000" i="1">
                              <a:latin typeface="Cambria Math"/>
                            </a:rPr>
                            <m:t>3</m:t>
                          </m:r>
                        </m:den>
                      </m:f>
                      <m:r>
                        <a:rPr lang="en-US" sz="2000" i="1">
                          <a:latin typeface="Cambria Math"/>
                        </a:rPr>
                        <m:t>−</m:t>
                      </m:r>
                      <m:f>
                        <m:fPr>
                          <m:ctrlPr>
                            <a:rPr lang="en-US" sz="2000" i="1">
                              <a:latin typeface="Cambria Math"/>
                            </a:rPr>
                          </m:ctrlPr>
                        </m:fPr>
                        <m:num>
                          <m:sSup>
                            <m:sSupPr>
                              <m:ctrlPr>
                                <a:rPr lang="en-US" sz="2000" i="1">
                                  <a:latin typeface="Cambria Math"/>
                                </a:rPr>
                              </m:ctrlPr>
                            </m:sSupPr>
                            <m:e>
                              <m:r>
                                <a:rPr lang="en-US" sz="2000" i="1">
                                  <a:latin typeface="Cambria Math"/>
                                </a:rPr>
                                <m:t>𝜏</m:t>
                              </m:r>
                            </m:e>
                            <m:sup>
                              <m:r>
                                <a:rPr lang="en-US" sz="2000" i="1">
                                  <a:latin typeface="Cambria Math"/>
                                </a:rPr>
                                <m:t>4</m:t>
                              </m:r>
                            </m:sup>
                          </m:sSup>
                          <m:sSup>
                            <m:sSupPr>
                              <m:ctrlPr>
                                <a:rPr lang="en-US" sz="2000" i="1">
                                  <a:latin typeface="Cambria Math"/>
                                </a:rPr>
                              </m:ctrlPr>
                            </m:sSupPr>
                            <m:e>
                              <m:sSub>
                                <m:sSubPr>
                                  <m:ctrlPr>
                                    <a:rPr lang="en-US" sz="2000" i="1">
                                      <a:latin typeface="Cambria Math"/>
                                    </a:rPr>
                                  </m:ctrlPr>
                                </m:sSubPr>
                                <m:e>
                                  <m:r>
                                    <a:rPr lang="en-US" sz="2000" i="1">
                                      <a:latin typeface="Cambria Math"/>
                                    </a:rPr>
                                    <m:t>∙</m:t>
                                  </m:r>
                                  <m:r>
                                    <a:rPr lang="en-US" sz="2000" i="1">
                                      <a:latin typeface="Cambria Math"/>
                                    </a:rPr>
                                    <m:t>𝑖</m:t>
                                  </m:r>
                                </m:e>
                                <m:sub>
                                  <m:r>
                                    <a:rPr lang="en-US" sz="2000" i="1">
                                      <a:latin typeface="Cambria Math"/>
                                    </a:rPr>
                                    <m:t>𝑐𝑝𝑠</m:t>
                                  </m:r>
                                </m:sub>
                              </m:sSub>
                            </m:e>
                            <m:sup>
                              <m:r>
                                <a:rPr lang="en-US" sz="2000" i="1">
                                  <a:latin typeface="Cambria Math"/>
                                </a:rPr>
                                <m:t>4</m:t>
                              </m:r>
                            </m:sup>
                          </m:sSup>
                        </m:num>
                        <m:den>
                          <m:r>
                            <a:rPr lang="en-US" sz="2000" i="1">
                              <a:latin typeface="Cambria Math"/>
                            </a:rPr>
                            <m:t>4</m:t>
                          </m:r>
                        </m:den>
                      </m:f>
                      <m:r>
                        <a:rPr lang="en-US" sz="2000" i="1">
                          <a:latin typeface="Cambria Math"/>
                        </a:rPr>
                        <m:t>−…</m:t>
                      </m:r>
                    </m:oMath>
                  </m:oMathPara>
                </a14:m>
                <a:endParaRPr lang="en-US" sz="2000" dirty="0"/>
              </a:p>
              <a:p>
                <a:r>
                  <a:rPr lang="en-US" sz="2000" dirty="0"/>
                  <a:t>Hence, we have:</a:t>
                </a:r>
              </a:p>
              <a:p>
                <a:pPr/>
                <a14:m>
                  <m:oMathPara xmlns:m="http://schemas.openxmlformats.org/officeDocument/2006/math">
                    <m:oMathParaPr>
                      <m:jc m:val="centerGroup"/>
                    </m:oMathParaPr>
                    <m:oMath xmlns:m="http://schemas.openxmlformats.org/officeDocument/2006/math">
                      <m:sSub>
                        <m:sSubPr>
                          <m:ctrlPr>
                            <a:rPr lang="en-US" sz="2000" i="1">
                              <a:latin typeface="Cambria Math"/>
                            </a:rPr>
                          </m:ctrlPr>
                        </m:sSubPr>
                        <m:e>
                          <m:r>
                            <a:rPr lang="en-US" sz="2000" i="1">
                              <a:latin typeface="Cambria Math"/>
                            </a:rPr>
                            <m:t>𝐼</m:t>
                          </m:r>
                        </m:e>
                        <m:sub>
                          <m:r>
                            <a:rPr lang="en-US" sz="2000" i="1">
                              <a:latin typeface="Cambria Math"/>
                            </a:rPr>
                            <m:t>𝑐𝑝𝑠</m:t>
                          </m:r>
                        </m:sub>
                      </m:sSub>
                      <m:r>
                        <a:rPr lang="en-US" sz="2000" i="1">
                          <a:latin typeface="Cambria Math"/>
                        </a:rPr>
                        <m:t>=</m:t>
                      </m:r>
                      <m:f>
                        <m:fPr>
                          <m:ctrlPr>
                            <a:rPr lang="en-US" sz="2000" i="1">
                              <a:latin typeface="Cambria Math"/>
                            </a:rPr>
                          </m:ctrlPr>
                        </m:fPr>
                        <m:num>
                          <m:sSub>
                            <m:sSubPr>
                              <m:ctrlPr>
                                <a:rPr lang="en-US" sz="2000" i="1">
                                  <a:latin typeface="Cambria Math"/>
                                </a:rPr>
                              </m:ctrlPr>
                            </m:sSubPr>
                            <m:e>
                              <m:r>
                                <a:rPr lang="en-US" sz="2000" i="1">
                                  <a:latin typeface="Cambria Math"/>
                                </a:rPr>
                                <m:t>𝑖</m:t>
                              </m:r>
                            </m:e>
                            <m:sub>
                              <m:r>
                                <a:rPr lang="en-US" sz="2000" i="1">
                                  <a:latin typeface="Cambria Math"/>
                                </a:rPr>
                                <m:t>𝑐𝑝𝑠</m:t>
                              </m:r>
                            </m:sub>
                          </m:sSub>
                        </m:num>
                        <m:den>
                          <m:r>
                            <a:rPr lang="en-US" sz="2000" i="1">
                              <a:latin typeface="Cambria Math"/>
                            </a:rPr>
                            <m:t>1+</m:t>
                          </m:r>
                          <m:r>
                            <a:rPr lang="en-US" sz="2000" i="1">
                              <a:latin typeface="Cambria Math"/>
                            </a:rPr>
                            <m:t>𝑙𝑛</m:t>
                          </m:r>
                          <m:d>
                            <m:dPr>
                              <m:ctrlPr>
                                <a:rPr lang="en-US" sz="2000" i="1">
                                  <a:latin typeface="Cambria Math"/>
                                </a:rPr>
                              </m:ctrlPr>
                            </m:dPr>
                            <m:e>
                              <m:r>
                                <a:rPr lang="en-US" sz="2000" i="1">
                                  <a:latin typeface="Cambria Math"/>
                                </a:rPr>
                                <m:t>1−</m:t>
                              </m:r>
                              <m:r>
                                <a:rPr lang="en-US" sz="2000" i="1">
                                  <a:latin typeface="Cambria Math"/>
                                </a:rPr>
                                <m:t>𝜏</m:t>
                              </m:r>
                              <m:sSub>
                                <m:sSubPr>
                                  <m:ctrlPr>
                                    <a:rPr lang="en-US" sz="2000" i="1">
                                      <a:latin typeface="Cambria Math"/>
                                    </a:rPr>
                                  </m:ctrlPr>
                                </m:sSubPr>
                                <m:e>
                                  <m:r>
                                    <a:rPr lang="en-US" sz="2000" i="1">
                                      <a:latin typeface="Cambria Math"/>
                                    </a:rPr>
                                    <m:t>∙</m:t>
                                  </m:r>
                                  <m:r>
                                    <a:rPr lang="en-US" sz="2000" i="1">
                                      <a:latin typeface="Cambria Math"/>
                                    </a:rPr>
                                    <m:t>𝑖</m:t>
                                  </m:r>
                                </m:e>
                                <m:sub>
                                  <m:r>
                                    <a:rPr lang="en-US" sz="2000" i="1">
                                      <a:latin typeface="Cambria Math"/>
                                    </a:rPr>
                                    <m:t>𝑐𝑝𝑠</m:t>
                                  </m:r>
                                </m:sub>
                              </m:sSub>
                            </m:e>
                          </m:d>
                        </m:den>
                      </m:f>
                    </m:oMath>
                  </m:oMathPara>
                </a14:m>
                <a:endParaRPr lang="en-US" sz="2000" dirty="0"/>
              </a:p>
              <a:p>
                <a:r>
                  <a:rPr lang="en-US" sz="2000" dirty="0"/>
                  <a:t> </a:t>
                </a:r>
              </a:p>
              <a:p>
                <a:r>
                  <a:rPr lang="en-US" sz="2000" dirty="0"/>
                  <a:t>With this logarithmic expression we can correct for not only photon coincidence at low to moderate count rates, but also at higher input count rates for non-linear response of the WDS detectors and pulse processing electronics for improved accuracy at high beam currents, which have been previously impractical for quantitative analysis. </a:t>
                </a:r>
              </a:p>
            </p:txBody>
          </p:sp>
        </mc:Choice>
        <mc:Fallback xmlns="">
          <p:sp>
            <p:nvSpPr>
              <p:cNvPr id="3" name="TextBox 2"/>
              <p:cNvSpPr txBox="1">
                <a:spLocks noRot="1" noChangeAspect="1" noMove="1" noResize="1" noEditPoints="1" noAdjustHandles="1" noChangeArrowheads="1" noChangeShapeType="1" noTextEdit="1"/>
              </p:cNvSpPr>
              <p:nvPr/>
            </p:nvSpPr>
            <p:spPr>
              <a:xfrm>
                <a:off x="150812" y="304800"/>
                <a:ext cx="11963400" cy="4561762"/>
              </a:xfrm>
              <a:prstGeom prst="rect">
                <a:avLst/>
              </a:prstGeom>
              <a:blipFill rotWithShape="1">
                <a:blip r:embed="rId2"/>
                <a:stretch>
                  <a:fillRect l="-561" t="-668" r="-765" b="-1471"/>
                </a:stretch>
              </a:blipFill>
            </p:spPr>
            <p:txBody>
              <a:bodyPr/>
              <a:lstStyle/>
              <a:p>
                <a:r>
                  <a:rPr lang="en-US">
                    <a:noFill/>
                  </a:rPr>
                  <a:t> </a:t>
                </a:r>
              </a:p>
            </p:txBody>
          </p:sp>
        </mc:Fallback>
      </mc:AlternateContent>
      <p:sp>
        <p:nvSpPr>
          <p:cNvPr id="4" name="TextBox 3"/>
          <p:cNvSpPr txBox="1"/>
          <p:nvPr/>
        </p:nvSpPr>
        <p:spPr>
          <a:xfrm>
            <a:off x="162477" y="5562600"/>
            <a:ext cx="11799335" cy="1200329"/>
          </a:xfrm>
          <a:prstGeom prst="rect">
            <a:avLst/>
          </a:prstGeom>
          <a:noFill/>
        </p:spPr>
        <p:txBody>
          <a:bodyPr wrap="square" rtlCol="0">
            <a:spAutoFit/>
          </a:bodyPr>
          <a:lstStyle/>
          <a:p>
            <a:r>
              <a:rPr lang="en-US" dirty="0"/>
              <a:t>Once again, all of these new expressions yield identical results to the traditional expression, at sufficiently low count rates and therefore this logarithmic expression can be applied at low, moderate and high beam currents (proxy for count rates). </a:t>
            </a:r>
          </a:p>
        </p:txBody>
      </p:sp>
      <p:sp>
        <p:nvSpPr>
          <p:cNvPr id="5" name="TextBox 4"/>
          <p:cNvSpPr txBox="1"/>
          <p:nvPr/>
        </p:nvSpPr>
        <p:spPr>
          <a:xfrm>
            <a:off x="162477" y="4800600"/>
            <a:ext cx="11890375" cy="584775"/>
          </a:xfrm>
          <a:prstGeom prst="rect">
            <a:avLst/>
          </a:prstGeom>
          <a:noFill/>
        </p:spPr>
        <p:txBody>
          <a:bodyPr wrap="square" rtlCol="0">
            <a:spAutoFit/>
          </a:bodyPr>
          <a:lstStyle/>
          <a:p>
            <a:r>
              <a:rPr lang="de-DE" sz="1600" dirty="0"/>
              <a:t>John </a:t>
            </a:r>
            <a:r>
              <a:rPr lang="de-DE" sz="1600" dirty="0" smtClean="0"/>
              <a:t>Donovan, </a:t>
            </a:r>
            <a:r>
              <a:rPr lang="de-DE" sz="1600" dirty="0"/>
              <a:t>Aurélien </a:t>
            </a:r>
            <a:r>
              <a:rPr lang="de-DE" sz="1600" dirty="0" smtClean="0"/>
              <a:t>Moy, </a:t>
            </a:r>
            <a:r>
              <a:rPr lang="de-DE" sz="1600" dirty="0"/>
              <a:t>Anette von der </a:t>
            </a:r>
            <a:r>
              <a:rPr lang="de-DE" sz="1600" dirty="0" smtClean="0"/>
              <a:t>Handt, </a:t>
            </a:r>
            <a:r>
              <a:rPr lang="de-DE" sz="1600" dirty="0"/>
              <a:t>Zack </a:t>
            </a:r>
            <a:r>
              <a:rPr lang="de-DE" sz="1600" dirty="0" smtClean="0"/>
              <a:t>Gainsforth, </a:t>
            </a:r>
            <a:r>
              <a:rPr lang="de-DE" sz="1600" dirty="0"/>
              <a:t>James </a:t>
            </a:r>
            <a:r>
              <a:rPr lang="de-DE" sz="1600" dirty="0" smtClean="0"/>
              <a:t>Maner, </a:t>
            </a:r>
            <a:r>
              <a:rPr lang="de-DE" sz="1600" dirty="0"/>
              <a:t>William </a:t>
            </a:r>
            <a:r>
              <a:rPr lang="de-DE" sz="1600" dirty="0" smtClean="0"/>
              <a:t>Nachlas </a:t>
            </a:r>
            <a:r>
              <a:rPr lang="de-DE" sz="1600" dirty="0"/>
              <a:t>and John </a:t>
            </a:r>
            <a:r>
              <a:rPr lang="de-DE" sz="1600" dirty="0" smtClean="0"/>
              <a:t>Fournelle</a:t>
            </a:r>
            <a:r>
              <a:rPr lang="en-US" sz="1600" dirty="0" smtClean="0"/>
              <a:t> (2023) “A </a:t>
            </a:r>
            <a:r>
              <a:rPr lang="en-US" sz="1600" dirty="0"/>
              <a:t>New Method for Dead Time Calibration and a New Expression for Correction of WDS Intensities for </a:t>
            </a:r>
            <a:r>
              <a:rPr lang="en-US" sz="1600" dirty="0" smtClean="0"/>
              <a:t>Microanalysis”, Microscopy &amp; Microanalysis </a:t>
            </a:r>
            <a:endParaRPr lang="en-US" sz="1600" dirty="0"/>
          </a:p>
        </p:txBody>
      </p:sp>
    </p:spTree>
    <p:extLst>
      <p:ext uri="{BB962C8B-B14F-4D97-AF65-F5344CB8AC3E}">
        <p14:creationId xmlns:p14="http://schemas.microsoft.com/office/powerpoint/2010/main" val="703869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379412" y="457200"/>
            <a:ext cx="6096000" cy="5867400"/>
          </a:xfrm>
          <a:prstGeom prst="rect">
            <a:avLst/>
          </a:prstGeom>
        </p:spPr>
      </p:pic>
      <p:sp>
        <p:nvSpPr>
          <p:cNvPr id="3" name="TextBox 2"/>
          <p:cNvSpPr txBox="1"/>
          <p:nvPr/>
        </p:nvSpPr>
        <p:spPr>
          <a:xfrm>
            <a:off x="6957376" y="228600"/>
            <a:ext cx="5105400" cy="4708981"/>
          </a:xfrm>
          <a:prstGeom prst="rect">
            <a:avLst/>
          </a:prstGeom>
          <a:noFill/>
        </p:spPr>
        <p:txBody>
          <a:bodyPr wrap="square" rtlCol="0">
            <a:spAutoFit/>
          </a:bodyPr>
          <a:lstStyle/>
          <a:p>
            <a:r>
              <a:rPr lang="en-US" sz="2000" dirty="0"/>
              <a:t>Again plotting the </a:t>
            </a:r>
            <a:r>
              <a:rPr lang="en-US" sz="2000" dirty="0" err="1"/>
              <a:t>Ti</a:t>
            </a:r>
            <a:r>
              <a:rPr lang="en-US" sz="2000" dirty="0"/>
              <a:t> Ka k-ratio data </a:t>
            </a:r>
            <a:r>
              <a:rPr lang="en-US" sz="2000" dirty="0" smtClean="0"/>
              <a:t>as before, the </a:t>
            </a:r>
            <a:r>
              <a:rPr lang="en-US" sz="2000" dirty="0"/>
              <a:t>logarithmic expression slightly over corrects the </a:t>
            </a:r>
            <a:r>
              <a:rPr lang="en-US" sz="2000" dirty="0" err="1"/>
              <a:t>Ti</a:t>
            </a:r>
            <a:r>
              <a:rPr lang="en-US" sz="2000" dirty="0"/>
              <a:t> Ka k-ratios at high count rates when using a dead time constant originally calibrated using the traditional linear fit method. </a:t>
            </a:r>
            <a:endParaRPr lang="en-US" sz="2000" dirty="0" smtClean="0"/>
          </a:p>
          <a:p>
            <a:endParaRPr lang="en-US" sz="2000" dirty="0"/>
          </a:p>
          <a:p>
            <a:r>
              <a:rPr lang="en-US" sz="2000" dirty="0" smtClean="0"/>
              <a:t>Due </a:t>
            </a:r>
            <a:r>
              <a:rPr lang="en-US" sz="2000" dirty="0"/>
              <a:t>to non-linear effects of the detector and pulse processing electronics at high count rates, the traditional expression produces dead time constants which are slightly biased towards higher values when utilizing count rates over ~50 </a:t>
            </a:r>
            <a:r>
              <a:rPr lang="en-US" sz="2000" dirty="0" err="1" smtClean="0"/>
              <a:t>kcps</a:t>
            </a:r>
            <a:r>
              <a:rPr lang="en-US" sz="2000" dirty="0"/>
              <a:t> </a:t>
            </a:r>
            <a:r>
              <a:rPr lang="en-US" sz="2000" dirty="0" smtClean="0"/>
              <a:t>because these non-linear effects are present even at low count rates to some degree.</a:t>
            </a:r>
          </a:p>
        </p:txBody>
      </p:sp>
      <p:sp>
        <p:nvSpPr>
          <p:cNvPr id="4" name="Rectangle 3"/>
          <p:cNvSpPr/>
          <p:nvPr/>
        </p:nvSpPr>
        <p:spPr>
          <a:xfrm>
            <a:off x="3275012" y="1143000"/>
            <a:ext cx="22860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920864" y="5105400"/>
            <a:ext cx="5105400" cy="1323439"/>
          </a:xfrm>
          <a:prstGeom prst="rect">
            <a:avLst/>
          </a:prstGeom>
          <a:noFill/>
        </p:spPr>
        <p:txBody>
          <a:bodyPr wrap="square" rtlCol="0">
            <a:spAutoFit/>
          </a:bodyPr>
          <a:lstStyle/>
          <a:p>
            <a:pPr algn="ctr"/>
            <a:r>
              <a:rPr lang="en-US" sz="2000" b="1" dirty="0"/>
              <a:t>In fact the dead time constant is a “parametric” constant since its exact value depends on the form of the dead time expression utilized to measure it</a:t>
            </a:r>
            <a:r>
              <a:rPr lang="en-US" sz="2000" b="1" dirty="0" smtClean="0"/>
              <a:t>.</a:t>
            </a:r>
            <a:endParaRPr lang="en-US" sz="2000" b="1" dirty="0"/>
          </a:p>
        </p:txBody>
      </p:sp>
    </p:spTree>
    <p:extLst>
      <p:ext uri="{BB962C8B-B14F-4D97-AF65-F5344CB8AC3E}">
        <p14:creationId xmlns:p14="http://schemas.microsoft.com/office/powerpoint/2010/main" val="732471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157850" y="533400"/>
            <a:ext cx="6165162" cy="5928360"/>
          </a:xfrm>
          <a:prstGeom prst="rect">
            <a:avLst/>
          </a:prstGeom>
        </p:spPr>
      </p:pic>
      <p:sp>
        <p:nvSpPr>
          <p:cNvPr id="3" name="TextBox 2"/>
          <p:cNvSpPr txBox="1"/>
          <p:nvPr/>
        </p:nvSpPr>
        <p:spPr>
          <a:xfrm>
            <a:off x="6856412" y="381000"/>
            <a:ext cx="5181600" cy="4093428"/>
          </a:xfrm>
          <a:prstGeom prst="rect">
            <a:avLst/>
          </a:prstGeom>
          <a:noFill/>
        </p:spPr>
        <p:txBody>
          <a:bodyPr wrap="square" rtlCol="0">
            <a:spAutoFit/>
          </a:bodyPr>
          <a:lstStyle/>
          <a:p>
            <a:r>
              <a:rPr lang="en-US" sz="2000" dirty="0" err="1"/>
              <a:t>Ti</a:t>
            </a:r>
            <a:r>
              <a:rPr lang="en-US" sz="2000" dirty="0"/>
              <a:t> Ka k-ratios corrected using the logarithmic dead time expression where the dead time (parametric) constant was adjusted slightly, from 1.32 µs to 1.29 µs. We now obtain a relatively constant k-ratio (within statistics) over a wide range of count rates/beam currents suitable for quantitative analysis even at count rates up to ~400 </a:t>
            </a:r>
            <a:r>
              <a:rPr lang="en-US" sz="2000" dirty="0" err="1"/>
              <a:t>kcps</a:t>
            </a:r>
            <a:r>
              <a:rPr lang="en-US" sz="2000" dirty="0"/>
              <a:t>. </a:t>
            </a:r>
            <a:endParaRPr lang="en-US" sz="2000" dirty="0" smtClean="0"/>
          </a:p>
          <a:p>
            <a:endParaRPr lang="en-US" sz="2000" dirty="0"/>
          </a:p>
          <a:p>
            <a:r>
              <a:rPr lang="en-US" sz="2000" dirty="0" smtClean="0"/>
              <a:t>The </a:t>
            </a:r>
            <a:r>
              <a:rPr lang="en-US" sz="2000" dirty="0"/>
              <a:t>sensitivity of the constant k-ratio method is quite apparent in this figure by noting the relatively small range of k-ratios displayed on the y-axis</a:t>
            </a:r>
            <a:r>
              <a:rPr lang="en-US" sz="2000" dirty="0" smtClean="0"/>
              <a:t>.</a:t>
            </a:r>
            <a:endParaRPr lang="en-US" sz="2000" dirty="0"/>
          </a:p>
        </p:txBody>
      </p:sp>
      <p:sp>
        <p:nvSpPr>
          <p:cNvPr id="4" name="Rectangle 3"/>
          <p:cNvSpPr/>
          <p:nvPr/>
        </p:nvSpPr>
        <p:spPr>
          <a:xfrm>
            <a:off x="3884612" y="1308652"/>
            <a:ext cx="22860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4420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227012" y="381000"/>
            <a:ext cx="5943600" cy="5801995"/>
          </a:xfrm>
          <a:prstGeom prst="rect">
            <a:avLst/>
          </a:prstGeom>
        </p:spPr>
      </p:pic>
      <p:sp>
        <p:nvSpPr>
          <p:cNvPr id="3" name="TextBox 2"/>
          <p:cNvSpPr txBox="1"/>
          <p:nvPr/>
        </p:nvSpPr>
        <p:spPr>
          <a:xfrm>
            <a:off x="6627812" y="381000"/>
            <a:ext cx="5484812" cy="4708981"/>
          </a:xfrm>
          <a:prstGeom prst="rect">
            <a:avLst/>
          </a:prstGeom>
          <a:noFill/>
        </p:spPr>
        <p:txBody>
          <a:bodyPr wrap="square" rtlCol="0">
            <a:spAutoFit/>
          </a:bodyPr>
          <a:lstStyle/>
          <a:p>
            <a:r>
              <a:rPr lang="en-US" sz="2000" dirty="0"/>
              <a:t>Combined plot of k-ratios versus beam current showing the traditional dead time expression using the dead time constant obtained from the traditional calibration of dead time (per JEOL engineer) of 1.32 µs (red </a:t>
            </a:r>
            <a:r>
              <a:rPr lang="en-US" sz="2000" dirty="0" smtClean="0"/>
              <a:t>symbols).</a:t>
            </a:r>
          </a:p>
          <a:p>
            <a:endParaRPr lang="en-US" sz="2000" dirty="0"/>
          </a:p>
          <a:p>
            <a:r>
              <a:rPr lang="en-US" sz="2000" dirty="0" smtClean="0"/>
              <a:t>The </a:t>
            </a:r>
            <a:r>
              <a:rPr lang="en-US" sz="2000" dirty="0"/>
              <a:t>same data plotted using the logarithmic expression also using a dead time constant of 1.32 µs (blue </a:t>
            </a:r>
            <a:r>
              <a:rPr lang="en-US" sz="2000" dirty="0" smtClean="0"/>
              <a:t>symbols).</a:t>
            </a:r>
          </a:p>
          <a:p>
            <a:endParaRPr lang="en-US" sz="2000" dirty="0"/>
          </a:p>
          <a:p>
            <a:r>
              <a:rPr lang="en-US" sz="2000" dirty="0" smtClean="0"/>
              <a:t>And </a:t>
            </a:r>
            <a:r>
              <a:rPr lang="en-US" sz="2000" dirty="0"/>
              <a:t>the same data plotted using the logarithmic expression using a dead time constant of 1.29 µs (green symbols) which was adjusted to yield a zero slope regression over a large range of beam currents (count rates from ~28 </a:t>
            </a:r>
            <a:r>
              <a:rPr lang="en-US" sz="2000" dirty="0" err="1"/>
              <a:t>kcps</a:t>
            </a:r>
            <a:r>
              <a:rPr lang="en-US" sz="2000" dirty="0"/>
              <a:t> to ~400 </a:t>
            </a:r>
            <a:r>
              <a:rPr lang="en-US" sz="2000" dirty="0" err="1"/>
              <a:t>kcps</a:t>
            </a:r>
            <a:r>
              <a:rPr lang="en-US" sz="2000" dirty="0"/>
              <a:t>). </a:t>
            </a:r>
          </a:p>
        </p:txBody>
      </p:sp>
    </p:spTree>
    <p:extLst>
      <p:ext uri="{BB962C8B-B14F-4D97-AF65-F5344CB8AC3E}">
        <p14:creationId xmlns:p14="http://schemas.microsoft.com/office/powerpoint/2010/main" val="24044470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221111" y="152400"/>
            <a:ext cx="3429000" cy="3235325"/>
          </a:xfrm>
          <a:prstGeom prst="rect">
            <a:avLst/>
          </a:prstGeom>
        </p:spPr>
      </p:pic>
      <p:pic>
        <p:nvPicPr>
          <p:cNvPr id="3" name="Picture 2"/>
          <p:cNvPicPr/>
          <p:nvPr/>
        </p:nvPicPr>
        <p:blipFill>
          <a:blip r:embed="rId3"/>
          <a:stretch>
            <a:fillRect/>
          </a:stretch>
        </p:blipFill>
        <p:spPr>
          <a:xfrm>
            <a:off x="227012" y="3531499"/>
            <a:ext cx="3423099" cy="3136265"/>
          </a:xfrm>
          <a:prstGeom prst="rect">
            <a:avLst/>
          </a:prstGeom>
        </p:spPr>
      </p:pic>
      <p:sp>
        <p:nvSpPr>
          <p:cNvPr id="4" name="TextBox 3"/>
          <p:cNvSpPr txBox="1"/>
          <p:nvPr/>
        </p:nvSpPr>
        <p:spPr>
          <a:xfrm>
            <a:off x="4954299" y="1022201"/>
            <a:ext cx="7010400" cy="5324535"/>
          </a:xfrm>
          <a:prstGeom prst="rect">
            <a:avLst/>
          </a:prstGeom>
          <a:noFill/>
        </p:spPr>
        <p:txBody>
          <a:bodyPr wrap="square" rtlCol="0">
            <a:spAutoFit/>
          </a:bodyPr>
          <a:lstStyle/>
          <a:p>
            <a:r>
              <a:rPr lang="en-US" sz="2000" dirty="0"/>
              <a:t>By plotting our secondary (TiO</a:t>
            </a:r>
            <a:r>
              <a:rPr lang="en-US" sz="2000" baseline="-25000" dirty="0"/>
              <a:t>2</a:t>
            </a:r>
            <a:r>
              <a:rPr lang="en-US" sz="2000" dirty="0"/>
              <a:t>) standard k-ratios measured at multiple beam currents, against a single primary standard (</a:t>
            </a:r>
            <a:r>
              <a:rPr lang="en-US" sz="2000" dirty="0" err="1"/>
              <a:t>Ti</a:t>
            </a:r>
            <a:r>
              <a:rPr lang="en-US" sz="2000" dirty="0"/>
              <a:t> metal) measured at a single beam current (10 nA), we can test the linearity of our picoammeter over a range of beam currents by extrapolating from our primary standard. </a:t>
            </a:r>
          </a:p>
          <a:p>
            <a:endParaRPr lang="en-US" sz="2000" dirty="0"/>
          </a:p>
          <a:p>
            <a:r>
              <a:rPr lang="en-US" sz="2000" dirty="0"/>
              <a:t>In (a) the Cameca SX100 instrument picoammeter linearity is plotted from 10 to 200 nA showing excessive non-linearity at the 50 nA “crossover” threshold region, thus requiring adjustment of the picoammeter circuits using a calibrated current source. </a:t>
            </a:r>
            <a:endParaRPr lang="en-US" sz="2000" dirty="0" smtClean="0"/>
          </a:p>
          <a:p>
            <a:endParaRPr lang="en-US" sz="2000" dirty="0"/>
          </a:p>
          <a:p>
            <a:endParaRPr lang="en-US" sz="2000" dirty="0" smtClean="0"/>
          </a:p>
          <a:p>
            <a:endParaRPr lang="en-US" sz="2000" dirty="0"/>
          </a:p>
          <a:p>
            <a:r>
              <a:rPr lang="en-US" sz="2000" dirty="0"/>
              <a:t>In (b) the JEOL iHP200F instrument picoammeter linearity is also plotted from 10 to 200 nA showing relatively low levels of non-linearity over the entire range of beam current. </a:t>
            </a:r>
          </a:p>
          <a:p>
            <a:endParaRPr lang="en-US" sz="2000" dirty="0"/>
          </a:p>
        </p:txBody>
      </p:sp>
      <p:sp>
        <p:nvSpPr>
          <p:cNvPr id="5" name="TextBox 4"/>
          <p:cNvSpPr txBox="1"/>
          <p:nvPr/>
        </p:nvSpPr>
        <p:spPr>
          <a:xfrm>
            <a:off x="3650111" y="228600"/>
            <a:ext cx="332142" cy="461665"/>
          </a:xfrm>
          <a:prstGeom prst="rect">
            <a:avLst/>
          </a:prstGeom>
          <a:noFill/>
        </p:spPr>
        <p:txBody>
          <a:bodyPr wrap="none" rtlCol="0">
            <a:spAutoFit/>
          </a:bodyPr>
          <a:lstStyle/>
          <a:p>
            <a:r>
              <a:rPr lang="en-US" dirty="0" smtClean="0"/>
              <a:t>a</a:t>
            </a:r>
            <a:endParaRPr lang="en-US" dirty="0"/>
          </a:p>
        </p:txBody>
      </p:sp>
      <p:sp>
        <p:nvSpPr>
          <p:cNvPr id="6" name="TextBox 5"/>
          <p:cNvSpPr txBox="1"/>
          <p:nvPr/>
        </p:nvSpPr>
        <p:spPr>
          <a:xfrm>
            <a:off x="3650111" y="3733800"/>
            <a:ext cx="346570" cy="461665"/>
          </a:xfrm>
          <a:prstGeom prst="rect">
            <a:avLst/>
          </a:prstGeom>
          <a:noFill/>
        </p:spPr>
        <p:txBody>
          <a:bodyPr wrap="none" rtlCol="0">
            <a:spAutoFit/>
          </a:bodyPr>
          <a:lstStyle/>
          <a:p>
            <a:r>
              <a:rPr lang="en-US" dirty="0" smtClean="0"/>
              <a:t>b</a:t>
            </a:r>
            <a:endParaRPr lang="en-US" dirty="0"/>
          </a:p>
        </p:txBody>
      </p:sp>
      <p:sp>
        <p:nvSpPr>
          <p:cNvPr id="7" name="TextBox 6"/>
          <p:cNvSpPr txBox="1"/>
          <p:nvPr/>
        </p:nvSpPr>
        <p:spPr>
          <a:xfrm>
            <a:off x="4954299" y="152400"/>
            <a:ext cx="5673284" cy="523220"/>
          </a:xfrm>
          <a:prstGeom prst="rect">
            <a:avLst/>
          </a:prstGeom>
          <a:noFill/>
        </p:spPr>
        <p:txBody>
          <a:bodyPr wrap="none" rtlCol="0">
            <a:spAutoFit/>
          </a:bodyPr>
          <a:lstStyle/>
          <a:p>
            <a:r>
              <a:rPr lang="en-US" sz="2800" dirty="0" smtClean="0"/>
              <a:t>Is your picoammeter response linear?</a:t>
            </a:r>
            <a:endParaRPr lang="en-US" sz="2800" dirty="0"/>
          </a:p>
        </p:txBody>
      </p:sp>
    </p:spTree>
    <p:extLst>
      <p:ext uri="{BB962C8B-B14F-4D97-AF65-F5344CB8AC3E}">
        <p14:creationId xmlns:p14="http://schemas.microsoft.com/office/powerpoint/2010/main" val="1911402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227012" y="550861"/>
            <a:ext cx="5943600" cy="5756275"/>
          </a:xfrm>
          <a:prstGeom prst="rect">
            <a:avLst/>
          </a:prstGeom>
        </p:spPr>
      </p:pic>
      <p:sp>
        <p:nvSpPr>
          <p:cNvPr id="3" name="TextBox 2"/>
          <p:cNvSpPr txBox="1"/>
          <p:nvPr/>
        </p:nvSpPr>
        <p:spPr>
          <a:xfrm>
            <a:off x="6399213" y="550861"/>
            <a:ext cx="5714999" cy="4401205"/>
          </a:xfrm>
          <a:prstGeom prst="rect">
            <a:avLst/>
          </a:prstGeom>
          <a:noFill/>
        </p:spPr>
        <p:txBody>
          <a:bodyPr wrap="square" rtlCol="0">
            <a:spAutoFit/>
          </a:bodyPr>
          <a:lstStyle/>
          <a:p>
            <a:r>
              <a:rPr lang="en-US" sz="2000" dirty="0"/>
              <a:t>Properly adjusted PHA settings allow quantitative analysis over a large range of beam currents (proxy for count rates). It is critical to adjust ones PHA settings to ensure that at the highest count rates expected to be encountered (highest expected beam current and highest expected concentration), the PHA peak is completely above the baseline setting. </a:t>
            </a:r>
            <a:endParaRPr lang="en-US" sz="2000" dirty="0" smtClean="0"/>
          </a:p>
          <a:p>
            <a:endParaRPr lang="en-US" sz="2000" dirty="0"/>
          </a:p>
          <a:p>
            <a:r>
              <a:rPr lang="en-US" sz="2000" dirty="0" smtClean="0"/>
              <a:t>Although </a:t>
            </a:r>
            <a:r>
              <a:rPr lang="en-US" sz="2000" dirty="0"/>
              <a:t>the PHA scan at 200 nA appears to be cut off above ~4.7v, surprisingly in “integral” PHA mode </a:t>
            </a:r>
            <a:r>
              <a:rPr lang="en-US" sz="2000" b="1" dirty="0"/>
              <a:t>all pulses above the baseline level are still integrated </a:t>
            </a:r>
            <a:r>
              <a:rPr lang="en-US" sz="2000" dirty="0"/>
              <a:t>for quantitative analysis, as determined by measurements of intensities over range of gain/bias settings on both Cameca and JEOL instruments. </a:t>
            </a:r>
          </a:p>
        </p:txBody>
      </p:sp>
      <p:grpSp>
        <p:nvGrpSpPr>
          <p:cNvPr id="7" name="Group 6"/>
          <p:cNvGrpSpPr/>
          <p:nvPr/>
        </p:nvGrpSpPr>
        <p:grpSpPr>
          <a:xfrm>
            <a:off x="1275659" y="1447800"/>
            <a:ext cx="1229824" cy="3962400"/>
            <a:chOff x="1275659" y="1447800"/>
            <a:chExt cx="1229824" cy="3962400"/>
          </a:xfrm>
        </p:grpSpPr>
        <p:cxnSp>
          <p:nvCxnSpPr>
            <p:cNvPr id="5" name="Straight Connector 4"/>
            <p:cNvCxnSpPr/>
            <p:nvPr/>
          </p:nvCxnSpPr>
          <p:spPr>
            <a:xfrm>
              <a:off x="1446212" y="2362200"/>
              <a:ext cx="0" cy="3048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275659" y="1447800"/>
              <a:ext cx="1229824" cy="830997"/>
            </a:xfrm>
            <a:prstGeom prst="rect">
              <a:avLst/>
            </a:prstGeom>
            <a:noFill/>
          </p:spPr>
          <p:txBody>
            <a:bodyPr wrap="none" rtlCol="0">
              <a:spAutoFit/>
            </a:bodyPr>
            <a:lstStyle/>
            <a:p>
              <a:r>
                <a:rPr lang="en-US" dirty="0" smtClean="0"/>
                <a:t>Baseline</a:t>
              </a:r>
            </a:p>
            <a:p>
              <a:pPr algn="ctr"/>
              <a:r>
                <a:rPr lang="en-US" dirty="0" smtClean="0"/>
                <a:t>voltage</a:t>
              </a:r>
              <a:endParaRPr lang="en-US" dirty="0"/>
            </a:p>
          </p:txBody>
        </p:sp>
      </p:grpSp>
      <p:grpSp>
        <p:nvGrpSpPr>
          <p:cNvPr id="14" name="Group 13"/>
          <p:cNvGrpSpPr/>
          <p:nvPr/>
        </p:nvGrpSpPr>
        <p:grpSpPr>
          <a:xfrm>
            <a:off x="5865812" y="5029200"/>
            <a:ext cx="5567429" cy="1280815"/>
            <a:chOff x="5865812" y="5029200"/>
            <a:chExt cx="5567429" cy="1280815"/>
          </a:xfrm>
        </p:grpSpPr>
        <p:sp>
          <p:nvSpPr>
            <p:cNvPr id="4" name="TextBox 3"/>
            <p:cNvSpPr txBox="1"/>
            <p:nvPr/>
          </p:nvSpPr>
          <p:spPr>
            <a:xfrm>
              <a:off x="7237412" y="5848350"/>
              <a:ext cx="4195829" cy="461665"/>
            </a:xfrm>
            <a:prstGeom prst="rect">
              <a:avLst/>
            </a:prstGeom>
            <a:noFill/>
          </p:spPr>
          <p:txBody>
            <a:bodyPr wrap="none" rtlCol="0">
              <a:spAutoFit/>
            </a:bodyPr>
            <a:lstStyle/>
            <a:p>
              <a:r>
                <a:rPr lang="en-US" b="1" dirty="0" smtClean="0"/>
                <a:t>Yes, this is OK in Integral mode!</a:t>
              </a:r>
              <a:endParaRPr lang="en-US" b="1" dirty="0"/>
            </a:p>
          </p:txBody>
        </p:sp>
        <p:cxnSp>
          <p:nvCxnSpPr>
            <p:cNvPr id="9" name="Straight Arrow Connector 8"/>
            <p:cNvCxnSpPr/>
            <p:nvPr/>
          </p:nvCxnSpPr>
          <p:spPr>
            <a:xfrm flipH="1" flipV="1">
              <a:off x="5865812" y="5029200"/>
              <a:ext cx="1371600" cy="106903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5942012" y="5601816"/>
              <a:ext cx="1295400" cy="496416"/>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48709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0812" y="196875"/>
            <a:ext cx="9609997" cy="5518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9212" y="1350149"/>
            <a:ext cx="9501435" cy="5400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9599612" y="83492"/>
            <a:ext cx="2491035" cy="1200329"/>
          </a:xfrm>
          <a:prstGeom prst="rect">
            <a:avLst/>
          </a:prstGeom>
          <a:noFill/>
        </p:spPr>
        <p:txBody>
          <a:bodyPr wrap="square" rtlCol="0">
            <a:spAutoFit/>
          </a:bodyPr>
          <a:lstStyle/>
          <a:p>
            <a:pPr algn="ctr"/>
            <a:r>
              <a:rPr lang="en-US" dirty="0" smtClean="0"/>
              <a:t>50 </a:t>
            </a:r>
            <a:r>
              <a:rPr lang="en-US" dirty="0" err="1" smtClean="0"/>
              <a:t>ms</a:t>
            </a:r>
            <a:r>
              <a:rPr lang="en-US" dirty="0" smtClean="0"/>
              <a:t>, 15 keV, </a:t>
            </a:r>
            <a:r>
              <a:rPr lang="en-US" dirty="0" err="1" smtClean="0"/>
              <a:t>stds</a:t>
            </a:r>
            <a:r>
              <a:rPr lang="en-US" dirty="0" smtClean="0"/>
              <a:t> at 30 nA, </a:t>
            </a:r>
            <a:r>
              <a:rPr lang="en-US" dirty="0" err="1" smtClean="0"/>
              <a:t>unks</a:t>
            </a:r>
            <a:r>
              <a:rPr lang="en-US" dirty="0" smtClean="0"/>
              <a:t> at 200 nA</a:t>
            </a:r>
            <a:endParaRPr lang="en-US" dirty="0"/>
          </a:p>
        </p:txBody>
      </p:sp>
    </p:spTree>
    <p:extLst>
      <p:ext uri="{BB962C8B-B14F-4D97-AF65-F5344CB8AC3E}">
        <p14:creationId xmlns:p14="http://schemas.microsoft.com/office/powerpoint/2010/main" val="4201183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7012" y="76200"/>
            <a:ext cx="6272294" cy="523220"/>
          </a:xfrm>
          <a:prstGeom prst="rect">
            <a:avLst/>
          </a:prstGeom>
          <a:noFill/>
        </p:spPr>
        <p:txBody>
          <a:bodyPr wrap="none" rtlCol="0">
            <a:spAutoFit/>
          </a:bodyPr>
          <a:lstStyle/>
          <a:p>
            <a:r>
              <a:rPr lang="en-US" sz="2800" dirty="0" smtClean="0"/>
              <a:t>Conclusions (constant k-ratio calibrations)</a:t>
            </a:r>
            <a:endParaRPr lang="en-US" sz="2800" dirty="0"/>
          </a:p>
        </p:txBody>
      </p:sp>
      <mc:AlternateContent xmlns:mc="http://schemas.openxmlformats.org/markup-compatibility/2006">
        <mc:Choice xmlns:a14="http://schemas.microsoft.com/office/drawing/2010/main" Requires="a14">
          <p:sp>
            <p:nvSpPr>
              <p:cNvPr id="3" name="TextBox 2"/>
              <p:cNvSpPr txBox="1"/>
              <p:nvPr/>
            </p:nvSpPr>
            <p:spPr>
              <a:xfrm>
                <a:off x="180293" y="1600200"/>
                <a:ext cx="11811000" cy="5093189"/>
              </a:xfrm>
              <a:prstGeom prst="rect">
                <a:avLst/>
              </a:prstGeom>
              <a:noFill/>
            </p:spPr>
            <p:txBody>
              <a:bodyPr wrap="square" rtlCol="0">
                <a:spAutoFit/>
              </a:bodyPr>
              <a:lstStyle/>
              <a:p>
                <a:r>
                  <a:rPr lang="en-US" sz="2000" dirty="0" smtClean="0"/>
                  <a:t>Take </a:t>
                </a:r>
                <a:r>
                  <a:rPr lang="en-US" sz="2000" dirty="0" smtClean="0"/>
                  <a:t>advantage of the new logarithmic dead time expression to extend your useful limit of count rates from ~50 </a:t>
                </a:r>
                <a:r>
                  <a:rPr lang="en-US" sz="2000" dirty="0" err="1" smtClean="0"/>
                  <a:t>kcps</a:t>
                </a:r>
                <a:r>
                  <a:rPr lang="en-US" sz="2000" dirty="0" smtClean="0"/>
                  <a:t> to 300 to 400 </a:t>
                </a:r>
                <a:r>
                  <a:rPr lang="en-US" sz="2000" dirty="0" err="1" smtClean="0"/>
                  <a:t>kcps</a:t>
                </a:r>
                <a:r>
                  <a:rPr lang="en-US" sz="2000" dirty="0"/>
                  <a:t>:</a:t>
                </a:r>
                <a:endParaRPr lang="en-US" sz="2000" dirty="0" smtClean="0"/>
              </a:p>
              <a:p>
                <a:pPr/>
                <a14:m>
                  <m:oMathPara xmlns:m="http://schemas.openxmlformats.org/officeDocument/2006/math">
                    <m:oMathParaPr>
                      <m:jc m:val="centerGroup"/>
                    </m:oMathParaPr>
                    <m:oMath xmlns:m="http://schemas.openxmlformats.org/officeDocument/2006/math">
                      <m:sSub>
                        <m:sSubPr>
                          <m:ctrlPr>
                            <a:rPr lang="en-US" sz="2000" i="1">
                              <a:latin typeface="Cambria Math"/>
                            </a:rPr>
                          </m:ctrlPr>
                        </m:sSubPr>
                        <m:e>
                          <m:r>
                            <a:rPr lang="en-US" sz="2000" i="1">
                              <a:latin typeface="Cambria Math"/>
                            </a:rPr>
                            <m:t>𝐼</m:t>
                          </m:r>
                        </m:e>
                        <m:sub>
                          <m:r>
                            <a:rPr lang="en-US" sz="2000" i="1">
                              <a:latin typeface="Cambria Math"/>
                            </a:rPr>
                            <m:t>𝑐𝑝𝑠</m:t>
                          </m:r>
                        </m:sub>
                      </m:sSub>
                      <m:r>
                        <a:rPr lang="en-US" sz="2000" i="1">
                          <a:latin typeface="Cambria Math"/>
                        </a:rPr>
                        <m:t>=</m:t>
                      </m:r>
                      <m:f>
                        <m:fPr>
                          <m:ctrlPr>
                            <a:rPr lang="en-US" sz="2000" i="1">
                              <a:latin typeface="Cambria Math"/>
                            </a:rPr>
                          </m:ctrlPr>
                        </m:fPr>
                        <m:num>
                          <m:sSub>
                            <m:sSubPr>
                              <m:ctrlPr>
                                <a:rPr lang="en-US" sz="2000" i="1">
                                  <a:latin typeface="Cambria Math"/>
                                </a:rPr>
                              </m:ctrlPr>
                            </m:sSubPr>
                            <m:e>
                              <m:r>
                                <a:rPr lang="en-US" sz="2000" i="1">
                                  <a:latin typeface="Cambria Math"/>
                                </a:rPr>
                                <m:t>𝑖</m:t>
                              </m:r>
                            </m:e>
                            <m:sub>
                              <m:r>
                                <a:rPr lang="en-US" sz="2000" i="1">
                                  <a:latin typeface="Cambria Math"/>
                                </a:rPr>
                                <m:t>𝑐𝑝𝑠</m:t>
                              </m:r>
                            </m:sub>
                          </m:sSub>
                        </m:num>
                        <m:den>
                          <m:r>
                            <a:rPr lang="en-US" sz="2000" i="1">
                              <a:latin typeface="Cambria Math"/>
                            </a:rPr>
                            <m:t>1+</m:t>
                          </m:r>
                          <m:r>
                            <a:rPr lang="en-US" sz="2000" i="1">
                              <a:latin typeface="Cambria Math"/>
                            </a:rPr>
                            <m:t>𝑙𝑛</m:t>
                          </m:r>
                          <m:d>
                            <m:dPr>
                              <m:ctrlPr>
                                <a:rPr lang="en-US" sz="2000" i="1">
                                  <a:latin typeface="Cambria Math"/>
                                </a:rPr>
                              </m:ctrlPr>
                            </m:dPr>
                            <m:e>
                              <m:r>
                                <a:rPr lang="en-US" sz="2000" i="1">
                                  <a:latin typeface="Cambria Math"/>
                                </a:rPr>
                                <m:t>1−</m:t>
                              </m:r>
                              <m:r>
                                <a:rPr lang="en-US" sz="2000" i="1">
                                  <a:latin typeface="Cambria Math"/>
                                </a:rPr>
                                <m:t>𝜏</m:t>
                              </m:r>
                              <m:sSub>
                                <m:sSubPr>
                                  <m:ctrlPr>
                                    <a:rPr lang="en-US" sz="2000" i="1">
                                      <a:latin typeface="Cambria Math"/>
                                    </a:rPr>
                                  </m:ctrlPr>
                                </m:sSubPr>
                                <m:e>
                                  <m:r>
                                    <a:rPr lang="en-US" sz="2000" i="1">
                                      <a:latin typeface="Cambria Math"/>
                                    </a:rPr>
                                    <m:t>∙</m:t>
                                  </m:r>
                                  <m:r>
                                    <a:rPr lang="en-US" sz="2000" i="1">
                                      <a:latin typeface="Cambria Math"/>
                                    </a:rPr>
                                    <m:t>𝑖</m:t>
                                  </m:r>
                                </m:e>
                                <m:sub>
                                  <m:r>
                                    <a:rPr lang="en-US" sz="2000" i="1">
                                      <a:latin typeface="Cambria Math"/>
                                    </a:rPr>
                                    <m:t>𝑐𝑝𝑠</m:t>
                                  </m:r>
                                </m:sub>
                              </m:sSub>
                            </m:e>
                          </m:d>
                        </m:den>
                      </m:f>
                    </m:oMath>
                  </m:oMathPara>
                </a14:m>
                <a:endParaRPr lang="en-US" sz="2000" dirty="0" smtClean="0"/>
              </a:p>
              <a:p>
                <a:endParaRPr lang="en-US" sz="2000" dirty="0" smtClean="0"/>
              </a:p>
              <a:p>
                <a:r>
                  <a:rPr lang="en-US" sz="2000" dirty="0" smtClean="0"/>
                  <a:t>This will allow acquisition of major and trace elements at high beam currents, not only point analyses but high speed quantitative x-ray maps in a fraction of the time, especially when combined with MAN background methods.</a:t>
                </a:r>
              </a:p>
              <a:p>
                <a:endParaRPr lang="en-US" sz="2000" dirty="0"/>
              </a:p>
              <a:p>
                <a:r>
                  <a:rPr lang="en-US" sz="2000" dirty="0" smtClean="0"/>
                  <a:t>Check your picoammeter calibration using the same constant k-ratio data set by specifying a single primary standard and extrapolating to different beam currents.</a:t>
                </a:r>
              </a:p>
              <a:p>
                <a:endParaRPr lang="en-US" sz="2000" dirty="0"/>
              </a:p>
              <a:p>
                <a:r>
                  <a:rPr lang="en-US" sz="2000" dirty="0" smtClean="0"/>
                  <a:t>Check your instrument “consensus”: do you obtain the same k-ratios (within statistics) on all your spectrometers (WDS and EDS) ?</a:t>
                </a:r>
              </a:p>
              <a:p>
                <a:endParaRPr lang="en-US" sz="2000" dirty="0"/>
              </a:p>
              <a:p>
                <a:r>
                  <a:rPr lang="en-US" sz="2000" dirty="0" smtClean="0"/>
                  <a:t>Only then can we begin to compare our k-ratio consensus measurements from one laboratory to another…</a:t>
                </a:r>
                <a:endParaRPr lang="en-US" sz="2000" dirty="0"/>
              </a:p>
            </p:txBody>
          </p:sp>
        </mc:Choice>
        <mc:Fallback>
          <p:sp>
            <p:nvSpPr>
              <p:cNvPr id="3" name="TextBox 2"/>
              <p:cNvSpPr txBox="1">
                <a:spLocks noRot="1" noChangeAspect="1" noMove="1" noResize="1" noEditPoints="1" noAdjustHandles="1" noChangeArrowheads="1" noChangeShapeType="1" noTextEdit="1"/>
              </p:cNvSpPr>
              <p:nvPr/>
            </p:nvSpPr>
            <p:spPr>
              <a:xfrm>
                <a:off x="180293" y="1600200"/>
                <a:ext cx="11811000" cy="5093189"/>
              </a:xfrm>
              <a:prstGeom prst="rect">
                <a:avLst/>
              </a:prstGeom>
              <a:blipFill rotWithShape="1">
                <a:blip r:embed="rId2"/>
                <a:stretch>
                  <a:fillRect l="-568" t="-599" r="-568" b="-1078"/>
                </a:stretch>
              </a:blipFill>
            </p:spPr>
            <p:txBody>
              <a:bodyPr/>
              <a:lstStyle/>
              <a:p>
                <a:r>
                  <a:rPr lang="en-US">
                    <a:noFill/>
                  </a:rPr>
                  <a:t> </a:t>
                </a:r>
              </a:p>
            </p:txBody>
          </p:sp>
        </mc:Fallback>
      </mc:AlternateContent>
      <p:sp>
        <p:nvSpPr>
          <p:cNvPr id="4" name="TextBox 3"/>
          <p:cNvSpPr txBox="1"/>
          <p:nvPr/>
        </p:nvSpPr>
        <p:spPr>
          <a:xfrm>
            <a:off x="4037012" y="990600"/>
            <a:ext cx="7606579" cy="523220"/>
          </a:xfrm>
          <a:prstGeom prst="rect">
            <a:avLst/>
          </a:prstGeom>
          <a:noFill/>
        </p:spPr>
        <p:txBody>
          <a:bodyPr wrap="square" rtlCol="0">
            <a:spAutoFit/>
          </a:bodyPr>
          <a:lstStyle/>
          <a:p>
            <a:r>
              <a:rPr lang="en-US" sz="1400" dirty="0"/>
              <a:t>Donovan, John J., et al. "A New Method for Dead Time Calibration and a New Expression for Correction of WDS Intensities for Microanalysis." </a:t>
            </a:r>
            <a:r>
              <a:rPr lang="en-US" sz="1400" i="1" dirty="0"/>
              <a:t>Microscopy and Microanalysis</a:t>
            </a:r>
            <a:r>
              <a:rPr lang="en-US" sz="1400" dirty="0"/>
              <a:t> 29.3 (2023): 1096-1110.</a:t>
            </a:r>
          </a:p>
        </p:txBody>
      </p:sp>
      <p:sp>
        <p:nvSpPr>
          <p:cNvPr id="5" name="TextBox 4"/>
          <p:cNvSpPr txBox="1"/>
          <p:nvPr/>
        </p:nvSpPr>
        <p:spPr>
          <a:xfrm>
            <a:off x="180293" y="603774"/>
            <a:ext cx="11837715" cy="707886"/>
          </a:xfrm>
          <a:prstGeom prst="rect">
            <a:avLst/>
          </a:prstGeom>
          <a:noFill/>
        </p:spPr>
        <p:txBody>
          <a:bodyPr wrap="square" rtlCol="0">
            <a:spAutoFit/>
          </a:bodyPr>
          <a:lstStyle/>
          <a:p>
            <a:r>
              <a:rPr lang="en-US" sz="2000" dirty="0"/>
              <a:t>Utilize the constant k-ratio method to calibrate your instrument dead time values regardless of which dead time expression you may be utilizing</a:t>
            </a:r>
            <a:r>
              <a:rPr lang="en-US" sz="2000" dirty="0" smtClean="0"/>
              <a:t>.</a:t>
            </a:r>
            <a:endParaRPr lang="en-US" sz="2000" dirty="0"/>
          </a:p>
        </p:txBody>
      </p:sp>
    </p:spTree>
    <p:extLst>
      <p:ext uri="{BB962C8B-B14F-4D97-AF65-F5344CB8AC3E}">
        <p14:creationId xmlns:p14="http://schemas.microsoft.com/office/powerpoint/2010/main" val="2292991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9412" y="221901"/>
            <a:ext cx="9081397" cy="584775"/>
          </a:xfrm>
          <a:prstGeom prst="rect">
            <a:avLst/>
          </a:prstGeom>
          <a:noFill/>
        </p:spPr>
        <p:txBody>
          <a:bodyPr wrap="none" rtlCol="0">
            <a:spAutoFit/>
          </a:bodyPr>
          <a:lstStyle/>
          <a:p>
            <a:r>
              <a:rPr lang="en-US" sz="3200" dirty="0" smtClean="0"/>
              <a:t>New DAM (Donovan and Moy) Backscatter Correction</a:t>
            </a:r>
            <a:endParaRPr lang="en-US" sz="3200" dirty="0"/>
          </a:p>
        </p:txBody>
      </p:sp>
      <mc:AlternateContent xmlns:mc="http://schemas.openxmlformats.org/markup-compatibility/2006" xmlns:a14="http://schemas.microsoft.com/office/drawing/2010/main">
        <mc:Choice Requires="a14">
          <p:sp>
            <p:nvSpPr>
              <p:cNvPr id="3" name="TextBox 2"/>
              <p:cNvSpPr txBox="1"/>
              <p:nvPr/>
            </p:nvSpPr>
            <p:spPr>
              <a:xfrm>
                <a:off x="227012" y="860847"/>
                <a:ext cx="11734800" cy="2597442"/>
              </a:xfrm>
              <a:prstGeom prst="rect">
                <a:avLst/>
              </a:prstGeom>
              <a:noFill/>
            </p:spPr>
            <p:txBody>
              <a:bodyPr wrap="square" rtlCol="0">
                <a:spAutoFit/>
              </a:bodyPr>
              <a:lstStyle/>
              <a:p>
                <a:r>
                  <a:rPr lang="en-US" dirty="0" smtClean="0"/>
                  <a:t>Although various alternative average atomic number, or Z-bar, expressions utilizing atomic number fractions are found in the scientific literature for both backscatter and continuum productions (</a:t>
                </a:r>
                <a:r>
                  <a:rPr lang="en-US" dirty="0" err="1"/>
                  <a:t>Joyet</a:t>
                </a:r>
                <a:r>
                  <a:rPr lang="en-US" dirty="0"/>
                  <a:t> et al., 1953 </a:t>
                </a:r>
                <a:r>
                  <a:rPr lang="en-US" dirty="0" smtClean="0"/>
                  <a:t>, </a:t>
                </a:r>
                <a:r>
                  <a:rPr lang="en-US" dirty="0" err="1" smtClean="0"/>
                  <a:t>Danguy</a:t>
                </a:r>
                <a:r>
                  <a:rPr lang="en-US" dirty="0" smtClean="0"/>
                  <a:t> </a:t>
                </a:r>
                <a:r>
                  <a:rPr lang="en-US" dirty="0"/>
                  <a:t>et al., 1956, Everhart et al., 1960, </a:t>
                </a:r>
                <a:r>
                  <a:rPr lang="en-US" dirty="0" err="1"/>
                  <a:t>Büchner</a:t>
                </a:r>
                <a:r>
                  <a:rPr lang="en-US" dirty="0"/>
                  <a:t>, et al., 1973, Herrmann &amp; Reimer., 1984, Howell, et al., </a:t>
                </a:r>
                <a:r>
                  <a:rPr lang="en-US" dirty="0" smtClean="0"/>
                  <a:t>1998), </a:t>
                </a:r>
                <a:r>
                  <a:rPr lang="en-US" b="1" dirty="0"/>
                  <a:t>simple mass fraction averaging is traditionally utilized by microanalysts</a:t>
                </a:r>
                <a:r>
                  <a:rPr lang="en-US" dirty="0"/>
                  <a:t> (Goldstein et al., 1992</a:t>
                </a:r>
                <a:r>
                  <a:rPr lang="en-US" dirty="0" smtClean="0"/>
                  <a:t>): </a:t>
                </a:r>
              </a:p>
              <a:p>
                <a:endParaRPr lang="en-US" sz="1600" b="0" i="0" dirty="0">
                  <a:latin typeface="Cambria Math"/>
                </a:endParaRPr>
              </a:p>
              <a:p>
                <a:pPr algn="ctr"/>
                <a14:m>
                  <m:oMath xmlns:m="http://schemas.openxmlformats.org/officeDocument/2006/math">
                    <m:r>
                      <a:rPr lang="en-US" b="0" i="0" smtClean="0">
                        <a:latin typeface="Cambria Math"/>
                      </a:rPr>
                      <m:t> </m:t>
                    </m:r>
                    <m:sSub>
                      <m:sSubPr>
                        <m:ctrlPr>
                          <a:rPr lang="en-US" i="1">
                            <a:latin typeface="Cambria Math"/>
                          </a:rPr>
                        </m:ctrlPr>
                      </m:sSubPr>
                      <m:e>
                        <m:acc>
                          <m:accPr>
                            <m:chr m:val="̅"/>
                            <m:ctrlPr>
                              <a:rPr lang="en-US" i="1">
                                <a:latin typeface="Cambria Math"/>
                              </a:rPr>
                            </m:ctrlPr>
                          </m:accPr>
                          <m:e>
                            <m:r>
                              <a:rPr lang="en-US" i="1">
                                <a:latin typeface="Cambria Math"/>
                              </a:rPr>
                              <m:t>𝑍</m:t>
                            </m:r>
                          </m:e>
                        </m:acc>
                      </m:e>
                      <m:sub>
                        <m:d>
                          <m:dPr>
                            <m:ctrlPr>
                              <a:rPr lang="en-US" i="1">
                                <a:latin typeface="Cambria Math"/>
                              </a:rPr>
                            </m:ctrlPr>
                          </m:dPr>
                          <m:e>
                            <m:sSub>
                              <m:sSubPr>
                                <m:ctrlPr>
                                  <a:rPr lang="en-US" i="1">
                                    <a:latin typeface="Cambria Math"/>
                                  </a:rPr>
                                </m:ctrlPr>
                              </m:sSubPr>
                              <m:e>
                                <m:r>
                                  <a:rPr lang="en-US" i="1">
                                    <a:latin typeface="Cambria Math"/>
                                  </a:rPr>
                                  <m:t>𝑐</m:t>
                                </m:r>
                              </m:e>
                              <m:sub>
                                <m:r>
                                  <a:rPr lang="en-US" i="1">
                                    <a:latin typeface="Cambria Math"/>
                                  </a:rPr>
                                  <m:t>𝑖</m:t>
                                </m:r>
                              </m:sub>
                            </m:sSub>
                          </m:e>
                        </m:d>
                      </m:sub>
                    </m:sSub>
                    <m:r>
                      <a:rPr lang="en-US" i="1">
                        <a:latin typeface="Cambria Math"/>
                      </a:rPr>
                      <m:t>=</m:t>
                    </m:r>
                    <m:nary>
                      <m:naryPr>
                        <m:chr m:val="∑"/>
                        <m:grow m:val="on"/>
                        <m:ctrlPr>
                          <a:rPr lang="en-US" i="1">
                            <a:latin typeface="Cambria Math"/>
                          </a:rPr>
                        </m:ctrlPr>
                      </m:naryPr>
                      <m:sub>
                        <m:r>
                          <a:rPr lang="en-US" i="1">
                            <a:latin typeface="Cambria Math"/>
                          </a:rPr>
                          <m:t>𝑖</m:t>
                        </m:r>
                        <m:r>
                          <a:rPr lang="en-US" i="1">
                            <a:latin typeface="Cambria Math"/>
                          </a:rPr>
                          <m:t>=1</m:t>
                        </m:r>
                      </m:sub>
                      <m:sup>
                        <m:r>
                          <a:rPr lang="en-US" i="1">
                            <a:latin typeface="Cambria Math"/>
                          </a:rPr>
                          <m:t>𝑛</m:t>
                        </m:r>
                      </m:sup>
                      <m:e>
                        <m:sSub>
                          <m:sSubPr>
                            <m:ctrlPr>
                              <a:rPr lang="en-US" i="1">
                                <a:latin typeface="Cambria Math"/>
                              </a:rPr>
                            </m:ctrlPr>
                          </m:sSubPr>
                          <m:e>
                            <m:r>
                              <a:rPr lang="en-US" i="1">
                                <a:latin typeface="Cambria Math"/>
                              </a:rPr>
                              <m:t>𝑐</m:t>
                            </m:r>
                          </m:e>
                          <m:sub>
                            <m:r>
                              <a:rPr lang="en-US" i="1">
                                <a:latin typeface="Cambria Math"/>
                              </a:rPr>
                              <m:t>𝑖</m:t>
                            </m:r>
                          </m:sub>
                        </m:sSub>
                        <m:sSub>
                          <m:sSubPr>
                            <m:ctrlPr>
                              <a:rPr lang="en-US" i="1">
                                <a:latin typeface="Cambria Math"/>
                              </a:rPr>
                            </m:ctrlPr>
                          </m:sSubPr>
                          <m:e>
                            <m:r>
                              <a:rPr lang="en-US" i="1">
                                <a:latin typeface="Cambria Math"/>
                              </a:rPr>
                              <m:t>𝑍</m:t>
                            </m:r>
                          </m:e>
                          <m:sub>
                            <m:r>
                              <a:rPr lang="en-US" i="1">
                                <a:latin typeface="Cambria Math"/>
                              </a:rPr>
                              <m:t>𝑖</m:t>
                            </m:r>
                          </m:sub>
                        </m:sSub>
                      </m:e>
                    </m:nary>
                  </m:oMath>
                </a14:m>
                <a:r>
                  <a:rPr lang="en-US" dirty="0"/>
                  <a:t> </a:t>
                </a:r>
              </a:p>
            </p:txBody>
          </p:sp>
        </mc:Choice>
        <mc:Fallback xmlns="">
          <p:sp>
            <p:nvSpPr>
              <p:cNvPr id="3" name="TextBox 2"/>
              <p:cNvSpPr txBox="1">
                <a:spLocks noRot="1" noChangeAspect="1" noMove="1" noResize="1" noEditPoints="1" noAdjustHandles="1" noChangeArrowheads="1" noChangeShapeType="1" noTextEdit="1"/>
              </p:cNvSpPr>
              <p:nvPr/>
            </p:nvSpPr>
            <p:spPr>
              <a:xfrm>
                <a:off x="227012" y="860847"/>
                <a:ext cx="11734800" cy="2597442"/>
              </a:xfrm>
              <a:prstGeom prst="rect">
                <a:avLst/>
              </a:prstGeom>
              <a:blipFill rotWithShape="1">
                <a:blip r:embed="rId2"/>
                <a:stretch>
                  <a:fillRect l="-779" t="-1878" b="-328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229906" y="3581400"/>
                <a:ext cx="11736388" cy="3089885"/>
              </a:xfrm>
              <a:prstGeom prst="rect">
                <a:avLst/>
              </a:prstGeom>
              <a:noFill/>
            </p:spPr>
            <p:txBody>
              <a:bodyPr wrap="square" rtlCol="0">
                <a:spAutoFit/>
              </a:bodyPr>
              <a:lstStyle/>
              <a:p>
                <a:r>
                  <a:rPr lang="en-US" dirty="0" smtClean="0"/>
                  <a:t>where </a:t>
                </a:r>
                <a14:m>
                  <m:oMath xmlns:m="http://schemas.openxmlformats.org/officeDocument/2006/math">
                    <m:sSub>
                      <m:sSubPr>
                        <m:ctrlPr>
                          <a:rPr lang="en-US" i="1">
                            <a:latin typeface="Cambria Math"/>
                          </a:rPr>
                        </m:ctrlPr>
                      </m:sSubPr>
                      <m:e>
                        <m:acc>
                          <m:accPr>
                            <m:chr m:val="̅"/>
                            <m:ctrlPr>
                              <a:rPr lang="en-US" i="1">
                                <a:latin typeface="Cambria Math"/>
                              </a:rPr>
                            </m:ctrlPr>
                          </m:accPr>
                          <m:e>
                            <m:r>
                              <a:rPr lang="en-US" i="1">
                                <a:latin typeface="Cambria Math"/>
                              </a:rPr>
                              <m:t>𝑍</m:t>
                            </m:r>
                          </m:e>
                        </m:acc>
                      </m:e>
                      <m:sub>
                        <m:d>
                          <m:dPr>
                            <m:ctrlPr>
                              <a:rPr lang="en-US" i="1">
                                <a:latin typeface="Cambria Math"/>
                              </a:rPr>
                            </m:ctrlPr>
                          </m:dPr>
                          <m:e>
                            <m:sSub>
                              <m:sSubPr>
                                <m:ctrlPr>
                                  <a:rPr lang="en-US" i="1">
                                    <a:latin typeface="Cambria Math"/>
                                  </a:rPr>
                                </m:ctrlPr>
                              </m:sSubPr>
                              <m:e>
                                <m:r>
                                  <a:rPr lang="en-US" i="1">
                                    <a:latin typeface="Cambria Math"/>
                                  </a:rPr>
                                  <m:t>𝑐</m:t>
                                </m:r>
                              </m:e>
                              <m:sub>
                                <m:r>
                                  <a:rPr lang="en-US" i="1">
                                    <a:latin typeface="Cambria Math"/>
                                  </a:rPr>
                                  <m:t>𝑖</m:t>
                                </m:r>
                              </m:sub>
                            </m:sSub>
                          </m:e>
                        </m:d>
                      </m:sub>
                    </m:sSub>
                  </m:oMath>
                </a14:m>
                <a:r>
                  <a:rPr lang="en-US" dirty="0"/>
                  <a:t> is the mass fraction average </a:t>
                </a:r>
                <a:r>
                  <a:rPr lang="en-US" i="1" dirty="0"/>
                  <a:t>Z</a:t>
                </a:r>
                <a:r>
                  <a:rPr lang="en-US" dirty="0"/>
                  <a:t> or Z-bar, </a:t>
                </a:r>
                <a14:m>
                  <m:oMath xmlns:m="http://schemas.openxmlformats.org/officeDocument/2006/math">
                    <m:sSub>
                      <m:sSubPr>
                        <m:ctrlPr>
                          <a:rPr lang="en-US" i="1">
                            <a:latin typeface="Cambria Math"/>
                          </a:rPr>
                        </m:ctrlPr>
                      </m:sSubPr>
                      <m:e>
                        <m:r>
                          <a:rPr lang="en-US" i="1">
                            <a:latin typeface="Cambria Math"/>
                          </a:rPr>
                          <m:t>𝑐</m:t>
                        </m:r>
                      </m:e>
                      <m:sub>
                        <m:r>
                          <a:rPr lang="en-US" i="1">
                            <a:latin typeface="Cambria Math"/>
                          </a:rPr>
                          <m:t>𝑖</m:t>
                        </m:r>
                      </m:sub>
                    </m:sSub>
                  </m:oMath>
                </a14:m>
                <a:r>
                  <a:rPr lang="en-US" dirty="0"/>
                  <a:t> is the conventional mass fraction of element </a:t>
                </a:r>
                <a:r>
                  <a:rPr lang="en-US" i="1" dirty="0" err="1"/>
                  <a:t>i</a:t>
                </a:r>
                <a:r>
                  <a:rPr lang="en-US" dirty="0"/>
                  <a:t>, and </a:t>
                </a:r>
                <a14:m>
                  <m:oMath xmlns:m="http://schemas.openxmlformats.org/officeDocument/2006/math">
                    <m:sSub>
                      <m:sSubPr>
                        <m:ctrlPr>
                          <a:rPr lang="en-US" i="1">
                            <a:latin typeface="Cambria Math"/>
                          </a:rPr>
                        </m:ctrlPr>
                      </m:sSubPr>
                      <m:e>
                        <m:r>
                          <a:rPr lang="en-US" i="1">
                            <a:latin typeface="Cambria Math"/>
                          </a:rPr>
                          <m:t>𝑍</m:t>
                        </m:r>
                      </m:e>
                      <m:sub>
                        <m:r>
                          <a:rPr lang="en-US" i="1">
                            <a:latin typeface="Cambria Math"/>
                          </a:rPr>
                          <m:t>𝑖</m:t>
                        </m:r>
                      </m:sub>
                    </m:sSub>
                  </m:oMath>
                </a14:m>
                <a:r>
                  <a:rPr lang="en-US" dirty="0"/>
                  <a:t> is the atomic number of element </a:t>
                </a:r>
                <a:r>
                  <a:rPr lang="en-US" i="1" dirty="0" err="1"/>
                  <a:t>i</a:t>
                </a:r>
                <a:r>
                  <a:rPr lang="en-US" dirty="0"/>
                  <a:t> present in the </a:t>
                </a:r>
                <a:r>
                  <a:rPr lang="en-US" dirty="0" smtClean="0"/>
                  <a:t>compound.  The </a:t>
                </a:r>
                <a:r>
                  <a:rPr lang="en-US" dirty="0"/>
                  <a:t>error due to the inclusion of atomic mass in atomic number average calculations for a compound will depend on the specific </a:t>
                </a:r>
                <a:r>
                  <a:rPr lang="en-US" i="1" dirty="0"/>
                  <a:t>A/Z</a:t>
                </a:r>
                <a:r>
                  <a:rPr lang="en-US" dirty="0"/>
                  <a:t> ratios of the elements in that compound. If the elements all share similar </a:t>
                </a:r>
                <a:r>
                  <a:rPr lang="en-US" i="1" dirty="0"/>
                  <a:t>A/Z</a:t>
                </a:r>
                <a:r>
                  <a:rPr lang="en-US" dirty="0"/>
                  <a:t> ratios, the error is small, but if the elements in the compound have relatively disparate </a:t>
                </a:r>
                <a:r>
                  <a:rPr lang="en-US" i="1" dirty="0"/>
                  <a:t>A/Z</a:t>
                </a:r>
                <a:r>
                  <a:rPr lang="en-US" dirty="0"/>
                  <a:t> ratios, </a:t>
                </a:r>
                <a:r>
                  <a:rPr lang="en-US" b="1" dirty="0"/>
                  <a:t>the introduced error due to mass averaging can be as large as ≈ 20</a:t>
                </a:r>
                <a:r>
                  <a:rPr lang="en-US" b="1" dirty="0" smtClean="0"/>
                  <a:t>% or 30%.  </a:t>
                </a:r>
                <a:r>
                  <a:rPr lang="en-US" dirty="0" smtClean="0"/>
                  <a:t>Since the BSE correction can be around 20%, </a:t>
                </a:r>
                <a:r>
                  <a:rPr lang="en-US" b="1" dirty="0" smtClean="0"/>
                  <a:t>this implies a relative  error of ~4% or more</a:t>
                </a:r>
                <a:r>
                  <a:rPr lang="en-US" dirty="0" smtClean="0"/>
                  <a:t>.</a:t>
                </a:r>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229906" y="3581400"/>
                <a:ext cx="11736388" cy="3089885"/>
              </a:xfrm>
              <a:prstGeom prst="rect">
                <a:avLst/>
              </a:prstGeom>
              <a:blipFill rotWithShape="1">
                <a:blip r:embed="rId3"/>
                <a:stretch>
                  <a:fillRect l="-831" t="-1186" r="-779" b="-3557"/>
                </a:stretch>
              </a:blipFill>
            </p:spPr>
            <p:txBody>
              <a:bodyPr/>
              <a:lstStyle/>
              <a:p>
                <a:r>
                  <a:rPr lang="en-US">
                    <a:noFill/>
                  </a:rPr>
                  <a:t> </a:t>
                </a:r>
              </a:p>
            </p:txBody>
          </p:sp>
        </mc:Fallback>
      </mc:AlternateContent>
    </p:spTree>
    <p:extLst>
      <p:ext uri="{BB962C8B-B14F-4D97-AF65-F5344CB8AC3E}">
        <p14:creationId xmlns:p14="http://schemas.microsoft.com/office/powerpoint/2010/main" val="261349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p:cNvSpPr txBox="1"/>
              <p:nvPr/>
            </p:nvSpPr>
            <p:spPr>
              <a:xfrm>
                <a:off x="163078" y="81951"/>
                <a:ext cx="12025746" cy="2118529"/>
              </a:xfrm>
              <a:prstGeom prst="rect">
                <a:avLst/>
              </a:prstGeom>
              <a:noFill/>
            </p:spPr>
            <p:txBody>
              <a:bodyPr wrap="square" rtlCol="0">
                <a:spAutoFit/>
              </a:bodyPr>
              <a:lstStyle/>
              <a:p>
                <a:r>
                  <a:rPr lang="en-US" sz="2000" dirty="0" smtClean="0"/>
                  <a:t>We therefore introduce the modified Z fraction average </a:t>
                </a:r>
                <a14:m>
                  <m:oMath xmlns:m="http://schemas.openxmlformats.org/officeDocument/2006/math">
                    <m:acc>
                      <m:accPr>
                        <m:chr m:val="̅"/>
                        <m:ctrlPr>
                          <a:rPr lang="en-US" sz="2000" i="1">
                            <a:latin typeface="Cambria Math"/>
                          </a:rPr>
                        </m:ctrlPr>
                      </m:accPr>
                      <m:e>
                        <m:r>
                          <a:rPr lang="en-US" sz="2000" i="1">
                            <a:latin typeface="Cambria Math"/>
                          </a:rPr>
                          <m:t>𝑍</m:t>
                        </m:r>
                      </m:e>
                    </m:acc>
                  </m:oMath>
                </a14:m>
                <a:r>
                  <a:rPr lang="en-US" sz="2000" dirty="0" smtClean="0"/>
                  <a:t>:   </a:t>
                </a:r>
                <a14:m>
                  <m:oMath xmlns:m="http://schemas.openxmlformats.org/officeDocument/2006/math">
                    <m:sSub>
                      <m:sSubPr>
                        <m:ctrlPr>
                          <a:rPr lang="en-US" sz="2000" i="1">
                            <a:latin typeface="Cambria Math"/>
                          </a:rPr>
                        </m:ctrlPr>
                      </m:sSubPr>
                      <m:e>
                        <m:acc>
                          <m:accPr>
                            <m:chr m:val="̅"/>
                            <m:ctrlPr>
                              <a:rPr lang="en-US" sz="2000" i="1">
                                <a:latin typeface="Cambria Math"/>
                              </a:rPr>
                            </m:ctrlPr>
                          </m:accPr>
                          <m:e>
                            <m:r>
                              <a:rPr lang="en-US" sz="2000" i="1">
                                <a:latin typeface="Cambria Math"/>
                              </a:rPr>
                              <m:t>𝑍</m:t>
                            </m:r>
                          </m:e>
                        </m:acc>
                      </m:e>
                      <m:sub>
                        <m:d>
                          <m:dPr>
                            <m:ctrlPr>
                              <a:rPr lang="en-US" sz="2000" i="1">
                                <a:latin typeface="Cambria Math"/>
                              </a:rPr>
                            </m:ctrlPr>
                          </m:dPr>
                          <m:e>
                            <m:sSubSup>
                              <m:sSubSupPr>
                                <m:ctrlPr>
                                  <a:rPr lang="en-US" sz="2000" i="1">
                                    <a:latin typeface="Cambria Math"/>
                                  </a:rPr>
                                </m:ctrlPr>
                              </m:sSubSupPr>
                              <m:e>
                                <m:r>
                                  <a:rPr lang="en-US" sz="2000" i="1">
                                    <a:latin typeface="Cambria Math"/>
                                  </a:rPr>
                                  <m:t>𝑧</m:t>
                                </m:r>
                              </m:e>
                              <m:sub>
                                <m:r>
                                  <a:rPr lang="en-US" sz="2000" i="1">
                                    <a:latin typeface="Cambria Math"/>
                                  </a:rPr>
                                  <m:t>𝑖</m:t>
                                </m:r>
                              </m:sub>
                              <m:sup>
                                <m:r>
                                  <a:rPr lang="en-US" sz="2000" i="1">
                                    <a:latin typeface="Cambria Math"/>
                                  </a:rPr>
                                  <m:t>(</m:t>
                                </m:r>
                                <m:r>
                                  <a:rPr lang="en-US" sz="2000" i="1">
                                    <a:latin typeface="Cambria Math"/>
                                  </a:rPr>
                                  <m:t>𝑥</m:t>
                                </m:r>
                                <m:r>
                                  <a:rPr lang="en-US" sz="2000" i="1">
                                    <a:latin typeface="Cambria Math"/>
                                  </a:rPr>
                                  <m:t>)</m:t>
                                </m:r>
                              </m:sup>
                            </m:sSubSup>
                          </m:e>
                        </m:d>
                      </m:sub>
                    </m:sSub>
                    <m:r>
                      <a:rPr lang="en-US" sz="2000" i="1">
                        <a:latin typeface="Cambria Math"/>
                      </a:rPr>
                      <m:t>=</m:t>
                    </m:r>
                    <m:nary>
                      <m:naryPr>
                        <m:chr m:val="∑"/>
                        <m:limLoc m:val="undOvr"/>
                        <m:ctrlPr>
                          <a:rPr lang="en-US" sz="2000" i="1">
                            <a:latin typeface="Cambria Math"/>
                          </a:rPr>
                        </m:ctrlPr>
                      </m:naryPr>
                      <m:sub>
                        <m:r>
                          <a:rPr lang="en-US" sz="2000" i="1">
                            <a:latin typeface="Cambria Math"/>
                          </a:rPr>
                          <m:t>𝑖</m:t>
                        </m:r>
                        <m:r>
                          <a:rPr lang="en-US" sz="2000" i="1">
                            <a:latin typeface="Cambria Math"/>
                          </a:rPr>
                          <m:t>=1</m:t>
                        </m:r>
                      </m:sub>
                      <m:sup>
                        <m:r>
                          <a:rPr lang="en-US" sz="2000" i="1">
                            <a:latin typeface="Cambria Math"/>
                          </a:rPr>
                          <m:t>𝑛</m:t>
                        </m:r>
                      </m:sup>
                      <m:e>
                        <m:sSubSup>
                          <m:sSubSupPr>
                            <m:ctrlPr>
                              <a:rPr lang="en-US" sz="2000" i="1">
                                <a:latin typeface="Cambria Math"/>
                              </a:rPr>
                            </m:ctrlPr>
                          </m:sSubSupPr>
                          <m:e>
                            <m:r>
                              <a:rPr lang="en-US" sz="2000" i="1">
                                <a:latin typeface="Cambria Math"/>
                              </a:rPr>
                              <m:t>𝑧</m:t>
                            </m:r>
                          </m:e>
                          <m:sub>
                            <m:r>
                              <a:rPr lang="en-US" sz="2000" i="1">
                                <a:latin typeface="Cambria Math"/>
                              </a:rPr>
                              <m:t>𝑖</m:t>
                            </m:r>
                          </m:sub>
                          <m:sup>
                            <m:r>
                              <a:rPr lang="en-US" sz="2000" i="1">
                                <a:latin typeface="Cambria Math"/>
                              </a:rPr>
                              <m:t>(</m:t>
                            </m:r>
                            <m:r>
                              <a:rPr lang="en-US" sz="2000" i="1">
                                <a:latin typeface="Cambria Math"/>
                              </a:rPr>
                              <m:t>𝑥</m:t>
                            </m:r>
                            <m:r>
                              <a:rPr lang="en-US" sz="2000" i="1">
                                <a:latin typeface="Cambria Math"/>
                              </a:rPr>
                              <m:t>)</m:t>
                            </m:r>
                          </m:sup>
                        </m:sSubSup>
                        <m:sSub>
                          <m:sSubPr>
                            <m:ctrlPr>
                              <a:rPr lang="en-US" sz="2000" i="1">
                                <a:latin typeface="Cambria Math"/>
                              </a:rPr>
                            </m:ctrlPr>
                          </m:sSubPr>
                          <m:e>
                            <m:r>
                              <a:rPr lang="en-US" sz="2000" i="1">
                                <a:latin typeface="Cambria Math"/>
                              </a:rPr>
                              <m:t>𝑍</m:t>
                            </m:r>
                          </m:e>
                          <m:sub>
                            <m:r>
                              <a:rPr lang="en-US" sz="2000" i="1">
                                <a:latin typeface="Cambria Math"/>
                              </a:rPr>
                              <m:t>𝑖</m:t>
                            </m:r>
                          </m:sub>
                        </m:sSub>
                      </m:e>
                    </m:nary>
                    <m:r>
                      <a:rPr lang="en-US" sz="2000" b="0" i="0" smtClean="0">
                        <a:latin typeface="Cambria Math"/>
                      </a:rPr>
                      <m:t>,</m:t>
                    </m:r>
                  </m:oMath>
                </a14:m>
                <a:r>
                  <a:rPr lang="en-US" sz="2000" dirty="0"/>
                  <a:t>  where </a:t>
                </a:r>
                <a14:m>
                  <m:oMath xmlns:m="http://schemas.openxmlformats.org/officeDocument/2006/math">
                    <m:sSub>
                      <m:sSubPr>
                        <m:ctrlPr>
                          <a:rPr lang="en-US" sz="2000" i="1">
                            <a:latin typeface="Cambria Math"/>
                          </a:rPr>
                        </m:ctrlPr>
                      </m:sSubPr>
                      <m:e>
                        <m:r>
                          <a:rPr lang="en-US" sz="2000" i="1">
                            <a:latin typeface="Cambria Math"/>
                          </a:rPr>
                          <m:t>𝑍</m:t>
                        </m:r>
                      </m:e>
                      <m:sub>
                        <m:r>
                          <a:rPr lang="en-US" sz="2000" i="1">
                            <a:latin typeface="Cambria Math"/>
                          </a:rPr>
                          <m:t>𝑖</m:t>
                        </m:r>
                      </m:sub>
                    </m:sSub>
                  </m:oMath>
                </a14:m>
                <a:r>
                  <a:rPr lang="en-US" sz="2000" dirty="0"/>
                  <a:t> is again the atomic number for element </a:t>
                </a:r>
                <a:r>
                  <a:rPr lang="en-US" sz="2000" i="1" dirty="0" err="1"/>
                  <a:t>i</a:t>
                </a:r>
                <a:r>
                  <a:rPr lang="en-US" sz="2000" dirty="0"/>
                  <a:t>, and </a:t>
                </a:r>
                <a14:m>
                  <m:oMath xmlns:m="http://schemas.openxmlformats.org/officeDocument/2006/math">
                    <m:sSubSup>
                      <m:sSubSupPr>
                        <m:ctrlPr>
                          <a:rPr lang="en-US" sz="2000" i="1">
                            <a:latin typeface="Cambria Math"/>
                          </a:rPr>
                        </m:ctrlPr>
                      </m:sSubSupPr>
                      <m:e>
                        <m:r>
                          <a:rPr lang="en-US" sz="2000" i="1">
                            <a:latin typeface="Cambria Math"/>
                          </a:rPr>
                          <m:t>𝑧</m:t>
                        </m:r>
                      </m:e>
                      <m:sub>
                        <m:r>
                          <a:rPr lang="en-US" sz="2000" i="1">
                            <a:latin typeface="Cambria Math"/>
                          </a:rPr>
                          <m:t>𝑖</m:t>
                        </m:r>
                      </m:sub>
                      <m:sup>
                        <m:r>
                          <a:rPr lang="en-US" sz="2000" i="1">
                            <a:latin typeface="Cambria Math"/>
                          </a:rPr>
                          <m:t>(</m:t>
                        </m:r>
                        <m:r>
                          <a:rPr lang="en-US" sz="2000" i="1">
                            <a:latin typeface="Cambria Math"/>
                          </a:rPr>
                          <m:t>𝑥</m:t>
                        </m:r>
                        <m:r>
                          <a:rPr lang="en-US" sz="2000" i="1">
                            <a:latin typeface="Cambria Math"/>
                          </a:rPr>
                          <m:t>)</m:t>
                        </m:r>
                      </m:sup>
                    </m:sSubSup>
                  </m:oMath>
                </a14:m>
                <a:r>
                  <a:rPr lang="en-US" sz="2000" dirty="0"/>
                  <a:t> is the modified Z fraction defined by</a:t>
                </a:r>
                <a:r>
                  <a:rPr lang="en-US" sz="2000" dirty="0" smtClean="0"/>
                  <a:t>: </a:t>
                </a:r>
                <a14:m>
                  <m:oMath xmlns:m="http://schemas.openxmlformats.org/officeDocument/2006/math">
                    <m:sSubSup>
                      <m:sSubSupPr>
                        <m:ctrlPr>
                          <a:rPr lang="en-US" sz="2000" i="1" smtClean="0">
                            <a:latin typeface="Cambria Math"/>
                          </a:rPr>
                        </m:ctrlPr>
                      </m:sSubSupPr>
                      <m:e>
                        <m:r>
                          <a:rPr lang="en-US" sz="2000" i="1">
                            <a:latin typeface="Cambria Math"/>
                          </a:rPr>
                          <m:t>𝑧</m:t>
                        </m:r>
                      </m:e>
                      <m:sub>
                        <m:r>
                          <a:rPr lang="en-US" sz="2000" i="1">
                            <a:latin typeface="Cambria Math"/>
                          </a:rPr>
                          <m:t>𝑖</m:t>
                        </m:r>
                      </m:sub>
                      <m:sup>
                        <m:r>
                          <a:rPr lang="en-US" sz="2000" i="1">
                            <a:latin typeface="Cambria Math"/>
                          </a:rPr>
                          <m:t>(</m:t>
                        </m:r>
                        <m:r>
                          <a:rPr lang="en-US" sz="2000" i="1">
                            <a:latin typeface="Cambria Math"/>
                          </a:rPr>
                          <m:t>𝑥</m:t>
                        </m:r>
                        <m:r>
                          <a:rPr lang="en-US" sz="2000" i="1">
                            <a:latin typeface="Cambria Math"/>
                          </a:rPr>
                          <m:t>)</m:t>
                        </m:r>
                      </m:sup>
                    </m:sSubSup>
                    <m:r>
                      <a:rPr lang="en-US" sz="2000" i="1" smtClean="0">
                        <a:latin typeface="Cambria Math"/>
                      </a:rPr>
                      <m:t>=</m:t>
                    </m:r>
                    <m:f>
                      <m:fPr>
                        <m:ctrlPr>
                          <a:rPr lang="en-US" sz="2000" i="1" smtClean="0">
                            <a:latin typeface="Cambria Math"/>
                          </a:rPr>
                        </m:ctrlPr>
                      </m:fPr>
                      <m:num>
                        <m:sSub>
                          <m:sSubPr>
                            <m:ctrlPr>
                              <a:rPr lang="en-US" sz="2000" i="1">
                                <a:latin typeface="Cambria Math"/>
                              </a:rPr>
                            </m:ctrlPr>
                          </m:sSubPr>
                          <m:e>
                            <m:r>
                              <a:rPr lang="en-US" sz="2000" i="1">
                                <a:latin typeface="Cambria Math"/>
                              </a:rPr>
                              <m:t>𝑎</m:t>
                            </m:r>
                          </m:e>
                          <m:sub>
                            <m:r>
                              <a:rPr lang="en-US" sz="2000" i="1">
                                <a:latin typeface="Cambria Math"/>
                              </a:rPr>
                              <m:t>𝑖</m:t>
                            </m:r>
                          </m:sub>
                        </m:sSub>
                        <m:sSubSup>
                          <m:sSubSupPr>
                            <m:ctrlPr>
                              <a:rPr lang="en-US" sz="2000" i="1">
                                <a:latin typeface="Cambria Math"/>
                              </a:rPr>
                            </m:ctrlPr>
                          </m:sSubSupPr>
                          <m:e>
                            <m:r>
                              <a:rPr lang="en-US" sz="2000" i="1">
                                <a:latin typeface="Cambria Math"/>
                              </a:rPr>
                              <m:t>𝑍</m:t>
                            </m:r>
                          </m:e>
                          <m:sub>
                            <m:r>
                              <a:rPr lang="en-US" sz="2000" i="1">
                                <a:latin typeface="Cambria Math"/>
                              </a:rPr>
                              <m:t>𝑖</m:t>
                            </m:r>
                          </m:sub>
                          <m:sup>
                            <m:r>
                              <a:rPr lang="en-US" sz="2000" i="1">
                                <a:latin typeface="Cambria Math"/>
                              </a:rPr>
                              <m:t>𝑥</m:t>
                            </m:r>
                          </m:sup>
                        </m:sSubSup>
                      </m:num>
                      <m:den>
                        <m:nary>
                          <m:naryPr>
                            <m:chr m:val="∑"/>
                            <m:limLoc m:val="undOvr"/>
                            <m:ctrlPr>
                              <a:rPr lang="en-US" sz="2000" i="1">
                                <a:latin typeface="Cambria Math"/>
                              </a:rPr>
                            </m:ctrlPr>
                          </m:naryPr>
                          <m:sub>
                            <m:r>
                              <a:rPr lang="en-US" sz="2000" i="1">
                                <a:latin typeface="Cambria Math"/>
                              </a:rPr>
                              <m:t>𝑖</m:t>
                            </m:r>
                            <m:r>
                              <a:rPr lang="en-US" sz="2000" i="1">
                                <a:latin typeface="Cambria Math"/>
                              </a:rPr>
                              <m:t>=1</m:t>
                            </m:r>
                          </m:sub>
                          <m:sup>
                            <m:r>
                              <a:rPr lang="en-US" sz="2000" i="1">
                                <a:latin typeface="Cambria Math"/>
                              </a:rPr>
                              <m:t>𝑛</m:t>
                            </m:r>
                          </m:sup>
                          <m:e>
                            <m:sSub>
                              <m:sSubPr>
                                <m:ctrlPr>
                                  <a:rPr lang="en-US" sz="2000" i="1">
                                    <a:latin typeface="Cambria Math"/>
                                  </a:rPr>
                                </m:ctrlPr>
                              </m:sSubPr>
                              <m:e>
                                <m:r>
                                  <a:rPr lang="en-US" sz="2000" i="1">
                                    <a:latin typeface="Cambria Math"/>
                                  </a:rPr>
                                  <m:t>𝑎</m:t>
                                </m:r>
                              </m:e>
                              <m:sub>
                                <m:r>
                                  <a:rPr lang="en-US" sz="2000" i="1">
                                    <a:latin typeface="Cambria Math"/>
                                  </a:rPr>
                                  <m:t>𝑗</m:t>
                                </m:r>
                              </m:sub>
                            </m:sSub>
                            <m:sSubSup>
                              <m:sSubSupPr>
                                <m:ctrlPr>
                                  <a:rPr lang="en-US" sz="2000" i="1">
                                    <a:latin typeface="Cambria Math"/>
                                  </a:rPr>
                                </m:ctrlPr>
                              </m:sSubSupPr>
                              <m:e>
                                <m:r>
                                  <a:rPr lang="en-US" sz="2000" i="1">
                                    <a:latin typeface="Cambria Math"/>
                                  </a:rPr>
                                  <m:t>𝑍</m:t>
                                </m:r>
                              </m:e>
                              <m:sub>
                                <m:r>
                                  <a:rPr lang="en-US" sz="2000" i="1">
                                    <a:latin typeface="Cambria Math"/>
                                  </a:rPr>
                                  <m:t>𝑗</m:t>
                                </m:r>
                              </m:sub>
                              <m:sup>
                                <m:r>
                                  <a:rPr lang="en-US" sz="2000" i="1">
                                    <a:latin typeface="Cambria Math"/>
                                  </a:rPr>
                                  <m:t>𝑥</m:t>
                                </m:r>
                              </m:sup>
                            </m:sSubSup>
                          </m:e>
                        </m:nary>
                      </m:den>
                    </m:f>
                    <m:r>
                      <a:rPr lang="en-US" sz="2000" i="1" smtClean="0">
                        <a:latin typeface="Cambria Math"/>
                      </a:rPr>
                      <m:t> </m:t>
                    </m:r>
                  </m:oMath>
                </a14:m>
                <a:r>
                  <a:rPr lang="en-US" sz="2000" dirty="0" smtClean="0"/>
                  <a:t>, and </a:t>
                </a:r>
                <a14:m>
                  <m:oMath xmlns:m="http://schemas.openxmlformats.org/officeDocument/2006/math">
                    <m:sSub>
                      <m:sSubPr>
                        <m:ctrlPr>
                          <a:rPr lang="en-US" sz="2000" i="1">
                            <a:latin typeface="Cambria Math"/>
                          </a:rPr>
                        </m:ctrlPr>
                      </m:sSubPr>
                      <m:e>
                        <m:r>
                          <a:rPr lang="en-US" sz="2000" i="1">
                            <a:latin typeface="Cambria Math"/>
                          </a:rPr>
                          <m:t>𝑎</m:t>
                        </m:r>
                      </m:e>
                      <m:sub>
                        <m:r>
                          <a:rPr lang="en-US" sz="2000" i="1">
                            <a:latin typeface="Cambria Math"/>
                          </a:rPr>
                          <m:t>𝑖</m:t>
                        </m:r>
                      </m:sub>
                    </m:sSub>
                  </m:oMath>
                </a14:m>
                <a:r>
                  <a:rPr lang="en-US" sz="2000" dirty="0"/>
                  <a:t> is the atomic fraction for element </a:t>
                </a:r>
                <a:r>
                  <a:rPr lang="en-US" sz="2000" i="1" dirty="0" err="1"/>
                  <a:t>i</a:t>
                </a:r>
                <a:r>
                  <a:rPr lang="en-US" sz="2000" dirty="0"/>
                  <a:t> and </a:t>
                </a:r>
                <a:r>
                  <a:rPr lang="en-US" sz="2000" i="1" dirty="0"/>
                  <a:t>x</a:t>
                </a:r>
                <a:r>
                  <a:rPr lang="en-US" sz="2000" dirty="0"/>
                  <a:t> is an exponent to account for electron scattering as a function of atomic number. This expression reduces to the expression from </a:t>
                </a:r>
                <a:r>
                  <a:rPr lang="en-US" sz="2000" dirty="0" err="1"/>
                  <a:t>Saldick</a:t>
                </a:r>
                <a:r>
                  <a:rPr lang="en-US" sz="2000" dirty="0"/>
                  <a:t> and Allen (1954) for </a:t>
                </a:r>
                <a14:m>
                  <m:oMath xmlns:m="http://schemas.openxmlformats.org/officeDocument/2006/math">
                    <m:r>
                      <a:rPr lang="en-US" sz="2000" i="1">
                        <a:latin typeface="Cambria Math"/>
                      </a:rPr>
                      <m:t>𝑥</m:t>
                    </m:r>
                    <m:r>
                      <a:rPr lang="en-US" sz="2000" i="1">
                        <a:latin typeface="Cambria Math"/>
                      </a:rPr>
                      <m:t>=1</m:t>
                    </m:r>
                  </m:oMath>
                </a14:m>
                <a:r>
                  <a:rPr lang="en-US" sz="2000" dirty="0"/>
                  <a:t>. </a:t>
                </a:r>
                <a:r>
                  <a:rPr lang="en-US" sz="2000" b="1" dirty="0" smtClean="0"/>
                  <a:t>Empirically </a:t>
                </a:r>
                <a:r>
                  <a:rPr lang="en-US" sz="2000" b="1" dirty="0"/>
                  <a:t>we obtain an exponent of around 0.7 to 0.8 for these Z scaling effects</a:t>
                </a:r>
                <a:r>
                  <a:rPr lang="en-US" sz="2000" b="1" dirty="0" smtClean="0"/>
                  <a:t>.</a:t>
                </a:r>
                <a:endParaRPr lang="en-US" sz="2000" b="1" dirty="0"/>
              </a:p>
            </p:txBody>
          </p:sp>
        </mc:Choice>
        <mc:Fallback xmlns="">
          <p:sp>
            <p:nvSpPr>
              <p:cNvPr id="4" name="TextBox 3"/>
              <p:cNvSpPr txBox="1">
                <a:spLocks noRot="1" noChangeAspect="1" noMove="1" noResize="1" noEditPoints="1" noAdjustHandles="1" noChangeArrowheads="1" noChangeShapeType="1" noTextEdit="1"/>
              </p:cNvSpPr>
              <p:nvPr/>
            </p:nvSpPr>
            <p:spPr>
              <a:xfrm>
                <a:off x="163078" y="81951"/>
                <a:ext cx="12025746" cy="2118529"/>
              </a:xfrm>
              <a:prstGeom prst="rect">
                <a:avLst/>
              </a:prstGeom>
              <a:blipFill rotWithShape="1">
                <a:blip r:embed="rId4"/>
                <a:stretch>
                  <a:fillRect l="-558" r="-609" b="-4023"/>
                </a:stretch>
              </a:blipFill>
            </p:spPr>
            <p:txBody>
              <a:bodyPr/>
              <a:lstStyle/>
              <a:p>
                <a:r>
                  <a:rPr lang="en-US">
                    <a:noFill/>
                  </a:rPr>
                  <a:t> </a:t>
                </a:r>
              </a:p>
            </p:txBody>
          </p:sp>
        </mc:Fallback>
      </mc:AlternateContent>
      <p:grpSp>
        <p:nvGrpSpPr>
          <p:cNvPr id="6" name="Group 5"/>
          <p:cNvGrpSpPr/>
          <p:nvPr/>
        </p:nvGrpSpPr>
        <p:grpSpPr>
          <a:xfrm>
            <a:off x="168417" y="2330920"/>
            <a:ext cx="5638801" cy="4499371"/>
            <a:chOff x="168417" y="2330920"/>
            <a:chExt cx="5638801" cy="4499371"/>
          </a:xfrm>
        </p:grpSpPr>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417" y="2330920"/>
              <a:ext cx="5638801" cy="4499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912812" y="2667000"/>
              <a:ext cx="4494948" cy="461665"/>
            </a:xfrm>
            <a:prstGeom prst="rect">
              <a:avLst/>
            </a:prstGeom>
            <a:noFill/>
          </p:spPr>
          <p:txBody>
            <a:bodyPr wrap="none" rtlCol="0">
              <a:spAutoFit/>
            </a:bodyPr>
            <a:lstStyle/>
            <a:p>
              <a:r>
                <a:rPr lang="en-US" dirty="0" smtClean="0"/>
                <a:t>Mass based backscatter correction</a:t>
              </a:r>
              <a:endParaRPr lang="en-US" dirty="0"/>
            </a:p>
          </p:txBody>
        </p:sp>
      </p:grpSp>
      <p:grpSp>
        <p:nvGrpSpPr>
          <p:cNvPr id="7" name="Group 6"/>
          <p:cNvGrpSpPr/>
          <p:nvPr/>
        </p:nvGrpSpPr>
        <p:grpSpPr>
          <a:xfrm>
            <a:off x="6529241" y="2332189"/>
            <a:ext cx="5637213" cy="4498102"/>
            <a:chOff x="6529241" y="2332189"/>
            <a:chExt cx="5637213" cy="4498102"/>
          </a:xfrm>
        </p:grpSpPr>
        <p:pic>
          <p:nvPicPr>
            <p:cNvPr id="512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29241" y="2332189"/>
              <a:ext cx="5637213" cy="4498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932612" y="2667000"/>
              <a:ext cx="2209800" cy="1200329"/>
            </a:xfrm>
            <a:prstGeom prst="rect">
              <a:avLst/>
            </a:prstGeom>
            <a:noFill/>
          </p:spPr>
          <p:txBody>
            <a:bodyPr wrap="square" rtlCol="0">
              <a:spAutoFit/>
            </a:bodyPr>
            <a:lstStyle/>
            <a:p>
              <a:pPr algn="ctr"/>
              <a:r>
                <a:rPr lang="en-US" dirty="0" smtClean="0"/>
                <a:t>Z based backscatter correction</a:t>
              </a:r>
              <a:endParaRPr lang="en-US" dirty="0"/>
            </a:p>
          </p:txBody>
        </p:sp>
      </p:grpSp>
      <p:sp>
        <p:nvSpPr>
          <p:cNvPr id="8" name="TextBox 7"/>
          <p:cNvSpPr txBox="1"/>
          <p:nvPr/>
        </p:nvSpPr>
        <p:spPr>
          <a:xfrm>
            <a:off x="5414881" y="1870524"/>
            <a:ext cx="6477000" cy="461665"/>
          </a:xfrm>
          <a:prstGeom prst="rect">
            <a:avLst/>
          </a:prstGeom>
          <a:noFill/>
        </p:spPr>
        <p:txBody>
          <a:bodyPr wrap="square" rtlCol="0">
            <a:spAutoFit/>
          </a:bodyPr>
          <a:lstStyle/>
          <a:p>
            <a:r>
              <a:rPr lang="en-US" sz="1200" dirty="0"/>
              <a:t>Donovan, John, et al. "An Improved Average Atomic Number Calculation for Estimating Backscatter and Continuum Production in Compounds." </a:t>
            </a:r>
            <a:r>
              <a:rPr lang="en-US" sz="1200" i="1" dirty="0"/>
              <a:t>Microscopy and Microanalysis</a:t>
            </a:r>
            <a:r>
              <a:rPr lang="en-US" sz="1200" dirty="0"/>
              <a:t> 29.4 (2023): 1436-1449.</a:t>
            </a:r>
          </a:p>
        </p:txBody>
      </p:sp>
    </p:spTree>
    <p:extLst>
      <p:ext uri="{BB962C8B-B14F-4D97-AF65-F5344CB8AC3E}">
        <p14:creationId xmlns:p14="http://schemas.microsoft.com/office/powerpoint/2010/main" val="146361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Best Practices for Trace Elements</a:t>
            </a:r>
            <a:endParaRPr lang="en-US" sz="4800" dirty="0"/>
          </a:p>
        </p:txBody>
      </p:sp>
      <p:sp>
        <p:nvSpPr>
          <p:cNvPr id="3" name="TextBox 2"/>
          <p:cNvSpPr txBox="1"/>
          <p:nvPr/>
        </p:nvSpPr>
        <p:spPr>
          <a:xfrm>
            <a:off x="455613" y="1600200"/>
            <a:ext cx="11125200" cy="4524315"/>
          </a:xfrm>
          <a:prstGeom prst="rect">
            <a:avLst/>
          </a:prstGeom>
          <a:noFill/>
        </p:spPr>
        <p:txBody>
          <a:bodyPr wrap="square" rtlCol="0">
            <a:spAutoFit/>
          </a:bodyPr>
          <a:lstStyle/>
          <a:p>
            <a:pPr marL="342900" indent="-342900">
              <a:buFont typeface="Arial" panose="020B0604020202020204" pitchFamily="34" charset="0"/>
              <a:buChar char="•"/>
            </a:pPr>
            <a:r>
              <a:rPr lang="en-US" dirty="0" smtClean="0"/>
              <a:t> Use a high concentration primary standard for best trace statistics. The matrix correction and dead time are less dominant when extrapolated to trace levels!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Perform high precision wavescans to check your backgrounds, or use the MAN background correction to avoid off-peak interferences.</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Use a zero blank as a “secondary” standard, to test your ability to measure a zero concentration (accuracy). Any trace level below 1 or 2 PPM is essentially a zero in EPMA!</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Check for spectral (on-peak) interferences and perform a quantitative interference correction if necessary.</a:t>
            </a:r>
            <a:endParaRPr lang="en-US" dirty="0"/>
          </a:p>
        </p:txBody>
      </p:sp>
    </p:spTree>
    <p:extLst>
      <p:ext uri="{BB962C8B-B14F-4D97-AF65-F5344CB8AC3E}">
        <p14:creationId xmlns:p14="http://schemas.microsoft.com/office/powerpoint/2010/main" val="2910357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probesoftware.com/smf/oldpics/i39.tinypic.com/2zdujp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721" y="228600"/>
            <a:ext cx="5332491" cy="486727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35336" y="318516"/>
            <a:ext cx="5586546" cy="830997"/>
          </a:xfrm>
          <a:prstGeom prst="rect">
            <a:avLst/>
          </a:prstGeom>
          <a:noFill/>
        </p:spPr>
        <p:txBody>
          <a:bodyPr wrap="square" rtlCol="0">
            <a:spAutoFit/>
          </a:bodyPr>
          <a:lstStyle/>
          <a:p>
            <a:r>
              <a:rPr lang="en-US" dirty="0" smtClean="0"/>
              <a:t>“Trace” Ti in quartz adjacent to rutile (not chemical diffusion!)</a:t>
            </a:r>
            <a:endParaRPr lang="en-US" dirty="0"/>
          </a:p>
        </p:txBody>
      </p:sp>
      <p:grpSp>
        <p:nvGrpSpPr>
          <p:cNvPr id="6" name="Group 5"/>
          <p:cNvGrpSpPr/>
          <p:nvPr/>
        </p:nvGrpSpPr>
        <p:grpSpPr>
          <a:xfrm>
            <a:off x="2513013" y="1828800"/>
            <a:ext cx="9459968" cy="4867276"/>
            <a:chOff x="1437905" y="1828800"/>
            <a:chExt cx="7544170" cy="4867276"/>
          </a:xfrm>
        </p:grpSpPr>
        <p:pic>
          <p:nvPicPr>
            <p:cNvPr id="3" name="Picture 4" descr="https://probesoftware.com/smf/oldpics/i44.tinypic.com/2w65gf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028" y="1828800"/>
              <a:ext cx="4283047" cy="486727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437905" y="5333998"/>
              <a:ext cx="3430630" cy="830997"/>
            </a:xfrm>
            <a:prstGeom prst="rect">
              <a:avLst/>
            </a:prstGeom>
            <a:noFill/>
          </p:spPr>
          <p:txBody>
            <a:bodyPr wrap="none" rtlCol="0">
              <a:spAutoFit/>
            </a:bodyPr>
            <a:lstStyle/>
            <a:p>
              <a:pPr algn="r"/>
              <a:r>
                <a:rPr lang="en-US" dirty="0" smtClean="0"/>
                <a:t>“Trace” Co in copper adjacent to </a:t>
              </a:r>
            </a:p>
            <a:p>
              <a:pPr algn="r"/>
              <a:r>
                <a:rPr lang="en-US" dirty="0" smtClean="0"/>
                <a:t>cobalt (not chemical diffusion!)</a:t>
              </a:r>
              <a:endParaRPr lang="en-US" dirty="0"/>
            </a:p>
          </p:txBody>
        </p:sp>
      </p:grpSp>
      <p:sp>
        <p:nvSpPr>
          <p:cNvPr id="7" name="TextBox 6"/>
          <p:cNvSpPr txBox="1"/>
          <p:nvPr/>
        </p:nvSpPr>
        <p:spPr>
          <a:xfrm>
            <a:off x="1015736" y="2743201"/>
            <a:ext cx="9936309" cy="954107"/>
          </a:xfrm>
          <a:prstGeom prst="rect">
            <a:avLst/>
          </a:prstGeom>
          <a:solidFill>
            <a:schemeClr val="accent1"/>
          </a:solidFill>
        </p:spPr>
        <p:txBody>
          <a:bodyPr wrap="square" rtlCol="0">
            <a:spAutoFit/>
          </a:bodyPr>
          <a:lstStyle/>
          <a:p>
            <a:pPr algn="ctr"/>
            <a:r>
              <a:rPr lang="en-US" sz="2800" u="sng" dirty="0" err="1" smtClean="0"/>
              <a:t>Borisova</a:t>
            </a:r>
            <a:r>
              <a:rPr lang="en-US" sz="2800" u="sng" dirty="0" smtClean="0"/>
              <a:t> et al., Secondary </a:t>
            </a:r>
            <a:r>
              <a:rPr lang="en-US" sz="2800" u="sng" dirty="0"/>
              <a:t>Fluorescence effects in </a:t>
            </a:r>
            <a:r>
              <a:rPr lang="en-US" sz="2800" u="sng" dirty="0" err="1"/>
              <a:t>microbeam</a:t>
            </a:r>
            <a:r>
              <a:rPr lang="en-US" sz="2800" u="sng" dirty="0"/>
              <a:t> analysis, Chemical Geology, 490, 22-29, (2018)</a:t>
            </a:r>
          </a:p>
        </p:txBody>
      </p:sp>
      <p:sp>
        <p:nvSpPr>
          <p:cNvPr id="8" name="TextBox 7"/>
          <p:cNvSpPr txBox="1"/>
          <p:nvPr/>
        </p:nvSpPr>
        <p:spPr>
          <a:xfrm>
            <a:off x="304721" y="6317397"/>
            <a:ext cx="6990440" cy="461665"/>
          </a:xfrm>
          <a:prstGeom prst="rect">
            <a:avLst/>
          </a:prstGeom>
          <a:noFill/>
        </p:spPr>
        <p:txBody>
          <a:bodyPr wrap="none" rtlCol="0">
            <a:spAutoFit/>
          </a:bodyPr>
          <a:lstStyle/>
          <a:p>
            <a:r>
              <a:rPr lang="en-US" dirty="0"/>
              <a:t>https://probesoftware.com/smf/index.php?topic=58.0</a:t>
            </a:r>
          </a:p>
        </p:txBody>
      </p:sp>
      <p:pic>
        <p:nvPicPr>
          <p:cNvPr id="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6523" y="624758"/>
            <a:ext cx="7314734" cy="57116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8080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751012" y="49696"/>
            <a:ext cx="7772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a:defRPr>
            </a:lvl1pPr>
            <a:lvl2pPr algn="ctr">
              <a:defRPr sz="4400">
                <a:solidFill>
                  <a:schemeClr val="tx2"/>
                </a:solidFill>
                <a:latin typeface="Times New Roman"/>
              </a:defRPr>
            </a:lvl2pPr>
            <a:lvl3pPr algn="ctr">
              <a:defRPr sz="4400">
                <a:solidFill>
                  <a:schemeClr val="tx2"/>
                </a:solidFill>
                <a:latin typeface="Times New Roman"/>
              </a:defRPr>
            </a:lvl3pPr>
            <a:lvl4pPr algn="ctr">
              <a:defRPr sz="4400">
                <a:solidFill>
                  <a:schemeClr val="tx2"/>
                </a:solidFill>
                <a:latin typeface="Times New Roman"/>
              </a:defRPr>
            </a:lvl4pPr>
            <a:lvl5pPr algn="ctr">
              <a:defRPr sz="4400">
                <a:solidFill>
                  <a:schemeClr val="tx2"/>
                </a:solidFill>
                <a:latin typeface="Times New Roman"/>
              </a:defRPr>
            </a:lvl5pPr>
            <a:lvl6pPr marL="457200" algn="ctr" eaLnBrk="0" fontAlgn="base" hangingPunct="0">
              <a:spcBef>
                <a:spcPct val="0"/>
              </a:spcBef>
              <a:spcAft>
                <a:spcPct val="0"/>
              </a:spcAft>
              <a:defRPr sz="4400">
                <a:solidFill>
                  <a:schemeClr val="tx2"/>
                </a:solidFill>
                <a:latin typeface="Times New Roman"/>
              </a:defRPr>
            </a:lvl6pPr>
            <a:lvl7pPr marL="914400" algn="ctr" eaLnBrk="0" fontAlgn="base" hangingPunct="0">
              <a:spcBef>
                <a:spcPct val="0"/>
              </a:spcBef>
              <a:spcAft>
                <a:spcPct val="0"/>
              </a:spcAft>
              <a:defRPr sz="4400">
                <a:solidFill>
                  <a:schemeClr val="tx2"/>
                </a:solidFill>
                <a:latin typeface="Times New Roman"/>
              </a:defRPr>
            </a:lvl7pPr>
            <a:lvl8pPr marL="1371600" algn="ctr" eaLnBrk="0" fontAlgn="base" hangingPunct="0">
              <a:spcBef>
                <a:spcPct val="0"/>
              </a:spcBef>
              <a:spcAft>
                <a:spcPct val="0"/>
              </a:spcAft>
              <a:defRPr sz="4400">
                <a:solidFill>
                  <a:schemeClr val="tx2"/>
                </a:solidFill>
                <a:latin typeface="Times New Roman"/>
              </a:defRPr>
            </a:lvl8pPr>
            <a:lvl9pPr marL="1828800" algn="ctr" eaLnBrk="0" fontAlgn="base" hangingPunct="0">
              <a:spcBef>
                <a:spcPct val="0"/>
              </a:spcBef>
              <a:spcAft>
                <a:spcPct val="0"/>
              </a:spcAft>
              <a:defRPr sz="4400">
                <a:solidFill>
                  <a:schemeClr val="tx2"/>
                </a:solidFill>
                <a:latin typeface="Times New Roman"/>
              </a:defRPr>
            </a:lvl9pPr>
          </a:lstStyle>
          <a:p>
            <a:r>
              <a:rPr lang="en-US" altLang="en-US" dirty="0"/>
              <a:t>Spectral Interferences</a:t>
            </a:r>
          </a:p>
        </p:txBody>
      </p:sp>
      <p:graphicFrame>
        <p:nvGraphicFramePr>
          <p:cNvPr id="3" name="Object 3"/>
          <p:cNvGraphicFramePr>
            <a:graphicFrameLocks noChangeAspect="1"/>
          </p:cNvGraphicFramePr>
          <p:nvPr>
            <p:extLst>
              <p:ext uri="{D42A27DB-BD31-4B8C-83A1-F6EECF244321}">
                <p14:modId xmlns:p14="http://schemas.microsoft.com/office/powerpoint/2010/main" val="1701057384"/>
              </p:ext>
            </p:extLst>
          </p:nvPr>
        </p:nvGraphicFramePr>
        <p:xfrm>
          <a:off x="228600" y="914400"/>
          <a:ext cx="4265612" cy="3323040"/>
        </p:xfrm>
        <a:graphic>
          <a:graphicData uri="http://schemas.openxmlformats.org/presentationml/2006/ole">
            <mc:AlternateContent xmlns:mc="http://schemas.openxmlformats.org/markup-compatibility/2006">
              <mc:Choice xmlns:v="urn:schemas-microsoft-com:vml" Requires="v">
                <p:oleObj spid="_x0000_s3254" name="Document" r:id="rId3" imgW="5448960" imgH="4244760" progId="Word.Document.8">
                  <p:embed/>
                </p:oleObj>
              </mc:Choice>
              <mc:Fallback>
                <p:oleObj name="Document" r:id="rId3" imgW="5448960" imgH="424476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914400"/>
                        <a:ext cx="4265612" cy="3323040"/>
                      </a:xfrm>
                      <a:prstGeom prst="rect">
                        <a:avLst/>
                      </a:prstGeom>
                      <a:noFill/>
                      <a:ln>
                        <a:noFill/>
                      </a:ln>
                      <a:effectLst/>
                      <a:extLst/>
                    </p:spPr>
                  </p:pic>
                </p:oleObj>
              </mc:Fallback>
            </mc:AlternateContent>
          </a:graphicData>
        </a:graphic>
      </p:graphicFrame>
      <p:graphicFrame>
        <p:nvGraphicFramePr>
          <p:cNvPr id="4" name="Object 4"/>
          <p:cNvGraphicFramePr>
            <a:graphicFrameLocks noChangeAspect="1"/>
          </p:cNvGraphicFramePr>
          <p:nvPr>
            <p:extLst>
              <p:ext uri="{D42A27DB-BD31-4B8C-83A1-F6EECF244321}">
                <p14:modId xmlns:p14="http://schemas.microsoft.com/office/powerpoint/2010/main" val="1147678563"/>
              </p:ext>
            </p:extLst>
          </p:nvPr>
        </p:nvGraphicFramePr>
        <p:xfrm>
          <a:off x="7065082" y="914400"/>
          <a:ext cx="4916659" cy="5486400"/>
        </p:xfrm>
        <a:graphic>
          <a:graphicData uri="http://schemas.openxmlformats.org/presentationml/2006/ole">
            <mc:AlternateContent xmlns:mc="http://schemas.openxmlformats.org/markup-compatibility/2006">
              <mc:Choice xmlns:v="urn:schemas-microsoft-com:vml" Requires="v">
                <p:oleObj spid="_x0000_s3255" name="Document" r:id="rId5" imgW="5469120" imgH="7191360" progId="Word.Document.8">
                  <p:embed/>
                </p:oleObj>
              </mc:Choice>
              <mc:Fallback>
                <p:oleObj name="Document" r:id="rId5" imgW="5469120" imgH="7191360" progId="Word.Documen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65082" y="914400"/>
                        <a:ext cx="4916659" cy="5486400"/>
                      </a:xfrm>
                      <a:prstGeom prst="rect">
                        <a:avLst/>
                      </a:prstGeom>
                      <a:noFill/>
                      <a:ln>
                        <a:noFill/>
                      </a:ln>
                      <a:effectLst/>
                      <a:extLst/>
                    </p:spPr>
                  </p:pic>
                </p:oleObj>
              </mc:Fallback>
            </mc:AlternateContent>
          </a:graphicData>
        </a:graphic>
      </p:graphicFrame>
      <p:sp>
        <p:nvSpPr>
          <p:cNvPr id="5" name="Text Box 6"/>
          <p:cNvSpPr txBox="1">
            <a:spLocks noChangeArrowheads="1"/>
          </p:cNvSpPr>
          <p:nvPr/>
        </p:nvSpPr>
        <p:spPr bwMode="auto">
          <a:xfrm>
            <a:off x="195470" y="4343400"/>
            <a:ext cx="708379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1600" dirty="0"/>
              <a:t>Use a fully quantitative matrix corrected and iterated method that is rigorously accurate even for extreme overlap situations such as “cascade” </a:t>
            </a:r>
            <a:r>
              <a:rPr lang="en-US" altLang="en-US" sz="1600" dirty="0" smtClean="0"/>
              <a:t>(A -&gt; B -&gt; C) and </a:t>
            </a:r>
            <a:r>
              <a:rPr lang="en-US" altLang="en-US" sz="1600" dirty="0"/>
              <a:t>“pathological” </a:t>
            </a:r>
            <a:r>
              <a:rPr lang="en-US" altLang="en-US" sz="1600" dirty="0" smtClean="0"/>
              <a:t>(A &lt;-&gt; B) overlap </a:t>
            </a:r>
            <a:r>
              <a:rPr lang="en-US" altLang="en-US" sz="1600" dirty="0"/>
              <a:t>situations.</a:t>
            </a:r>
          </a:p>
        </p:txBody>
      </p:sp>
      <p:sp>
        <p:nvSpPr>
          <p:cNvPr id="9" name="Oval 8"/>
          <p:cNvSpPr/>
          <p:nvPr/>
        </p:nvSpPr>
        <p:spPr>
          <a:xfrm>
            <a:off x="3941919" y="5174397"/>
            <a:ext cx="2798196" cy="99060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5"/>
          <p:cNvGraphicFramePr>
            <a:graphicFrameLocks noChangeAspect="1"/>
          </p:cNvGraphicFramePr>
          <p:nvPr>
            <p:extLst>
              <p:ext uri="{D42A27DB-BD31-4B8C-83A1-F6EECF244321}">
                <p14:modId xmlns:p14="http://schemas.microsoft.com/office/powerpoint/2010/main" val="3008702641"/>
              </p:ext>
            </p:extLst>
          </p:nvPr>
        </p:nvGraphicFramePr>
        <p:xfrm>
          <a:off x="1141412" y="5314504"/>
          <a:ext cx="5540793" cy="1208782"/>
        </p:xfrm>
        <a:graphic>
          <a:graphicData uri="http://schemas.openxmlformats.org/presentationml/2006/ole">
            <mc:AlternateContent xmlns:mc="http://schemas.openxmlformats.org/markup-compatibility/2006">
              <mc:Choice xmlns:v="urn:schemas-microsoft-com:vml" Requires="v">
                <p:oleObj spid="_x0000_s3256" name="Equation" r:id="rId7" imgW="3377880" imgH="736560" progId="Equation.3">
                  <p:embed/>
                </p:oleObj>
              </mc:Choice>
              <mc:Fallback>
                <p:oleObj name="Equation" r:id="rId7" imgW="3377880" imgH="73656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41412" y="5314504"/>
                        <a:ext cx="5540793" cy="1208782"/>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2280664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 presetClass="entr" presetSubtype="32"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box(out)">
                                      <p:cBhvr>
                                        <p:cTn id="19" dur="500"/>
                                        <p:tgtEl>
                                          <p:spTgt spid="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P spid="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304720" y="685800"/>
            <a:ext cx="5249807" cy="5102668"/>
            <a:chOff x="120098" y="990600"/>
            <a:chExt cx="4445276" cy="4721668"/>
          </a:xfrm>
        </p:grpSpPr>
        <p:pic>
          <p:nvPicPr>
            <p:cNvPr id="2" name="Picture 1"/>
            <p:cNvPicPr/>
            <p:nvPr/>
          </p:nvPicPr>
          <p:blipFill>
            <a:blip r:embed="rId2"/>
            <a:stretch>
              <a:fillRect/>
            </a:stretch>
          </p:blipFill>
          <p:spPr>
            <a:xfrm>
              <a:off x="120098" y="1580322"/>
              <a:ext cx="4445276" cy="4131946"/>
            </a:xfrm>
            <a:prstGeom prst="rect">
              <a:avLst/>
            </a:prstGeom>
          </p:spPr>
        </p:pic>
        <p:sp>
          <p:nvSpPr>
            <p:cNvPr id="4" name="TextBox 3"/>
            <p:cNvSpPr txBox="1"/>
            <p:nvPr/>
          </p:nvSpPr>
          <p:spPr>
            <a:xfrm>
              <a:off x="762000" y="990600"/>
              <a:ext cx="3075197" cy="427194"/>
            </a:xfrm>
            <a:prstGeom prst="rect">
              <a:avLst/>
            </a:prstGeom>
            <a:noFill/>
          </p:spPr>
          <p:txBody>
            <a:bodyPr wrap="none" rtlCol="0">
              <a:spAutoFit/>
            </a:bodyPr>
            <a:lstStyle/>
            <a:p>
              <a:r>
                <a:rPr lang="en-US" dirty="0"/>
                <a:t>w/o interference correction</a:t>
              </a:r>
            </a:p>
          </p:txBody>
        </p:sp>
      </p:grpSp>
      <p:grpSp>
        <p:nvGrpSpPr>
          <p:cNvPr id="7" name="Group 6"/>
          <p:cNvGrpSpPr/>
          <p:nvPr/>
        </p:nvGrpSpPr>
        <p:grpSpPr>
          <a:xfrm>
            <a:off x="6528682" y="685802"/>
            <a:ext cx="5087510" cy="5102667"/>
            <a:chOff x="4588565" y="996075"/>
            <a:chExt cx="4438650" cy="4716192"/>
          </a:xfrm>
        </p:grpSpPr>
        <p:pic>
          <p:nvPicPr>
            <p:cNvPr id="3" name="Picture 2"/>
            <p:cNvPicPr/>
            <p:nvPr/>
          </p:nvPicPr>
          <p:blipFill>
            <a:blip r:embed="rId3"/>
            <a:stretch>
              <a:fillRect/>
            </a:stretch>
          </p:blipFill>
          <p:spPr>
            <a:xfrm>
              <a:off x="4588565" y="1580320"/>
              <a:ext cx="4438650" cy="4131947"/>
            </a:xfrm>
            <a:prstGeom prst="rect">
              <a:avLst/>
            </a:prstGeom>
          </p:spPr>
        </p:pic>
        <p:sp>
          <p:nvSpPr>
            <p:cNvPr id="5" name="TextBox 4"/>
            <p:cNvSpPr txBox="1"/>
            <p:nvPr/>
          </p:nvSpPr>
          <p:spPr>
            <a:xfrm>
              <a:off x="4953000" y="996075"/>
              <a:ext cx="3031902" cy="426699"/>
            </a:xfrm>
            <a:prstGeom prst="rect">
              <a:avLst/>
            </a:prstGeom>
            <a:noFill/>
          </p:spPr>
          <p:txBody>
            <a:bodyPr wrap="none" rtlCol="0">
              <a:spAutoFit/>
            </a:bodyPr>
            <a:lstStyle/>
            <a:p>
              <a:r>
                <a:rPr lang="en-US" dirty="0"/>
                <a:t>w/ interference correction</a:t>
              </a:r>
            </a:p>
          </p:txBody>
        </p:sp>
      </p:grpSp>
      <p:grpSp>
        <p:nvGrpSpPr>
          <p:cNvPr id="8" name="Group 7"/>
          <p:cNvGrpSpPr/>
          <p:nvPr/>
        </p:nvGrpSpPr>
        <p:grpSpPr>
          <a:xfrm>
            <a:off x="2055812" y="3124201"/>
            <a:ext cx="8609646" cy="3574196"/>
            <a:chOff x="564247" y="3248439"/>
            <a:chExt cx="7892819" cy="3447550"/>
          </a:xfrm>
        </p:grpSpPr>
        <p:cxnSp>
          <p:nvCxnSpPr>
            <p:cNvPr id="9" name="Straight Arrow Connector 8"/>
            <p:cNvCxnSpPr/>
            <p:nvPr/>
          </p:nvCxnSpPr>
          <p:spPr bwMode="auto">
            <a:xfrm flipV="1">
              <a:off x="4406310" y="3248439"/>
              <a:ext cx="2985090" cy="2645998"/>
            </a:xfrm>
            <a:prstGeom prst="straightConnector1">
              <a:avLst/>
            </a:prstGeom>
            <a:solidFill>
              <a:schemeClr val="accent1"/>
            </a:solidFill>
            <a:ln w="254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564247" y="5894437"/>
              <a:ext cx="7892819" cy="801552"/>
            </a:xfrm>
            <a:prstGeom prst="rect">
              <a:avLst/>
            </a:prstGeom>
            <a:noFill/>
          </p:spPr>
          <p:txBody>
            <a:bodyPr wrap="square" rtlCol="0">
              <a:spAutoFit/>
            </a:bodyPr>
            <a:lstStyle/>
            <a:p>
              <a:pPr algn="ctr"/>
              <a:r>
                <a:rPr lang="en-US" dirty="0"/>
                <a:t>Mo concentrations in the two phases are statistically </a:t>
              </a:r>
              <a:r>
                <a:rPr lang="en-US" dirty="0" smtClean="0"/>
                <a:t>similar after a quantitative (matrix corrected) interference correction!</a:t>
              </a:r>
              <a:endParaRPr lang="en-US" dirty="0"/>
            </a:p>
          </p:txBody>
        </p:sp>
      </p:grpSp>
      <p:sp>
        <p:nvSpPr>
          <p:cNvPr id="11" name="TextBox 10"/>
          <p:cNvSpPr txBox="1"/>
          <p:nvPr/>
        </p:nvSpPr>
        <p:spPr>
          <a:xfrm>
            <a:off x="2132012" y="25705"/>
            <a:ext cx="7855356" cy="584775"/>
          </a:xfrm>
          <a:prstGeom prst="rect">
            <a:avLst/>
          </a:prstGeom>
          <a:noFill/>
        </p:spPr>
        <p:txBody>
          <a:bodyPr wrap="none" rtlCol="0">
            <a:spAutoFit/>
          </a:bodyPr>
          <a:lstStyle/>
          <a:p>
            <a:r>
              <a:rPr lang="en-US" sz="3200" dirty="0" smtClean="0"/>
              <a:t>Quantitative Spectral Interference Corrections</a:t>
            </a:r>
            <a:endParaRPr lang="en-US" sz="3200" dirty="0"/>
          </a:p>
        </p:txBody>
      </p:sp>
    </p:spTree>
    <p:extLst>
      <p:ext uri="{BB962C8B-B14F-4D97-AF65-F5344CB8AC3E}">
        <p14:creationId xmlns:p14="http://schemas.microsoft.com/office/powerpoint/2010/main" val="2507091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6332" y="49449"/>
            <a:ext cx="9002437" cy="461665"/>
          </a:xfrm>
          <a:prstGeom prst="rect">
            <a:avLst/>
          </a:prstGeom>
          <a:noFill/>
        </p:spPr>
        <p:txBody>
          <a:bodyPr wrap="square" rtlCol="0">
            <a:spAutoFit/>
          </a:bodyPr>
          <a:lstStyle/>
          <a:p>
            <a:pPr algn="ctr"/>
            <a:r>
              <a:rPr lang="en-US" sz="2400" dirty="0" smtClean="0"/>
              <a:t>Quantitative Interference Correction</a:t>
            </a:r>
            <a:endParaRPr lang="en-US" sz="2400" dirty="0"/>
          </a:p>
        </p:txBody>
      </p:sp>
      <p:sp>
        <p:nvSpPr>
          <p:cNvPr id="3" name="TextBox 2"/>
          <p:cNvSpPr txBox="1"/>
          <p:nvPr/>
        </p:nvSpPr>
        <p:spPr>
          <a:xfrm>
            <a:off x="645518" y="6324600"/>
            <a:ext cx="10706694" cy="307777"/>
          </a:xfrm>
          <a:prstGeom prst="rect">
            <a:avLst/>
          </a:prstGeom>
          <a:noFill/>
        </p:spPr>
        <p:txBody>
          <a:bodyPr wrap="square" rtlCol="0">
            <a:spAutoFit/>
          </a:bodyPr>
          <a:lstStyle/>
          <a:p>
            <a:r>
              <a:rPr lang="en-US" sz="1400" dirty="0" smtClean="0">
                <a:hlinkClick r:id="rId2"/>
              </a:rPr>
              <a:t>J. J. Donovan, D. A. Snyder and M. L. Rivers, "An Improved Interference Correction for Trace Element Analysis" Microbeam Analysis, 2: 23-28, 1993</a:t>
            </a:r>
            <a:endParaRPr lang="en-US" sz="1400" dirty="0"/>
          </a:p>
        </p:txBody>
      </p:sp>
      <p:pic>
        <p:nvPicPr>
          <p:cNvPr id="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562" y="982364"/>
            <a:ext cx="5933341" cy="4794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836612" y="511114"/>
            <a:ext cx="4366221" cy="465484"/>
          </a:xfrm>
          <a:prstGeom prst="rect">
            <a:avLst/>
          </a:prstGeom>
          <a:noFill/>
        </p:spPr>
        <p:txBody>
          <a:bodyPr wrap="square" rtlCol="0">
            <a:spAutoFit/>
          </a:bodyPr>
          <a:lstStyle/>
          <a:p>
            <a:pPr algn="ctr"/>
            <a:r>
              <a:rPr lang="en-US" dirty="0" smtClean="0"/>
              <a:t>Without Interference Correction</a:t>
            </a:r>
            <a:endParaRPr lang="en-US" dirty="0"/>
          </a:p>
        </p:txBody>
      </p:sp>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47769" y="908178"/>
            <a:ext cx="5973036" cy="4794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6856412" y="516880"/>
            <a:ext cx="3866787" cy="465484"/>
          </a:xfrm>
          <a:prstGeom prst="rect">
            <a:avLst/>
          </a:prstGeom>
          <a:noFill/>
        </p:spPr>
        <p:txBody>
          <a:bodyPr wrap="square" rtlCol="0">
            <a:spAutoFit/>
          </a:bodyPr>
          <a:lstStyle/>
          <a:p>
            <a:pPr algn="ctr"/>
            <a:r>
              <a:rPr lang="en-US" dirty="0" smtClean="0"/>
              <a:t>With Interference Correction</a:t>
            </a:r>
            <a:endParaRPr lang="en-US" dirty="0"/>
          </a:p>
        </p:txBody>
      </p:sp>
      <p:sp>
        <p:nvSpPr>
          <p:cNvPr id="8" name="TextBox 7"/>
          <p:cNvSpPr txBox="1"/>
          <p:nvPr/>
        </p:nvSpPr>
        <p:spPr>
          <a:xfrm>
            <a:off x="1101945" y="2090577"/>
            <a:ext cx="820188" cy="338554"/>
          </a:xfrm>
          <a:prstGeom prst="rect">
            <a:avLst/>
          </a:prstGeom>
          <a:solidFill>
            <a:schemeClr val="bg1"/>
          </a:solidFill>
        </p:spPr>
        <p:txBody>
          <a:bodyPr wrap="square" rtlCol="0">
            <a:spAutoFit/>
          </a:bodyPr>
          <a:lstStyle/>
          <a:p>
            <a:r>
              <a:rPr lang="en-US" sz="1600" dirty="0" smtClean="0"/>
              <a:t>Pyrite</a:t>
            </a:r>
            <a:endParaRPr lang="en-US" sz="1600" dirty="0"/>
          </a:p>
        </p:txBody>
      </p:sp>
      <p:sp>
        <p:nvSpPr>
          <p:cNvPr id="9" name="TextBox 8"/>
          <p:cNvSpPr txBox="1"/>
          <p:nvPr/>
        </p:nvSpPr>
        <p:spPr>
          <a:xfrm>
            <a:off x="3266626" y="1354038"/>
            <a:ext cx="1471555" cy="338554"/>
          </a:xfrm>
          <a:prstGeom prst="rect">
            <a:avLst/>
          </a:prstGeom>
          <a:solidFill>
            <a:schemeClr val="bg1"/>
          </a:solidFill>
        </p:spPr>
        <p:txBody>
          <a:bodyPr wrap="square" rtlCol="0">
            <a:spAutoFit/>
          </a:bodyPr>
          <a:lstStyle/>
          <a:p>
            <a:r>
              <a:rPr lang="en-US" sz="1600" dirty="0" smtClean="0"/>
              <a:t>Chalcopyrite</a:t>
            </a:r>
            <a:endParaRPr lang="en-US" sz="1600" dirty="0"/>
          </a:p>
        </p:txBody>
      </p:sp>
      <p:sp>
        <p:nvSpPr>
          <p:cNvPr id="10" name="TextBox 9"/>
          <p:cNvSpPr txBox="1"/>
          <p:nvPr/>
        </p:nvSpPr>
        <p:spPr>
          <a:xfrm>
            <a:off x="1527016" y="2518557"/>
            <a:ext cx="1305819" cy="276999"/>
          </a:xfrm>
          <a:prstGeom prst="rect">
            <a:avLst/>
          </a:prstGeom>
          <a:solidFill>
            <a:schemeClr val="bg1"/>
          </a:solidFill>
        </p:spPr>
        <p:txBody>
          <a:bodyPr wrap="square" rtlCol="0">
            <a:spAutoFit/>
          </a:bodyPr>
          <a:lstStyle/>
          <a:p>
            <a:r>
              <a:rPr lang="en-US" sz="1200" dirty="0" smtClean="0"/>
              <a:t>Mo ~1.9 wt.%</a:t>
            </a:r>
            <a:endParaRPr lang="en-US" sz="1200" dirty="0"/>
          </a:p>
        </p:txBody>
      </p:sp>
      <p:sp>
        <p:nvSpPr>
          <p:cNvPr id="11" name="TextBox 10"/>
          <p:cNvSpPr txBox="1"/>
          <p:nvPr/>
        </p:nvSpPr>
        <p:spPr>
          <a:xfrm>
            <a:off x="3593802" y="1752600"/>
            <a:ext cx="1305819" cy="276999"/>
          </a:xfrm>
          <a:prstGeom prst="rect">
            <a:avLst/>
          </a:prstGeom>
          <a:solidFill>
            <a:schemeClr val="bg1"/>
          </a:solidFill>
        </p:spPr>
        <p:txBody>
          <a:bodyPr wrap="square" rtlCol="0">
            <a:spAutoFit/>
          </a:bodyPr>
          <a:lstStyle/>
          <a:p>
            <a:r>
              <a:rPr lang="en-US" sz="1200" dirty="0" smtClean="0"/>
              <a:t>Mo</a:t>
            </a:r>
            <a:r>
              <a:rPr lang="en-US" sz="1200" dirty="0"/>
              <a:t> </a:t>
            </a:r>
            <a:r>
              <a:rPr lang="en-US" sz="1200" dirty="0" smtClean="0"/>
              <a:t>~1.2 wt.%</a:t>
            </a:r>
            <a:endParaRPr lang="en-US" sz="1200" dirty="0"/>
          </a:p>
        </p:txBody>
      </p:sp>
      <p:sp>
        <p:nvSpPr>
          <p:cNvPr id="12" name="TextBox 11"/>
          <p:cNvSpPr txBox="1"/>
          <p:nvPr/>
        </p:nvSpPr>
        <p:spPr>
          <a:xfrm>
            <a:off x="7579767" y="4216135"/>
            <a:ext cx="2387429" cy="738664"/>
          </a:xfrm>
          <a:prstGeom prst="rect">
            <a:avLst/>
          </a:prstGeom>
          <a:solidFill>
            <a:schemeClr val="bg1"/>
          </a:solidFill>
        </p:spPr>
        <p:txBody>
          <a:bodyPr wrap="square" rtlCol="0">
            <a:spAutoFit/>
          </a:bodyPr>
          <a:lstStyle/>
          <a:p>
            <a:pPr algn="ctr"/>
            <a:r>
              <a:rPr lang="en-US" sz="1400" dirty="0" smtClean="0"/>
              <a:t>Now both phases are</a:t>
            </a:r>
          </a:p>
          <a:p>
            <a:pPr algn="ctr"/>
            <a:r>
              <a:rPr lang="en-US" sz="1400" dirty="0" smtClean="0"/>
              <a:t>statistically similar</a:t>
            </a:r>
          </a:p>
          <a:p>
            <a:pPr algn="ctr"/>
            <a:r>
              <a:rPr lang="en-US" sz="1400" dirty="0" smtClean="0"/>
              <a:t>~ 600 ppm</a:t>
            </a:r>
            <a:endParaRPr lang="en-US" sz="1400" dirty="0"/>
          </a:p>
        </p:txBody>
      </p:sp>
      <p:grpSp>
        <p:nvGrpSpPr>
          <p:cNvPr id="13" name="Group 12"/>
          <p:cNvGrpSpPr/>
          <p:nvPr/>
        </p:nvGrpSpPr>
        <p:grpSpPr>
          <a:xfrm>
            <a:off x="6951373" y="2244465"/>
            <a:ext cx="3267369" cy="1807360"/>
            <a:chOff x="6215186" y="1964892"/>
            <a:chExt cx="2443483" cy="1434027"/>
          </a:xfrm>
        </p:grpSpPr>
        <p:sp>
          <p:nvSpPr>
            <p:cNvPr id="14" name="TextBox 13"/>
            <p:cNvSpPr txBox="1"/>
            <p:nvPr/>
          </p:nvSpPr>
          <p:spPr>
            <a:xfrm>
              <a:off x="6215186" y="2666315"/>
              <a:ext cx="2443483" cy="732604"/>
            </a:xfrm>
            <a:prstGeom prst="rect">
              <a:avLst/>
            </a:prstGeom>
            <a:solidFill>
              <a:schemeClr val="bg1"/>
            </a:solidFill>
          </p:spPr>
          <p:txBody>
            <a:bodyPr wrap="none" rtlCol="0">
              <a:spAutoFit/>
            </a:bodyPr>
            <a:lstStyle/>
            <a:p>
              <a:pPr algn="ctr"/>
              <a:r>
                <a:rPr lang="en-US" sz="1800" dirty="0" smtClean="0"/>
                <a:t>But wait, what about this phase?</a:t>
              </a:r>
            </a:p>
            <a:p>
              <a:pPr algn="ctr"/>
              <a:r>
                <a:rPr lang="en-US" sz="1800" dirty="0" smtClean="0"/>
                <a:t>This is the Mo bearing phase</a:t>
              </a:r>
            </a:p>
            <a:p>
              <a:pPr algn="ctr"/>
              <a:r>
                <a:rPr lang="en-US" sz="1800" dirty="0" smtClean="0"/>
                <a:t>with ~0.2 wt.%!</a:t>
              </a:r>
              <a:endParaRPr lang="en-US" sz="1800" dirty="0"/>
            </a:p>
          </p:txBody>
        </p:sp>
        <p:cxnSp>
          <p:nvCxnSpPr>
            <p:cNvPr id="15" name="Straight Arrow Connector 14"/>
            <p:cNvCxnSpPr/>
            <p:nvPr/>
          </p:nvCxnSpPr>
          <p:spPr>
            <a:xfrm flipV="1">
              <a:off x="7397855" y="1964892"/>
              <a:ext cx="497527" cy="64252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1455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000"/>
                                        <p:tgtEl>
                                          <p:spTgt spid="7"/>
                                        </p:tgtEl>
                                      </p:cBhvr>
                                    </p:animEffect>
                                    <p:anim calcmode="lin" valueType="num">
                                      <p:cBhvr>
                                        <p:cTn id="45" dur="1000" fill="hold"/>
                                        <p:tgtEl>
                                          <p:spTgt spid="7"/>
                                        </p:tgtEl>
                                        <p:attrNameLst>
                                          <p:attrName>ppt_x</p:attrName>
                                        </p:attrNameLst>
                                      </p:cBhvr>
                                      <p:tavLst>
                                        <p:tav tm="0">
                                          <p:val>
                                            <p:strVal val="#ppt_x"/>
                                          </p:val>
                                        </p:tav>
                                        <p:tav tm="100000">
                                          <p:val>
                                            <p:strVal val="#ppt_x"/>
                                          </p:val>
                                        </p:tav>
                                      </p:tavLst>
                                    </p:anim>
                                    <p:anim calcmode="lin" valueType="num">
                                      <p:cBhvr>
                                        <p:cTn id="4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childTnLst>
                                </p:cTn>
                              </p:par>
                            </p:childTnLst>
                          </p:cTn>
                        </p:par>
                      </p:childTnLst>
                    </p:cTn>
                  </p:par>
                  <p:par>
                    <p:cTn id="52" fill="hold">
                      <p:stCondLst>
                        <p:cond delay="indefinite"/>
                      </p:stCondLst>
                      <p:childTnLst>
                        <p:par>
                          <p:cTn id="53" fill="hold">
                            <p:stCondLst>
                              <p:cond delay="0"/>
                            </p:stCondLst>
                            <p:childTnLst>
                              <p:par>
                                <p:cTn id="54" presetID="31" presetClass="entr" presetSubtype="0" fill="hold" nodeType="click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1000" fill="hold"/>
                                        <p:tgtEl>
                                          <p:spTgt spid="13"/>
                                        </p:tgtEl>
                                        <p:attrNameLst>
                                          <p:attrName>ppt_w</p:attrName>
                                        </p:attrNameLst>
                                      </p:cBhvr>
                                      <p:tavLst>
                                        <p:tav tm="0">
                                          <p:val>
                                            <p:fltVal val="0"/>
                                          </p:val>
                                        </p:tav>
                                        <p:tav tm="100000">
                                          <p:val>
                                            <p:strVal val="#ppt_w"/>
                                          </p:val>
                                        </p:tav>
                                      </p:tavLst>
                                    </p:anim>
                                    <p:anim calcmode="lin" valueType="num">
                                      <p:cBhvr>
                                        <p:cTn id="57" dur="1000" fill="hold"/>
                                        <p:tgtEl>
                                          <p:spTgt spid="13"/>
                                        </p:tgtEl>
                                        <p:attrNameLst>
                                          <p:attrName>ppt_h</p:attrName>
                                        </p:attrNameLst>
                                      </p:cBhvr>
                                      <p:tavLst>
                                        <p:tav tm="0">
                                          <p:val>
                                            <p:fltVal val="0"/>
                                          </p:val>
                                        </p:tav>
                                        <p:tav tm="100000">
                                          <p:val>
                                            <p:strVal val="#ppt_h"/>
                                          </p:val>
                                        </p:tav>
                                      </p:tavLst>
                                    </p:anim>
                                    <p:anim calcmode="lin" valueType="num">
                                      <p:cBhvr>
                                        <p:cTn id="58" dur="1000" fill="hold"/>
                                        <p:tgtEl>
                                          <p:spTgt spid="13"/>
                                        </p:tgtEl>
                                        <p:attrNameLst>
                                          <p:attrName>style.rotation</p:attrName>
                                        </p:attrNameLst>
                                      </p:cBhvr>
                                      <p:tavLst>
                                        <p:tav tm="0">
                                          <p:val>
                                            <p:fltVal val="90"/>
                                          </p:val>
                                        </p:tav>
                                        <p:tav tm="100000">
                                          <p:val>
                                            <p:fltVal val="0"/>
                                          </p:val>
                                        </p:tav>
                                      </p:tavLst>
                                    </p:anim>
                                    <p:animEffect transition="in" filter="fade">
                                      <p:cBhvr>
                                        <p:cTn id="59" dur="1000"/>
                                        <p:tgtEl>
                                          <p:spTgt spid="13"/>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3"/>
                                        </p:tgtEl>
                                        <p:attrNameLst>
                                          <p:attrName>style.visibility</p:attrName>
                                        </p:attrNameLst>
                                      </p:cBhvr>
                                      <p:to>
                                        <p:strVal val="visible"/>
                                      </p:to>
                                    </p:set>
                                    <p:anim calcmode="lin" valueType="num">
                                      <p:cBhvr additive="base">
                                        <p:cTn id="64" dur="500" fill="hold"/>
                                        <p:tgtEl>
                                          <p:spTgt spid="3"/>
                                        </p:tgtEl>
                                        <p:attrNameLst>
                                          <p:attrName>ppt_x</p:attrName>
                                        </p:attrNameLst>
                                      </p:cBhvr>
                                      <p:tavLst>
                                        <p:tav tm="0">
                                          <p:val>
                                            <p:strVal val="#ppt_x"/>
                                          </p:val>
                                        </p:tav>
                                        <p:tav tm="100000">
                                          <p:val>
                                            <p:strVal val="#ppt_x"/>
                                          </p:val>
                                        </p:tav>
                                      </p:tavLst>
                                    </p:anim>
                                    <p:anim calcmode="lin" valueType="num">
                                      <p:cBhvr additive="base">
                                        <p:cTn id="6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8" grpId="0" animBg="1"/>
      <p:bldP spid="9" grpId="0" animBg="1"/>
      <p:bldP spid="10" grpId="0" animBg="1"/>
      <p:bldP spid="11" grpId="0" animBg="1"/>
      <p:bldP spid="1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8612" y="1380856"/>
            <a:ext cx="8939683" cy="5165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Box 2"/>
          <p:cNvSpPr txBox="1">
            <a:spLocks noChangeArrowheads="1"/>
          </p:cNvSpPr>
          <p:nvPr/>
        </p:nvSpPr>
        <p:spPr bwMode="auto">
          <a:xfrm>
            <a:off x="2278401" y="261610"/>
            <a:ext cx="7543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smtClean="0"/>
              <a:t>Complex Backgrounds</a:t>
            </a:r>
            <a:endParaRPr lang="en-US" altLang="en-US" sz="2800" dirty="0"/>
          </a:p>
        </p:txBody>
      </p:sp>
      <p:sp>
        <p:nvSpPr>
          <p:cNvPr id="4" name="TextBox 3"/>
          <p:cNvSpPr txBox="1"/>
          <p:nvPr/>
        </p:nvSpPr>
        <p:spPr>
          <a:xfrm>
            <a:off x="9098244" y="2076733"/>
            <a:ext cx="1253292" cy="369332"/>
          </a:xfrm>
          <a:prstGeom prst="rect">
            <a:avLst/>
          </a:prstGeom>
          <a:noFill/>
        </p:spPr>
        <p:txBody>
          <a:bodyPr wrap="none" rtlCol="0">
            <a:spAutoFit/>
          </a:bodyPr>
          <a:lstStyle/>
          <a:p>
            <a:r>
              <a:rPr lang="en-US" sz="1800" dirty="0" smtClean="0"/>
              <a:t>Allaz, 2011</a:t>
            </a:r>
            <a:endParaRPr lang="en-US" sz="1800" dirty="0"/>
          </a:p>
        </p:txBody>
      </p:sp>
    </p:spTree>
    <p:extLst>
      <p:ext uri="{BB962C8B-B14F-4D97-AF65-F5344CB8AC3E}">
        <p14:creationId xmlns:p14="http://schemas.microsoft.com/office/powerpoint/2010/main" val="222052325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440" y="23004"/>
            <a:ext cx="10969943" cy="639762"/>
          </a:xfrm>
        </p:spPr>
        <p:txBody>
          <a:bodyPr>
            <a:noAutofit/>
          </a:bodyPr>
          <a:lstStyle/>
          <a:p>
            <a:r>
              <a:rPr lang="en-US" sz="3600" dirty="0" smtClean="0"/>
              <a:t>Alternative Methods for Background Determination</a:t>
            </a:r>
            <a:endParaRPr lang="en-US" sz="3600" dirty="0"/>
          </a:p>
        </p:txBody>
      </p:sp>
      <p:grpSp>
        <p:nvGrpSpPr>
          <p:cNvPr id="7" name="Group 6"/>
          <p:cNvGrpSpPr/>
          <p:nvPr/>
        </p:nvGrpSpPr>
        <p:grpSpPr>
          <a:xfrm>
            <a:off x="122720" y="757535"/>
            <a:ext cx="5910430" cy="6041646"/>
            <a:chOff x="122720" y="757535"/>
            <a:chExt cx="5910430" cy="6041646"/>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720" y="1219200"/>
              <a:ext cx="5910430" cy="4914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84212" y="757535"/>
              <a:ext cx="5083764" cy="461665"/>
            </a:xfrm>
            <a:prstGeom prst="rect">
              <a:avLst/>
            </a:prstGeom>
            <a:noFill/>
          </p:spPr>
          <p:txBody>
            <a:bodyPr wrap="none" rtlCol="0">
              <a:spAutoFit/>
            </a:bodyPr>
            <a:lstStyle/>
            <a:p>
              <a:r>
                <a:rPr lang="en-US" dirty="0" smtClean="0"/>
                <a:t>Mean Atomic Number (MAN) Method</a:t>
              </a:r>
              <a:endParaRPr lang="en-US" dirty="0"/>
            </a:p>
          </p:txBody>
        </p:sp>
        <p:sp>
          <p:nvSpPr>
            <p:cNvPr id="4" name="TextBox 3"/>
            <p:cNvSpPr txBox="1"/>
            <p:nvPr/>
          </p:nvSpPr>
          <p:spPr>
            <a:xfrm>
              <a:off x="122720" y="6275961"/>
              <a:ext cx="5910430" cy="523220"/>
            </a:xfrm>
            <a:prstGeom prst="rect">
              <a:avLst/>
            </a:prstGeom>
            <a:noFill/>
          </p:spPr>
          <p:txBody>
            <a:bodyPr wrap="square" rtlCol="0">
              <a:spAutoFit/>
            </a:bodyPr>
            <a:lstStyle/>
            <a:p>
              <a:r>
                <a:rPr lang="en-US" sz="1400" dirty="0"/>
                <a:t>Donovan, Singer and Armstrong, "A New EPMA Method for Fast Trace Element Analysis in Simple Matrices", American Mineralogist, v101, p1839-1853, (2016)</a:t>
              </a:r>
            </a:p>
          </p:txBody>
        </p:sp>
      </p:grpSp>
      <p:grpSp>
        <p:nvGrpSpPr>
          <p:cNvPr id="8" name="Group 7"/>
          <p:cNvGrpSpPr/>
          <p:nvPr/>
        </p:nvGrpSpPr>
        <p:grpSpPr>
          <a:xfrm>
            <a:off x="6094412" y="757535"/>
            <a:ext cx="6094413" cy="6041646"/>
            <a:chOff x="6094412" y="757535"/>
            <a:chExt cx="6094413" cy="6041646"/>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4412" y="1202635"/>
              <a:ext cx="5984819" cy="4917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627812" y="757535"/>
              <a:ext cx="5056577" cy="461665"/>
            </a:xfrm>
            <a:prstGeom prst="rect">
              <a:avLst/>
            </a:prstGeom>
            <a:noFill/>
          </p:spPr>
          <p:txBody>
            <a:bodyPr wrap="none" rtlCol="0">
              <a:spAutoFit/>
            </a:bodyPr>
            <a:lstStyle/>
            <a:p>
              <a:r>
                <a:rPr lang="en-US" dirty="0" smtClean="0"/>
                <a:t>Multi-Point Background (MPB) Method</a:t>
              </a:r>
              <a:endParaRPr lang="en-US" dirty="0"/>
            </a:p>
          </p:txBody>
        </p:sp>
        <p:sp>
          <p:nvSpPr>
            <p:cNvPr id="5" name="TextBox 4"/>
            <p:cNvSpPr txBox="1"/>
            <p:nvPr/>
          </p:nvSpPr>
          <p:spPr>
            <a:xfrm>
              <a:off x="6170612" y="6275961"/>
              <a:ext cx="6018213" cy="523220"/>
            </a:xfrm>
            <a:prstGeom prst="rect">
              <a:avLst/>
            </a:prstGeom>
            <a:noFill/>
          </p:spPr>
          <p:txBody>
            <a:bodyPr wrap="square" rtlCol="0">
              <a:spAutoFit/>
            </a:bodyPr>
            <a:lstStyle/>
            <a:p>
              <a:r>
                <a:rPr lang="en-US" sz="1400" dirty="0" err="1"/>
                <a:t>Jercinovic</a:t>
              </a:r>
              <a:r>
                <a:rPr lang="en-US" sz="1400" dirty="0"/>
                <a:t>, M. J., et al. "Trace analysis in EPMA." </a:t>
              </a:r>
              <a:r>
                <a:rPr lang="en-US" sz="1400" i="1" dirty="0"/>
                <a:t>IOP conference series: materials science and engineering</a:t>
              </a:r>
              <a:r>
                <a:rPr lang="en-US" sz="1400" dirty="0"/>
                <a:t>. Vol. 32. No. 1. IOP Publishing, 2012.</a:t>
              </a:r>
            </a:p>
          </p:txBody>
        </p:sp>
      </p:grpSp>
    </p:spTree>
    <p:extLst>
      <p:ext uri="{BB962C8B-B14F-4D97-AF65-F5344CB8AC3E}">
        <p14:creationId xmlns:p14="http://schemas.microsoft.com/office/powerpoint/2010/main" val="3199575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271808" y="584775"/>
            <a:ext cx="11681717" cy="2876732"/>
            <a:chOff x="0" y="787092"/>
            <a:chExt cx="11681717" cy="2876732"/>
          </a:xfrm>
        </p:grpSpPr>
        <p:pic>
          <p:nvPicPr>
            <p:cNvPr id="2" name="Picture 1">
              <a:extLst>
                <a:ext uri="{FF2B5EF4-FFF2-40B4-BE49-F238E27FC236}">
                  <a16:creationId xmlns:a16="http://schemas.microsoft.com/office/drawing/2014/main" xmlns="" id="{2A4B40E0-8F35-9344-B137-E4B7198FAF7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50000"/>
            <a:stretch/>
          </p:blipFill>
          <p:spPr>
            <a:xfrm>
              <a:off x="1354720" y="787092"/>
              <a:ext cx="10326997" cy="2876732"/>
            </a:xfrm>
            <a:prstGeom prst="rect">
              <a:avLst/>
            </a:prstGeom>
          </p:spPr>
        </p:pic>
        <p:sp>
          <p:nvSpPr>
            <p:cNvPr id="6" name="TextBox 5">
              <a:extLst>
                <a:ext uri="{FF2B5EF4-FFF2-40B4-BE49-F238E27FC236}">
                  <a16:creationId xmlns:a16="http://schemas.microsoft.com/office/drawing/2014/main" xmlns="" id="{A7800B35-0E09-EF4F-A05F-5CA184AA14BF}"/>
                </a:ext>
              </a:extLst>
            </p:cNvPr>
            <p:cNvSpPr txBox="1"/>
            <p:nvPr/>
          </p:nvSpPr>
          <p:spPr>
            <a:xfrm>
              <a:off x="0" y="1939531"/>
              <a:ext cx="1489992" cy="1077218"/>
            </a:xfrm>
            <a:prstGeom prst="rect">
              <a:avLst/>
            </a:prstGeom>
            <a:noFill/>
          </p:spPr>
          <p:txBody>
            <a:bodyPr wrap="square" rtlCol="0">
              <a:spAutoFit/>
            </a:bodyPr>
            <a:lstStyle/>
            <a:p>
              <a:r>
                <a:rPr lang="en-US" sz="3200" b="1" dirty="0">
                  <a:latin typeface="Helvetica" pitchFamily="2" charset="0"/>
                </a:rPr>
                <a:t>~20 hours</a:t>
              </a:r>
            </a:p>
          </p:txBody>
        </p:sp>
      </p:grpSp>
      <p:grpSp>
        <p:nvGrpSpPr>
          <p:cNvPr id="13" name="Group 12"/>
          <p:cNvGrpSpPr/>
          <p:nvPr/>
        </p:nvGrpSpPr>
        <p:grpSpPr>
          <a:xfrm>
            <a:off x="271808" y="3512309"/>
            <a:ext cx="11681717" cy="3075118"/>
            <a:chOff x="0" y="3714626"/>
            <a:chExt cx="11681717" cy="3075118"/>
          </a:xfrm>
        </p:grpSpPr>
        <p:pic>
          <p:nvPicPr>
            <p:cNvPr id="3" name="Picture 2">
              <a:extLst>
                <a:ext uri="{FF2B5EF4-FFF2-40B4-BE49-F238E27FC236}">
                  <a16:creationId xmlns:a16="http://schemas.microsoft.com/office/drawing/2014/main" xmlns="" id="{655F11EE-FE65-EC48-B199-550AEE53539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6552"/>
            <a:stretch/>
          </p:blipFill>
          <p:spPr>
            <a:xfrm>
              <a:off x="1354720" y="3714626"/>
              <a:ext cx="10326997" cy="3075118"/>
            </a:xfrm>
            <a:prstGeom prst="rect">
              <a:avLst/>
            </a:prstGeom>
          </p:spPr>
        </p:pic>
        <p:sp>
          <p:nvSpPr>
            <p:cNvPr id="7" name="TextBox 6">
              <a:extLst>
                <a:ext uri="{FF2B5EF4-FFF2-40B4-BE49-F238E27FC236}">
                  <a16:creationId xmlns:a16="http://schemas.microsoft.com/office/drawing/2014/main" xmlns="" id="{60450E69-0264-124F-9CE9-03B828CF61F5}"/>
                </a:ext>
              </a:extLst>
            </p:cNvPr>
            <p:cNvSpPr txBox="1"/>
            <p:nvPr/>
          </p:nvSpPr>
          <p:spPr>
            <a:xfrm>
              <a:off x="0" y="4390790"/>
              <a:ext cx="1489992" cy="1138773"/>
            </a:xfrm>
            <a:prstGeom prst="rect">
              <a:avLst/>
            </a:prstGeom>
            <a:noFill/>
          </p:spPr>
          <p:txBody>
            <a:bodyPr wrap="square" rtlCol="0">
              <a:spAutoFit/>
            </a:bodyPr>
            <a:lstStyle/>
            <a:p>
              <a:r>
                <a:rPr lang="en-US" sz="3400" b="1" dirty="0">
                  <a:latin typeface="Helvetica" pitchFamily="2" charset="0"/>
                </a:rPr>
                <a:t>~10 hours</a:t>
              </a:r>
            </a:p>
          </p:txBody>
        </p:sp>
      </p:grpSp>
      <p:sp>
        <p:nvSpPr>
          <p:cNvPr id="8" name="TextBox 7">
            <a:extLst>
              <a:ext uri="{FF2B5EF4-FFF2-40B4-BE49-F238E27FC236}">
                <a16:creationId xmlns:a16="http://schemas.microsoft.com/office/drawing/2014/main" xmlns="" id="{763B6C8E-23F1-134C-9BF6-6ADB0EFEE089}"/>
              </a:ext>
            </a:extLst>
          </p:cNvPr>
          <p:cNvSpPr txBox="1"/>
          <p:nvPr/>
        </p:nvSpPr>
        <p:spPr>
          <a:xfrm>
            <a:off x="8990012" y="79587"/>
            <a:ext cx="2590800" cy="400110"/>
          </a:xfrm>
          <a:prstGeom prst="rect">
            <a:avLst/>
          </a:prstGeom>
          <a:solidFill>
            <a:schemeClr val="bg1"/>
          </a:solidFill>
        </p:spPr>
        <p:txBody>
          <a:bodyPr wrap="square" rtlCol="0">
            <a:spAutoFit/>
          </a:bodyPr>
          <a:lstStyle/>
          <a:p>
            <a:pPr algn="ctr"/>
            <a:r>
              <a:rPr lang="en-US" sz="2000" dirty="0">
                <a:latin typeface="Helvetica" pitchFamily="2" charset="0"/>
              </a:rPr>
              <a:t>Natural (Toba) Zircon</a:t>
            </a:r>
          </a:p>
        </p:txBody>
      </p:sp>
      <p:sp>
        <p:nvSpPr>
          <p:cNvPr id="11" name="TextBox 10"/>
          <p:cNvSpPr txBox="1"/>
          <p:nvPr/>
        </p:nvSpPr>
        <p:spPr>
          <a:xfrm>
            <a:off x="3179321" y="0"/>
            <a:ext cx="5429692" cy="584775"/>
          </a:xfrm>
          <a:prstGeom prst="rect">
            <a:avLst/>
          </a:prstGeom>
          <a:noFill/>
        </p:spPr>
        <p:txBody>
          <a:bodyPr wrap="none" rtlCol="0">
            <a:spAutoFit/>
          </a:bodyPr>
          <a:lstStyle/>
          <a:p>
            <a:r>
              <a:rPr lang="en-US" sz="3200" dirty="0" smtClean="0"/>
              <a:t>Higher Sensitivity in ½ the Time</a:t>
            </a:r>
            <a:endParaRPr lang="en-US" sz="3200" dirty="0"/>
          </a:p>
        </p:txBody>
      </p:sp>
      <p:grpSp>
        <p:nvGrpSpPr>
          <p:cNvPr id="23" name="Group 22"/>
          <p:cNvGrpSpPr/>
          <p:nvPr/>
        </p:nvGrpSpPr>
        <p:grpSpPr>
          <a:xfrm>
            <a:off x="4156420" y="483483"/>
            <a:ext cx="5410201" cy="1143000"/>
            <a:chOff x="3884612" y="685800"/>
            <a:chExt cx="5410201" cy="1143000"/>
          </a:xfrm>
        </p:grpSpPr>
        <p:grpSp>
          <p:nvGrpSpPr>
            <p:cNvPr id="17" name="Group 16"/>
            <p:cNvGrpSpPr/>
            <p:nvPr/>
          </p:nvGrpSpPr>
          <p:grpSpPr>
            <a:xfrm>
              <a:off x="7008812" y="685800"/>
              <a:ext cx="2286001" cy="1143000"/>
              <a:chOff x="7008812" y="685800"/>
              <a:chExt cx="2286001" cy="1143000"/>
            </a:xfrm>
          </p:grpSpPr>
          <p:sp>
            <p:nvSpPr>
              <p:cNvPr id="9" name="Rectangle 8"/>
              <p:cNvSpPr/>
              <p:nvPr/>
            </p:nvSpPr>
            <p:spPr bwMode="auto">
              <a:xfrm flipV="1">
                <a:off x="7923213" y="685800"/>
                <a:ext cx="1371600" cy="457200"/>
              </a:xfrm>
              <a:prstGeom prst="rect">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cxnSp>
            <p:nvCxnSpPr>
              <p:cNvPr id="14" name="Straight Arrow Connector 13"/>
              <p:cNvCxnSpPr/>
              <p:nvPr/>
            </p:nvCxnSpPr>
            <p:spPr bwMode="auto">
              <a:xfrm flipH="1">
                <a:off x="7008812" y="1143000"/>
                <a:ext cx="893764" cy="685800"/>
              </a:xfrm>
              <a:prstGeom prst="straightConnector1">
                <a:avLst/>
              </a:prstGeom>
              <a:solidFill>
                <a:schemeClr val="accent1"/>
              </a:solidFill>
              <a:ln w="254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9" name="Straight Arrow Connector 18"/>
            <p:cNvCxnSpPr/>
            <p:nvPr/>
          </p:nvCxnSpPr>
          <p:spPr bwMode="auto">
            <a:xfrm flipH="1">
              <a:off x="3884612" y="1143000"/>
              <a:ext cx="4017964" cy="381000"/>
            </a:xfrm>
            <a:prstGeom prst="straightConnector1">
              <a:avLst/>
            </a:prstGeom>
            <a:solidFill>
              <a:schemeClr val="accent1"/>
            </a:solidFill>
            <a:ln w="254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4" name="Group 23"/>
          <p:cNvGrpSpPr/>
          <p:nvPr/>
        </p:nvGrpSpPr>
        <p:grpSpPr>
          <a:xfrm>
            <a:off x="4156420" y="3379083"/>
            <a:ext cx="5181600" cy="1143000"/>
            <a:chOff x="3884612" y="3581400"/>
            <a:chExt cx="5181600" cy="1143000"/>
          </a:xfrm>
        </p:grpSpPr>
        <p:grpSp>
          <p:nvGrpSpPr>
            <p:cNvPr id="18" name="Group 17"/>
            <p:cNvGrpSpPr/>
            <p:nvPr/>
          </p:nvGrpSpPr>
          <p:grpSpPr>
            <a:xfrm>
              <a:off x="7161212" y="3581400"/>
              <a:ext cx="1905000" cy="1143000"/>
              <a:chOff x="7161212" y="3581400"/>
              <a:chExt cx="1905000" cy="1143000"/>
            </a:xfrm>
          </p:grpSpPr>
          <p:sp>
            <p:nvSpPr>
              <p:cNvPr id="10" name="Rectangle 9"/>
              <p:cNvSpPr/>
              <p:nvPr/>
            </p:nvSpPr>
            <p:spPr bwMode="auto">
              <a:xfrm flipV="1">
                <a:off x="8075613" y="3581400"/>
                <a:ext cx="990599" cy="457200"/>
              </a:xfrm>
              <a:prstGeom prst="rect">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cxnSp>
            <p:nvCxnSpPr>
              <p:cNvPr id="15" name="Straight Arrow Connector 14"/>
              <p:cNvCxnSpPr/>
              <p:nvPr/>
            </p:nvCxnSpPr>
            <p:spPr bwMode="auto">
              <a:xfrm flipH="1">
                <a:off x="7161212" y="4038600"/>
                <a:ext cx="893764" cy="685800"/>
              </a:xfrm>
              <a:prstGeom prst="straightConnector1">
                <a:avLst/>
              </a:prstGeom>
              <a:solidFill>
                <a:schemeClr val="accent1"/>
              </a:solidFill>
              <a:ln w="254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1" name="Straight Arrow Connector 20"/>
            <p:cNvCxnSpPr/>
            <p:nvPr/>
          </p:nvCxnSpPr>
          <p:spPr bwMode="auto">
            <a:xfrm flipH="1">
              <a:off x="3884612" y="4048125"/>
              <a:ext cx="4191001" cy="342665"/>
            </a:xfrm>
            <a:prstGeom prst="straightConnector1">
              <a:avLst/>
            </a:prstGeom>
            <a:solidFill>
              <a:schemeClr val="accent1"/>
            </a:solidFill>
            <a:ln w="254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5" name="Rectangle 24"/>
          <p:cNvSpPr/>
          <p:nvPr/>
        </p:nvSpPr>
        <p:spPr>
          <a:xfrm>
            <a:off x="36512" y="6478161"/>
            <a:ext cx="12152313" cy="369332"/>
          </a:xfrm>
          <a:prstGeom prst="rect">
            <a:avLst/>
          </a:prstGeom>
        </p:spPr>
        <p:txBody>
          <a:bodyPr wrap="square">
            <a:spAutoFit/>
          </a:bodyPr>
          <a:lstStyle/>
          <a:p>
            <a:pPr algn="ctr"/>
            <a:r>
              <a:rPr lang="en-US" sz="1800" dirty="0" smtClean="0">
                <a:hlinkClick r:id="rId4"/>
              </a:rPr>
              <a:t>Donovan</a:t>
            </a:r>
            <a:r>
              <a:rPr lang="en-US" sz="1800" dirty="0">
                <a:hlinkClick r:id="rId4"/>
              </a:rPr>
              <a:t> e</a:t>
            </a:r>
            <a:r>
              <a:rPr lang="en-US" sz="1800" dirty="0" smtClean="0">
                <a:hlinkClick r:id="rId4"/>
              </a:rPr>
              <a:t>t al., </a:t>
            </a:r>
            <a:r>
              <a:rPr lang="en-US" sz="1800" dirty="0">
                <a:hlinkClick r:id="rId4"/>
              </a:rPr>
              <a:t>"A New EPMA Method for Fast Trace Element Analysis in Simple Matrices", American Mineralogist, v101, </a:t>
            </a:r>
            <a:r>
              <a:rPr lang="en-US" sz="1800" dirty="0" smtClean="0">
                <a:hlinkClick r:id="rId4"/>
              </a:rPr>
              <a:t>(</a:t>
            </a:r>
            <a:r>
              <a:rPr lang="en-US" sz="1800" dirty="0">
                <a:hlinkClick r:id="rId4"/>
              </a:rPr>
              <a:t>2016)</a:t>
            </a:r>
            <a:endParaRPr lang="en-US" sz="1800" dirty="0"/>
          </a:p>
        </p:txBody>
      </p:sp>
    </p:spTree>
    <p:extLst>
      <p:ext uri="{BB962C8B-B14F-4D97-AF65-F5344CB8AC3E}">
        <p14:creationId xmlns:p14="http://schemas.microsoft.com/office/powerpoint/2010/main" val="1927488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1000"/>
                                        <p:tgtEl>
                                          <p:spTgt spid="25"/>
                                        </p:tgtEl>
                                      </p:cBhvr>
                                    </p:animEffect>
                                    <p:anim calcmode="lin" valueType="num">
                                      <p:cBhvr>
                                        <p:cTn id="36" dur="1000" fill="hold"/>
                                        <p:tgtEl>
                                          <p:spTgt spid="25"/>
                                        </p:tgtEl>
                                        <p:attrNameLst>
                                          <p:attrName>ppt_x</p:attrName>
                                        </p:attrNameLst>
                                      </p:cBhvr>
                                      <p:tavLst>
                                        <p:tav tm="0">
                                          <p:val>
                                            <p:strVal val="#ppt_x"/>
                                          </p:val>
                                        </p:tav>
                                        <p:tav tm="100000">
                                          <p:val>
                                            <p:strVal val="#ppt_x"/>
                                          </p:val>
                                        </p:tav>
                                      </p:tavLst>
                                    </p:anim>
                                    <p:anim calcmode="lin" valueType="num">
                                      <p:cBhvr>
                                        <p:cTn id="3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27012" y="1064568"/>
            <a:ext cx="7924800" cy="5607281"/>
            <a:chOff x="227012" y="1064568"/>
            <a:chExt cx="7924800" cy="5607281"/>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012" y="1295401"/>
              <a:ext cx="7924800" cy="5376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06294" y="1064568"/>
              <a:ext cx="4386009" cy="461665"/>
            </a:xfrm>
            <a:prstGeom prst="rect">
              <a:avLst/>
            </a:prstGeom>
            <a:noFill/>
          </p:spPr>
          <p:txBody>
            <a:bodyPr wrap="none" rtlCol="0">
              <a:spAutoFit/>
            </a:bodyPr>
            <a:lstStyle/>
            <a:p>
              <a:r>
                <a:rPr lang="en-US" dirty="0" err="1" smtClean="0"/>
                <a:t>Ti</a:t>
              </a:r>
              <a:r>
                <a:rPr lang="en-US" dirty="0" smtClean="0"/>
                <a:t> ka in Quartz (200 sec per point)</a:t>
              </a:r>
              <a:endParaRPr lang="en-US" dirty="0"/>
            </a:p>
          </p:txBody>
        </p:sp>
      </p:grpSp>
      <p:sp>
        <p:nvSpPr>
          <p:cNvPr id="4" name="Text Box 2"/>
          <p:cNvSpPr txBox="1">
            <a:spLocks noChangeArrowheads="1"/>
          </p:cNvSpPr>
          <p:nvPr/>
        </p:nvSpPr>
        <p:spPr bwMode="auto">
          <a:xfrm>
            <a:off x="406294" y="76200"/>
            <a:ext cx="115793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smtClean="0"/>
              <a:t>Errors in Secondary Standards – Accuracy Check!</a:t>
            </a:r>
            <a:endParaRPr lang="en-US" altLang="en-US" sz="2800" dirty="0"/>
          </a:p>
        </p:txBody>
      </p:sp>
      <p:sp>
        <p:nvSpPr>
          <p:cNvPr id="3" name="TextBox 2"/>
          <p:cNvSpPr txBox="1"/>
          <p:nvPr/>
        </p:nvSpPr>
        <p:spPr>
          <a:xfrm>
            <a:off x="2927200" y="602903"/>
            <a:ext cx="6283836" cy="461665"/>
          </a:xfrm>
          <a:prstGeom prst="rect">
            <a:avLst/>
          </a:prstGeom>
          <a:noFill/>
        </p:spPr>
        <p:txBody>
          <a:bodyPr wrap="none" rtlCol="0">
            <a:spAutoFit/>
          </a:bodyPr>
          <a:lstStyle/>
          <a:p>
            <a:r>
              <a:rPr lang="en-US" b="1" dirty="0" smtClean="0"/>
              <a:t>Trace</a:t>
            </a:r>
            <a:r>
              <a:rPr lang="en-US" dirty="0" smtClean="0"/>
              <a:t> Accuracy: How well can you measure zero?</a:t>
            </a:r>
            <a:endParaRPr lang="en-US" dirty="0"/>
          </a:p>
        </p:txBody>
      </p:sp>
      <p:grpSp>
        <p:nvGrpSpPr>
          <p:cNvPr id="10" name="Group 9"/>
          <p:cNvGrpSpPr/>
          <p:nvPr/>
        </p:nvGrpSpPr>
        <p:grpSpPr>
          <a:xfrm>
            <a:off x="4418012" y="2385732"/>
            <a:ext cx="2649938" cy="2086537"/>
            <a:chOff x="4648200" y="2470412"/>
            <a:chExt cx="1987971" cy="2086537"/>
          </a:xfrm>
        </p:grpSpPr>
        <p:cxnSp>
          <p:nvCxnSpPr>
            <p:cNvPr id="6" name="Straight Arrow Connector 5"/>
            <p:cNvCxnSpPr/>
            <p:nvPr/>
          </p:nvCxnSpPr>
          <p:spPr bwMode="auto">
            <a:xfrm flipH="1">
              <a:off x="4648200" y="3276600"/>
              <a:ext cx="1066800" cy="655699"/>
            </a:xfrm>
            <a:prstGeom prst="straightConnector1">
              <a:avLst/>
            </a:prstGeom>
            <a:solidFill>
              <a:schemeClr val="accent1"/>
            </a:solidFill>
            <a:ln w="254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Straight Arrow Connector 7"/>
            <p:cNvCxnSpPr/>
            <p:nvPr/>
          </p:nvCxnSpPr>
          <p:spPr bwMode="auto">
            <a:xfrm flipH="1">
              <a:off x="5105400" y="3429000"/>
              <a:ext cx="685800" cy="1127949"/>
            </a:xfrm>
            <a:prstGeom prst="straightConnector1">
              <a:avLst/>
            </a:prstGeom>
            <a:solidFill>
              <a:schemeClr val="accent1"/>
            </a:solidFill>
            <a:ln w="254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extBox 8"/>
            <p:cNvSpPr txBox="1"/>
            <p:nvPr/>
          </p:nvSpPr>
          <p:spPr>
            <a:xfrm>
              <a:off x="5137534" y="2470412"/>
              <a:ext cx="1498637" cy="830997"/>
            </a:xfrm>
            <a:prstGeom prst="rect">
              <a:avLst/>
            </a:prstGeom>
            <a:noFill/>
          </p:spPr>
          <p:txBody>
            <a:bodyPr wrap="none" rtlCol="0">
              <a:spAutoFit/>
            </a:bodyPr>
            <a:lstStyle/>
            <a:p>
              <a:pPr algn="ctr"/>
              <a:r>
                <a:rPr lang="en-US" dirty="0" smtClean="0">
                  <a:solidFill>
                    <a:srgbClr val="FF0000"/>
                  </a:solidFill>
                </a:rPr>
                <a:t>“Holes” in the </a:t>
              </a:r>
            </a:p>
            <a:p>
              <a:pPr algn="ctr"/>
              <a:r>
                <a:rPr lang="en-US" dirty="0" smtClean="0">
                  <a:solidFill>
                    <a:srgbClr val="FF0000"/>
                  </a:solidFill>
                </a:rPr>
                <a:t>continuum!</a:t>
              </a:r>
              <a:endParaRPr lang="en-US" dirty="0">
                <a:solidFill>
                  <a:srgbClr val="FF0000"/>
                </a:solidFill>
              </a:endParaRPr>
            </a:p>
          </p:txBody>
        </p:sp>
      </p:grpSp>
      <p:sp>
        <p:nvSpPr>
          <p:cNvPr id="11" name="TextBox 10"/>
          <p:cNvSpPr txBox="1"/>
          <p:nvPr/>
        </p:nvSpPr>
        <p:spPr>
          <a:xfrm>
            <a:off x="2337779" y="4876801"/>
            <a:ext cx="3656648" cy="1200329"/>
          </a:xfrm>
          <a:prstGeom prst="rect">
            <a:avLst/>
          </a:prstGeom>
          <a:noFill/>
        </p:spPr>
        <p:txBody>
          <a:bodyPr wrap="square" rtlCol="0">
            <a:spAutoFit/>
          </a:bodyPr>
          <a:lstStyle/>
          <a:p>
            <a:pPr algn="ctr"/>
            <a:r>
              <a:rPr lang="en-US" dirty="0" smtClean="0">
                <a:solidFill>
                  <a:srgbClr val="FF0000"/>
                </a:solidFill>
              </a:rPr>
              <a:t>Requires a “blank” correction for high accuracy traces!</a:t>
            </a:r>
            <a:endParaRPr lang="en-US" dirty="0">
              <a:solidFill>
                <a:srgbClr val="FF0000"/>
              </a:solidFill>
            </a:endParaRPr>
          </a:p>
        </p:txBody>
      </p:sp>
      <p:sp>
        <p:nvSpPr>
          <p:cNvPr id="12" name="Text Box 6"/>
          <p:cNvSpPr txBox="1">
            <a:spLocks noChangeArrowheads="1"/>
          </p:cNvSpPr>
          <p:nvPr/>
        </p:nvSpPr>
        <p:spPr bwMode="auto">
          <a:xfrm>
            <a:off x="8456612" y="1145694"/>
            <a:ext cx="3543922"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400" dirty="0"/>
              <a:t>Self, P.G., Norrish, K., Milnes, A.R., Graham, J. &amp; Robinson, B.W. (1990):</a:t>
            </a:r>
            <a:r>
              <a:rPr lang="en-US" altLang="en-US" sz="1400" b="1" dirty="0"/>
              <a:t> </a:t>
            </a:r>
            <a:r>
              <a:rPr lang="en-US" altLang="en-US" sz="1400" dirty="0"/>
              <a:t>Holes in the background in XRS. </a:t>
            </a:r>
            <a:r>
              <a:rPr lang="en-US" altLang="en-US" sz="1400" i="1" dirty="0"/>
              <a:t>X-ray </a:t>
            </a:r>
            <a:r>
              <a:rPr lang="en-US" altLang="en-US" sz="1400" i="1" dirty="0" err="1"/>
              <a:t>Spectrom</a:t>
            </a:r>
            <a:r>
              <a:rPr lang="en-US" altLang="en-US" sz="1400" i="1" dirty="0"/>
              <a:t>.</a:t>
            </a:r>
            <a:r>
              <a:rPr lang="en-US" altLang="en-US" sz="1400" dirty="0"/>
              <a:t> 19 (2), 59-61</a:t>
            </a:r>
            <a:br>
              <a:rPr lang="en-US" altLang="en-US" sz="1400" dirty="0"/>
            </a:br>
            <a:r>
              <a:rPr lang="en-US" altLang="en-US" sz="1400" dirty="0"/>
              <a:t/>
            </a:r>
            <a:br>
              <a:rPr lang="en-US" altLang="en-US" sz="1400" dirty="0"/>
            </a:br>
            <a:r>
              <a:rPr lang="en-US" altLang="en-US" sz="1400" dirty="0"/>
              <a:t>Reed, S.J.B. (1993) Electron Microprobe Analysis (2nd ed.). Cambridge University Press, Cambridge, UK. 326p.</a:t>
            </a:r>
            <a:br>
              <a:rPr lang="en-US" altLang="en-US" sz="1400" dirty="0"/>
            </a:br>
            <a:endParaRPr lang="en-US" altLang="en-US" sz="1400" dirty="0"/>
          </a:p>
          <a:p>
            <a:pPr>
              <a:spcBef>
                <a:spcPct val="0"/>
              </a:spcBef>
              <a:buFontTx/>
              <a:buNone/>
            </a:pPr>
            <a:r>
              <a:rPr lang="en-US" altLang="en-US" sz="1400" dirty="0"/>
              <a:t>B.W. Robinson, N.G. Ware and D.G.W. Smith, 1998. "Modern Electron-Microprobe Trace-Element Analysis in Mineralogy". In </a:t>
            </a:r>
            <a:r>
              <a:rPr lang="en-US" altLang="en-US" sz="1400" dirty="0" err="1"/>
              <a:t>Cabri</a:t>
            </a:r>
            <a:r>
              <a:rPr lang="en-US" altLang="en-US" sz="1400" dirty="0"/>
              <a:t>, L.J. and Vaughan, D.J., Eds. "Modern Approaches to Ore and Environmental Mineralogy", Short Course 27. Mineralogical Association of Canada, Ottawa 153-180</a:t>
            </a:r>
            <a:br>
              <a:rPr lang="en-US" altLang="en-US" sz="1400" dirty="0"/>
            </a:br>
            <a:r>
              <a:rPr lang="en-US" altLang="en-US" sz="1400" dirty="0"/>
              <a:t/>
            </a:r>
            <a:br>
              <a:rPr lang="en-US" altLang="en-US" sz="1400" dirty="0"/>
            </a:br>
            <a:r>
              <a:rPr lang="en-US" altLang="en-US" sz="1400" dirty="0" err="1"/>
              <a:t>Remond</a:t>
            </a:r>
            <a:r>
              <a:rPr lang="en-US" altLang="en-US" sz="1400" dirty="0"/>
              <a:t>, G., Myklebust, R. </a:t>
            </a:r>
            <a:r>
              <a:rPr lang="en-US" altLang="en-US" sz="1400" dirty="0" err="1"/>
              <a:t>Fialin</a:t>
            </a:r>
            <a:r>
              <a:rPr lang="en-US" altLang="en-US" sz="1400" dirty="0"/>
              <a:t>, M. </a:t>
            </a:r>
            <a:r>
              <a:rPr lang="en-US" altLang="en-US" sz="1400" dirty="0" err="1"/>
              <a:t>Nockolds</a:t>
            </a:r>
            <a:r>
              <a:rPr lang="en-US" altLang="en-US" sz="1400" dirty="0"/>
              <a:t>, C. Phillips, M. Roques-</a:t>
            </a:r>
            <a:r>
              <a:rPr lang="en-US" altLang="en-US" sz="1400" dirty="0" err="1"/>
              <a:t>Carmes</a:t>
            </a:r>
            <a:r>
              <a:rPr lang="en-US" altLang="en-US" sz="1400" dirty="0"/>
              <a:t>, C. “Decomposition of Wavelength Dispersive X-ray Spectra”, Journal of Research of the National Institute of Standards and Technology (J. Res. Natl. Inst. Stand. Technol., v. 107, 509-529 (2002) </a:t>
            </a:r>
          </a:p>
          <a:p>
            <a:pPr>
              <a:spcBef>
                <a:spcPct val="0"/>
              </a:spcBef>
              <a:buFontTx/>
              <a:buNone/>
            </a:pPr>
            <a:endParaRPr lang="en-US" altLang="en-US" sz="1600" dirty="0"/>
          </a:p>
        </p:txBody>
      </p:sp>
    </p:spTree>
    <p:extLst>
      <p:ext uri="{BB962C8B-B14F-4D97-AF65-F5344CB8AC3E}">
        <p14:creationId xmlns:p14="http://schemas.microsoft.com/office/powerpoint/2010/main" val="1710224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27012" y="0"/>
            <a:ext cx="11657092" cy="609600"/>
          </a:xfrm>
        </p:spPr>
        <p:txBody>
          <a:bodyPr>
            <a:normAutofit fontScale="90000"/>
          </a:bodyPr>
          <a:lstStyle/>
          <a:p>
            <a:r>
              <a:rPr lang="en-US" altLang="en-US" sz="3600" dirty="0" smtClean="0"/>
              <a:t>Measuring Trace </a:t>
            </a:r>
            <a:r>
              <a:rPr lang="en-US" altLang="en-US" sz="3600" dirty="0" err="1" smtClean="0"/>
              <a:t>Ti</a:t>
            </a:r>
            <a:r>
              <a:rPr lang="en-US" altLang="en-US" sz="3600" dirty="0" smtClean="0"/>
              <a:t> in Synthetic SiO2</a:t>
            </a:r>
            <a:endParaRPr lang="en-US" altLang="en-US" dirty="0" smtClean="0"/>
          </a:p>
        </p:txBody>
      </p:sp>
      <p:sp>
        <p:nvSpPr>
          <p:cNvPr id="7" name="Rectangle 6"/>
          <p:cNvSpPr/>
          <p:nvPr/>
        </p:nvSpPr>
        <p:spPr>
          <a:xfrm>
            <a:off x="331441" y="5208218"/>
            <a:ext cx="6795940" cy="157358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303212" y="4370019"/>
            <a:ext cx="6795940" cy="685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4799012" y="4807059"/>
            <a:ext cx="7315199" cy="1815882"/>
            <a:chOff x="4799012" y="4807059"/>
            <a:chExt cx="7315199" cy="1815882"/>
          </a:xfrm>
        </p:grpSpPr>
        <p:sp>
          <p:nvSpPr>
            <p:cNvPr id="3" name="TextBox 2"/>
            <p:cNvSpPr txBox="1"/>
            <p:nvPr/>
          </p:nvSpPr>
          <p:spPr>
            <a:xfrm>
              <a:off x="7848736" y="4807059"/>
              <a:ext cx="4265475" cy="523220"/>
            </a:xfrm>
            <a:prstGeom prst="rect">
              <a:avLst/>
            </a:prstGeom>
            <a:noFill/>
          </p:spPr>
          <p:txBody>
            <a:bodyPr wrap="square" rtlCol="0">
              <a:spAutoFit/>
            </a:bodyPr>
            <a:lstStyle/>
            <a:p>
              <a:r>
                <a:rPr lang="en-US" altLang="en-US" sz="2800" b="1" dirty="0" smtClean="0"/>
                <a:t>Precision: Excellent!</a:t>
              </a:r>
            </a:p>
          </p:txBody>
        </p:sp>
        <p:cxnSp>
          <p:nvCxnSpPr>
            <p:cNvPr id="6" name="Straight Arrow Connector 5"/>
            <p:cNvCxnSpPr/>
            <p:nvPr/>
          </p:nvCxnSpPr>
          <p:spPr>
            <a:xfrm flipH="1">
              <a:off x="4799012" y="5055819"/>
              <a:ext cx="3049726" cy="156712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4" name="Text Box 4"/>
          <p:cNvSpPr txBox="1">
            <a:spLocks noChangeArrowheads="1"/>
          </p:cNvSpPr>
          <p:nvPr/>
        </p:nvSpPr>
        <p:spPr bwMode="auto">
          <a:xfrm>
            <a:off x="7499278" y="762000"/>
            <a:ext cx="4419599" cy="3821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ts val="500"/>
              </a:spcBef>
              <a:spcAft>
                <a:spcPts val="500"/>
              </a:spcAft>
              <a:buFontTx/>
              <a:buNone/>
            </a:pPr>
            <a:r>
              <a:rPr lang="en-US" altLang="en-US" sz="1800" b="1" dirty="0"/>
              <a:t>Analysis of pure synthetic SiO2. Note that different spectrometers give systematically different values for this "blank" measurement ranging from </a:t>
            </a:r>
            <a:r>
              <a:rPr lang="en-US" altLang="en-US" sz="1800" b="1" dirty="0" smtClean="0"/>
              <a:t>-28 </a:t>
            </a:r>
            <a:r>
              <a:rPr lang="en-US" altLang="en-US" sz="1800" b="1" dirty="0"/>
              <a:t>to + 7</a:t>
            </a:r>
            <a:r>
              <a:rPr lang="en-US" altLang="en-US" sz="1800" b="1" dirty="0" smtClean="0"/>
              <a:t> </a:t>
            </a:r>
            <a:r>
              <a:rPr lang="en-US" altLang="en-US" sz="1800" b="1" dirty="0"/>
              <a:t>PPM. Channels 1 and 3 are spectrometers 2 and 3 with LPET crystals and which have the holes under the </a:t>
            </a:r>
            <a:r>
              <a:rPr lang="en-US" altLang="en-US" sz="1800" b="1" dirty="0" err="1"/>
              <a:t>Ti</a:t>
            </a:r>
            <a:r>
              <a:rPr lang="en-US" altLang="en-US" sz="1800" b="1" dirty="0"/>
              <a:t> peak and yield negative concentrations as expected.</a:t>
            </a:r>
          </a:p>
          <a:p>
            <a:pPr>
              <a:spcBef>
                <a:spcPts val="500"/>
              </a:spcBef>
              <a:spcAft>
                <a:spcPts val="500"/>
              </a:spcAft>
              <a:buFontTx/>
              <a:buNone/>
            </a:pPr>
            <a:r>
              <a:rPr lang="en-US" altLang="en-US" sz="1800" b="1" dirty="0"/>
              <a:t>The </a:t>
            </a:r>
            <a:r>
              <a:rPr lang="en-US" altLang="en-US" sz="1800" b="1" dirty="0" smtClean="0"/>
              <a:t>99% CI t-test </a:t>
            </a:r>
            <a:r>
              <a:rPr lang="en-US" altLang="en-US" sz="1800" b="1" dirty="0"/>
              <a:t>sensitivity is about </a:t>
            </a:r>
            <a:r>
              <a:rPr lang="en-US" altLang="en-US" sz="1800" b="1" dirty="0" smtClean="0"/>
              <a:t>2 </a:t>
            </a:r>
            <a:r>
              <a:rPr lang="en-US" altLang="en-US" sz="1800" b="1" dirty="0"/>
              <a:t>to </a:t>
            </a:r>
            <a:r>
              <a:rPr lang="en-US" altLang="en-US" sz="1800" b="1" dirty="0" smtClean="0"/>
              <a:t>10 </a:t>
            </a:r>
            <a:r>
              <a:rPr lang="en-US" altLang="en-US" sz="1800" b="1" dirty="0"/>
              <a:t>PPM for individual spectrometers, but the systematic (accuracy) differences in the different spectrometers are significantly larger</a:t>
            </a:r>
            <a:r>
              <a:rPr lang="en-US" altLang="en-US" sz="1800" b="1" dirty="0" smtClean="0"/>
              <a:t>.</a:t>
            </a:r>
            <a:endParaRPr lang="en-US" altLang="en-US" sz="1600" dirty="0"/>
          </a:p>
        </p:txBody>
      </p:sp>
      <p:grpSp>
        <p:nvGrpSpPr>
          <p:cNvPr id="10" name="Group 9"/>
          <p:cNvGrpSpPr/>
          <p:nvPr/>
        </p:nvGrpSpPr>
        <p:grpSpPr>
          <a:xfrm>
            <a:off x="406294" y="325013"/>
            <a:ext cx="6971780" cy="6544762"/>
            <a:chOff x="406294" y="325013"/>
            <a:chExt cx="6971780" cy="6544762"/>
          </a:xfrm>
        </p:grpSpPr>
        <p:sp>
          <p:nvSpPr>
            <p:cNvPr id="10243" name="Text Box 3"/>
            <p:cNvSpPr txBox="1">
              <a:spLocks noChangeArrowheads="1"/>
            </p:cNvSpPr>
            <p:nvPr/>
          </p:nvSpPr>
          <p:spPr bwMode="auto">
            <a:xfrm>
              <a:off x="406294" y="609600"/>
              <a:ext cx="6971780" cy="626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buNone/>
              </a:pPr>
              <a:r>
                <a:rPr lang="fr-FR" sz="1200" b="1" dirty="0">
                  <a:latin typeface="Courier New" panose="02070309020205020404" pitchFamily="49" charset="0"/>
                  <a:cs typeface="Courier New" panose="02070309020205020404" pitchFamily="49" charset="0"/>
                </a:rPr>
                <a:t>Un   30 960 sec on SiO2</a:t>
              </a:r>
            </a:p>
            <a:p>
              <a:pPr>
                <a:buNone/>
              </a:pPr>
              <a:r>
                <a:rPr lang="en-US" sz="1200" b="1" dirty="0">
                  <a:latin typeface="Courier New" panose="02070309020205020404" pitchFamily="49" charset="0"/>
                  <a:cs typeface="Courier New" panose="02070309020205020404" pitchFamily="49" charset="0"/>
                </a:rPr>
                <a:t>TakeOff = 40.0  KiloVolt = 20.0  Beam Current = 200.  Beam Size =   20</a:t>
              </a:r>
            </a:p>
            <a:p>
              <a:pPr>
                <a:buNone/>
              </a:pPr>
              <a:r>
                <a:rPr lang="en-US" sz="1200" b="1" dirty="0" smtClean="0">
                  <a:latin typeface="Courier New" panose="02070309020205020404" pitchFamily="49" charset="0"/>
                  <a:cs typeface="Courier New" panose="02070309020205020404" pitchFamily="49" charset="0"/>
                </a:rPr>
                <a:t> </a:t>
              </a:r>
              <a:endParaRPr lang="en-US" sz="1200" b="1" dirty="0">
                <a:latin typeface="Courier New" panose="02070309020205020404" pitchFamily="49" charset="0"/>
                <a:cs typeface="Courier New" panose="02070309020205020404" pitchFamily="49" charset="0"/>
              </a:endParaRPr>
            </a:p>
            <a:p>
              <a:pPr>
                <a:buNone/>
              </a:pPr>
              <a:r>
                <a:rPr lang="it-IT" sz="1200" b="1" dirty="0">
                  <a:latin typeface="Courier New" panose="02070309020205020404" pitchFamily="49" charset="0"/>
                  <a:cs typeface="Courier New" panose="02070309020205020404" pitchFamily="49" charset="0"/>
                </a:rPr>
                <a:t>ELEM:       Ti      Ti      Ti      Ti      Ti      Si       O</a:t>
              </a:r>
            </a:p>
            <a:p>
              <a:pPr>
                <a:buNone/>
              </a:pPr>
              <a:r>
                <a:rPr lang="en-US" sz="1200" b="1" dirty="0">
                  <a:latin typeface="Courier New" panose="02070309020205020404" pitchFamily="49" charset="0"/>
                  <a:cs typeface="Courier New" panose="02070309020205020404" pitchFamily="49" charset="0"/>
                </a:rPr>
                <a:t>TYPE:     ANAL    </a:t>
              </a:r>
              <a:r>
                <a:rPr lang="en-US" sz="1200" b="1" dirty="0" err="1">
                  <a:latin typeface="Courier New" panose="02070309020205020404" pitchFamily="49" charset="0"/>
                  <a:cs typeface="Courier New" panose="02070309020205020404" pitchFamily="49" charset="0"/>
                </a:rPr>
                <a:t>ANAL</a:t>
              </a:r>
              <a:r>
                <a:rPr lang="en-US" sz="1200" b="1"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ANAL</a:t>
              </a:r>
              <a:r>
                <a:rPr lang="en-US" sz="1200" b="1"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ANAL</a:t>
              </a:r>
              <a:r>
                <a:rPr lang="en-US" sz="1200" b="1"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ANAL</a:t>
              </a:r>
              <a:r>
                <a:rPr lang="en-US" sz="1200" b="1" dirty="0">
                  <a:latin typeface="Courier New" panose="02070309020205020404" pitchFamily="49" charset="0"/>
                  <a:cs typeface="Courier New" panose="02070309020205020404" pitchFamily="49" charset="0"/>
                </a:rPr>
                <a:t>    SPEC    CALC</a:t>
              </a:r>
            </a:p>
            <a:p>
              <a:pPr>
                <a:buNone/>
              </a:pPr>
              <a:r>
                <a:rPr lang="fi-FI" sz="1200" b="1" dirty="0">
                  <a:latin typeface="Courier New" panose="02070309020205020404" pitchFamily="49" charset="0"/>
                  <a:cs typeface="Courier New" panose="02070309020205020404" pitchFamily="49" charset="0"/>
                </a:rPr>
                <a:t>BGDS:      LIN     LIN     LIN     LIN     LIN</a:t>
              </a:r>
            </a:p>
            <a:p>
              <a:pPr>
                <a:buNone/>
              </a:pPr>
              <a:r>
                <a:rPr lang="en-US" sz="1200" b="1" dirty="0">
                  <a:latin typeface="Courier New" panose="02070309020205020404" pitchFamily="49" charset="0"/>
                  <a:cs typeface="Courier New" panose="02070309020205020404" pitchFamily="49" charset="0"/>
                </a:rPr>
                <a:t>TIME:   960.00  960.00  960.00  960.00  960.00     ---     ---</a:t>
              </a:r>
            </a:p>
            <a:p>
              <a:pPr>
                <a:buNone/>
              </a:pPr>
              <a:r>
                <a:rPr lang="de-DE" sz="1200" b="1" dirty="0">
                  <a:latin typeface="Courier New" panose="02070309020205020404" pitchFamily="49" charset="0"/>
                  <a:cs typeface="Courier New" panose="02070309020205020404" pitchFamily="49" charset="0"/>
                </a:rPr>
                <a:t>BEAM:   199.56  199.56  199.56  199.56  199.56     ---     ---</a:t>
              </a:r>
            </a:p>
            <a:p>
              <a:pPr>
                <a:buNone/>
              </a:pPr>
              <a:endParaRPr lang="en-US" sz="1200" b="1" dirty="0">
                <a:latin typeface="Courier New" panose="02070309020205020404" pitchFamily="49" charset="0"/>
                <a:cs typeface="Courier New" panose="02070309020205020404" pitchFamily="49" charset="0"/>
              </a:endParaRPr>
            </a:p>
            <a:p>
              <a:pPr>
                <a:buNone/>
              </a:pPr>
              <a:r>
                <a:rPr lang="it-IT" sz="1200" b="1" dirty="0">
                  <a:latin typeface="Courier New" panose="02070309020205020404" pitchFamily="49" charset="0"/>
                  <a:cs typeface="Courier New" panose="02070309020205020404" pitchFamily="49" charset="0"/>
                </a:rPr>
                <a:t>ELEM:       Ti      Ti      Ti      Ti      Ti      Si       O   SUM  </a:t>
              </a:r>
            </a:p>
            <a:p>
              <a:pPr>
                <a:buNone/>
              </a:pPr>
              <a:r>
                <a:rPr lang="fi-FI" sz="1200" b="1" dirty="0">
                  <a:latin typeface="Courier New" panose="02070309020205020404" pitchFamily="49" charset="0"/>
                  <a:cs typeface="Courier New" panose="02070309020205020404" pitchFamily="49" charset="0"/>
                </a:rPr>
                <a:t>XRAY:     (ka)    (ka)    (ka)    (ka)    (ka)      ()      ()</a:t>
              </a:r>
            </a:p>
            <a:p>
              <a:pPr>
                <a:buNone/>
              </a:pPr>
              <a:r>
                <a:rPr lang="en-US" sz="1200" b="1" dirty="0">
                  <a:latin typeface="Courier New" panose="02070309020205020404" pitchFamily="49" charset="0"/>
                  <a:cs typeface="Courier New" panose="02070309020205020404" pitchFamily="49" charset="0"/>
                </a:rPr>
                <a:t>   266 -.00015 -.00111 -.00245  .00003 -.00006 46.7430 53.2545 99.9938</a:t>
              </a:r>
            </a:p>
            <a:p>
              <a:pPr>
                <a:buNone/>
              </a:pPr>
              <a:r>
                <a:rPr lang="en-US" sz="1200" b="1" dirty="0">
                  <a:latin typeface="Courier New" panose="02070309020205020404" pitchFamily="49" charset="0"/>
                  <a:cs typeface="Courier New" panose="02070309020205020404" pitchFamily="49" charset="0"/>
                </a:rPr>
                <a:t>   267  .00073 -.00153 -.00321  .00078 -.00006 46.7430 53.2548 99.9945</a:t>
              </a:r>
            </a:p>
            <a:p>
              <a:pPr>
                <a:buNone/>
              </a:pPr>
              <a:r>
                <a:rPr lang="en-US" sz="1200" b="1" dirty="0">
                  <a:latin typeface="Courier New" panose="02070309020205020404" pitchFamily="49" charset="0"/>
                  <a:cs typeface="Courier New" panose="02070309020205020404" pitchFamily="49" charset="0"/>
                </a:rPr>
                <a:t>   268 -.00012 -.00100 -.00310  .00037 -.00002 46.7430 53.2544 99.9935</a:t>
              </a:r>
            </a:p>
            <a:p>
              <a:pPr>
                <a:buNone/>
              </a:pPr>
              <a:r>
                <a:rPr lang="en-US" sz="1200" b="1" dirty="0">
                  <a:latin typeface="Courier New" panose="02070309020205020404" pitchFamily="49" charset="0"/>
                  <a:cs typeface="Courier New" panose="02070309020205020404" pitchFamily="49" charset="0"/>
                </a:rPr>
                <a:t>   269  .00025 -.00096 -.00289  .00119 -.00034 46.7430 53.2552 99.9954</a:t>
              </a:r>
            </a:p>
            <a:p>
              <a:pPr>
                <a:buNone/>
              </a:pPr>
              <a:r>
                <a:rPr lang="en-US" sz="1200" b="1" dirty="0">
                  <a:latin typeface="Courier New" panose="02070309020205020404" pitchFamily="49" charset="0"/>
                  <a:cs typeface="Courier New" panose="02070309020205020404" pitchFamily="49" charset="0"/>
                </a:rPr>
                <a:t>   270 -.00011 -.00086 -.00254  .00114 -.00021 46.7430 53.2553 99.9957</a:t>
              </a:r>
            </a:p>
            <a:p>
              <a:pPr>
                <a:buNone/>
              </a:pPr>
              <a:endParaRPr lang="en-US" sz="1200" b="1" dirty="0">
                <a:latin typeface="Courier New" panose="02070309020205020404" pitchFamily="49" charset="0"/>
                <a:cs typeface="Courier New" panose="02070309020205020404" pitchFamily="49" charset="0"/>
              </a:endParaRPr>
            </a:p>
            <a:p>
              <a:pPr>
                <a:buNone/>
              </a:pPr>
              <a:r>
                <a:rPr lang="it-IT" sz="1200" b="1" dirty="0">
                  <a:latin typeface="Courier New" panose="02070309020205020404" pitchFamily="49" charset="0"/>
                  <a:cs typeface="Courier New" panose="02070309020205020404" pitchFamily="49" charset="0"/>
                </a:rPr>
                <a:t>AVER:   .00012 -.00109 -.00284  .00070 -.00014  46.743  53.255 99.9946</a:t>
              </a:r>
            </a:p>
            <a:p>
              <a:pPr>
                <a:buNone/>
              </a:pPr>
              <a:r>
                <a:rPr lang="en-US" sz="1200" b="1" dirty="0">
                  <a:latin typeface="Courier New" panose="02070309020205020404" pitchFamily="49" charset="0"/>
                  <a:cs typeface="Courier New" panose="02070309020205020404" pitchFamily="49" charset="0"/>
                </a:rPr>
                <a:t>SDEV:   .00038  .00026  .00034  .00050  .00013    .000    .000  .00096</a:t>
              </a:r>
            </a:p>
            <a:p>
              <a:pPr>
                <a:buNone/>
              </a:pPr>
              <a:r>
                <a:rPr lang="de-DE" sz="1200" b="1" dirty="0">
                  <a:latin typeface="Courier New" panose="02070309020205020404" pitchFamily="49" charset="0"/>
                  <a:cs typeface="Courier New" panose="02070309020205020404" pitchFamily="49" charset="0"/>
                </a:rPr>
                <a:t>SERR:   .00017  .00012  .00015  .00022  .00006  .00000  .</a:t>
              </a:r>
              <a:r>
                <a:rPr lang="de-DE" sz="1200" b="1" dirty="0" smtClean="0">
                  <a:latin typeface="Courier New" panose="02070309020205020404" pitchFamily="49" charset="0"/>
                  <a:cs typeface="Courier New" panose="02070309020205020404" pitchFamily="49" charset="0"/>
                </a:rPr>
                <a:t>00017</a:t>
              </a:r>
            </a:p>
            <a:p>
              <a:pPr>
                <a:buNone/>
              </a:pPr>
              <a:endParaRPr lang="de-DE" sz="1200" b="1" dirty="0">
                <a:latin typeface="Courier New" panose="02070309020205020404" pitchFamily="49" charset="0"/>
                <a:cs typeface="Courier New" panose="02070309020205020404" pitchFamily="49" charset="0"/>
              </a:endParaRPr>
            </a:p>
            <a:p>
              <a:pPr>
                <a:buNone/>
              </a:pPr>
              <a:r>
                <a:rPr lang="en-US" sz="1200" b="1" dirty="0">
                  <a:latin typeface="Courier New" panose="02070309020205020404" pitchFamily="49" charset="0"/>
                  <a:cs typeface="Courier New" panose="02070309020205020404" pitchFamily="49" charset="0"/>
                </a:rPr>
                <a:t>Detection Limit (t-test) in Elemental Weight Percent (Average of Sample</a:t>
              </a:r>
              <a:r>
                <a:rPr lang="en-US" sz="1200" b="1" dirty="0" smtClean="0">
                  <a:latin typeface="Courier New" panose="02070309020205020404" pitchFamily="49" charset="0"/>
                  <a:cs typeface="Courier New" panose="02070309020205020404" pitchFamily="49" charset="0"/>
                </a:rPr>
                <a:t>):</a:t>
              </a:r>
              <a:endParaRPr lang="en-US" sz="1200" b="1" dirty="0">
                <a:latin typeface="Courier New" panose="02070309020205020404" pitchFamily="49" charset="0"/>
                <a:cs typeface="Courier New" panose="02070309020205020404" pitchFamily="49" charset="0"/>
              </a:endParaRPr>
            </a:p>
            <a:p>
              <a:pPr>
                <a:buNone/>
              </a:pPr>
              <a:r>
                <a:rPr lang="en-US" sz="1200" b="1" dirty="0">
                  <a:latin typeface="Courier New" panose="02070309020205020404" pitchFamily="49" charset="0"/>
                  <a:cs typeface="Courier New" panose="02070309020205020404" pitchFamily="49" charset="0"/>
                </a:rPr>
                <a:t>ELEM:       </a:t>
              </a:r>
              <a:r>
                <a:rPr lang="en-US" sz="1200" b="1" dirty="0" err="1">
                  <a:latin typeface="Courier New" panose="02070309020205020404" pitchFamily="49" charset="0"/>
                  <a:cs typeface="Courier New" panose="02070309020205020404" pitchFamily="49" charset="0"/>
                </a:rPr>
                <a:t>Ti</a:t>
              </a:r>
              <a:r>
                <a:rPr lang="en-US" sz="1200" b="1"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Ti</a:t>
              </a:r>
              <a:r>
                <a:rPr lang="en-US" sz="1200" b="1"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Ti</a:t>
              </a:r>
              <a:r>
                <a:rPr lang="en-US" sz="1200" b="1"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Ti</a:t>
              </a:r>
              <a:r>
                <a:rPr lang="en-US" sz="1200" b="1"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Ti</a:t>
              </a:r>
              <a:endParaRPr lang="en-US" sz="1200" b="1" dirty="0">
                <a:latin typeface="Courier New" panose="02070309020205020404" pitchFamily="49" charset="0"/>
                <a:cs typeface="Courier New" panose="02070309020205020404" pitchFamily="49" charset="0"/>
              </a:endParaRPr>
            </a:p>
            <a:p>
              <a:pPr>
                <a:buNone/>
              </a:pPr>
              <a:r>
                <a:rPr lang="it-IT" sz="1200" b="1" dirty="0">
                  <a:latin typeface="Courier New" panose="02070309020205020404" pitchFamily="49" charset="0"/>
                  <a:cs typeface="Courier New" panose="02070309020205020404" pitchFamily="49" charset="0"/>
                </a:rPr>
                <a:t>  60ci  .00022  .00010  .00016  .00005  .00017</a:t>
              </a:r>
            </a:p>
            <a:p>
              <a:pPr>
                <a:buNone/>
              </a:pPr>
              <a:r>
                <a:rPr lang="it-IT" sz="1200" b="1" dirty="0">
                  <a:latin typeface="Courier New" panose="02070309020205020404" pitchFamily="49" charset="0"/>
                  <a:cs typeface="Courier New" panose="02070309020205020404" pitchFamily="49" charset="0"/>
                </a:rPr>
                <a:t>  80ci  .00036  .00017  .00026  .00007  .00028</a:t>
              </a:r>
            </a:p>
            <a:p>
              <a:pPr>
                <a:buNone/>
              </a:pPr>
              <a:r>
                <a:rPr lang="it-IT" sz="1200" b="1" dirty="0">
                  <a:latin typeface="Courier New" panose="02070309020205020404" pitchFamily="49" charset="0"/>
                  <a:cs typeface="Courier New" panose="02070309020205020404" pitchFamily="49" charset="0"/>
                </a:rPr>
                <a:t>  90ci  .00050  .00023  .00036  .00010  .00039</a:t>
              </a:r>
            </a:p>
            <a:p>
              <a:pPr>
                <a:buNone/>
              </a:pPr>
              <a:r>
                <a:rPr lang="it-IT" sz="1200" b="1" dirty="0">
                  <a:latin typeface="Courier New" panose="02070309020205020404" pitchFamily="49" charset="0"/>
                  <a:cs typeface="Courier New" panose="02070309020205020404" pitchFamily="49" charset="0"/>
                </a:rPr>
                <a:t>  95ci  .00065  .00030  .00047  .00014  .00051</a:t>
              </a:r>
            </a:p>
            <a:p>
              <a:pPr>
                <a:buNone/>
              </a:pPr>
              <a:r>
                <a:rPr lang="it-IT" sz="1200" b="1" dirty="0">
                  <a:latin typeface="Courier New" panose="02070309020205020404" pitchFamily="49" charset="0"/>
                  <a:cs typeface="Courier New" panose="02070309020205020404" pitchFamily="49" charset="0"/>
                </a:rPr>
                <a:t>  99ci  .00107  .00050  .00078  .00023  .</a:t>
              </a:r>
              <a:r>
                <a:rPr lang="it-IT" sz="1200" b="1" dirty="0" smtClean="0">
                  <a:latin typeface="Courier New" panose="02070309020205020404" pitchFamily="49" charset="0"/>
                  <a:cs typeface="Courier New" panose="02070309020205020404" pitchFamily="49" charset="0"/>
                </a:rPr>
                <a:t>00084</a:t>
              </a:r>
              <a:endParaRPr lang="it-IT" sz="1200" b="1" dirty="0">
                <a:latin typeface="Courier New" panose="02070309020205020404" pitchFamily="49" charset="0"/>
                <a:cs typeface="Courier New" panose="02070309020205020404" pitchFamily="49" charset="0"/>
              </a:endParaRPr>
            </a:p>
          </p:txBody>
        </p:sp>
        <p:sp>
          <p:nvSpPr>
            <p:cNvPr id="18" name="TextBox 17"/>
            <p:cNvSpPr txBox="1"/>
            <p:nvPr/>
          </p:nvSpPr>
          <p:spPr>
            <a:xfrm>
              <a:off x="406294" y="325013"/>
              <a:ext cx="1286314" cy="307777"/>
            </a:xfrm>
            <a:prstGeom prst="rect">
              <a:avLst/>
            </a:prstGeom>
            <a:noFill/>
          </p:spPr>
          <p:txBody>
            <a:bodyPr wrap="none" rtlCol="0">
              <a:spAutoFit/>
            </a:bodyPr>
            <a:lstStyle/>
            <a:p>
              <a:r>
                <a:rPr lang="en-US" sz="1400" dirty="0" smtClean="0"/>
                <a:t>Results in wt.%</a:t>
              </a:r>
              <a:endParaRPr lang="en-US" sz="1400" dirty="0"/>
            </a:p>
          </p:txBody>
        </p:sp>
      </p:grpSp>
      <p:grpSp>
        <p:nvGrpSpPr>
          <p:cNvPr id="9" name="Group 8"/>
          <p:cNvGrpSpPr/>
          <p:nvPr/>
        </p:nvGrpSpPr>
        <p:grpSpPr>
          <a:xfrm>
            <a:off x="3351212" y="4495800"/>
            <a:ext cx="8688387" cy="2262808"/>
            <a:chOff x="3351212" y="4495800"/>
            <a:chExt cx="8688387" cy="2262808"/>
          </a:xfrm>
        </p:grpSpPr>
        <p:cxnSp>
          <p:nvCxnSpPr>
            <p:cNvPr id="11" name="Straight Arrow Connector 10"/>
            <p:cNvCxnSpPr/>
            <p:nvPr/>
          </p:nvCxnSpPr>
          <p:spPr>
            <a:xfrm flipH="1" flipV="1">
              <a:off x="3351212" y="4495800"/>
              <a:ext cx="4497525" cy="1676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848738" y="5558279"/>
              <a:ext cx="4190861" cy="1200329"/>
            </a:xfrm>
            <a:prstGeom prst="rect">
              <a:avLst/>
            </a:prstGeom>
            <a:noFill/>
          </p:spPr>
          <p:txBody>
            <a:bodyPr wrap="square" rtlCol="0">
              <a:spAutoFit/>
            </a:bodyPr>
            <a:lstStyle/>
            <a:p>
              <a:r>
                <a:rPr lang="en-US" altLang="en-US" b="1" dirty="0"/>
                <a:t>Accuracy: But which spectrometer is correct?</a:t>
              </a:r>
              <a:endParaRPr lang="en-US" b="1" dirty="0"/>
            </a:p>
            <a:p>
              <a:endParaRPr lang="en-US" dirty="0"/>
            </a:p>
          </p:txBody>
        </p:sp>
      </p:grpSp>
    </p:spTree>
    <p:extLst>
      <p:ext uri="{BB962C8B-B14F-4D97-AF65-F5344CB8AC3E}">
        <p14:creationId xmlns:p14="http://schemas.microsoft.com/office/powerpoint/2010/main" val="4182617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1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ppt_x</p:attrName>
                                        </p:attrNameLst>
                                      </p:cBhvr>
                                      <p:tavLst>
                                        <p:tav tm="0">
                                          <p:val>
                                            <p:strVal val="#ppt_x"/>
                                          </p:val>
                                        </p:tav>
                                        <p:tav tm="100000">
                                          <p:val>
                                            <p:strVal val="#ppt_x"/>
                                          </p:val>
                                        </p:tav>
                                      </p:tavLst>
                                    </p:anim>
                                    <p:anim calcmode="lin" valueType="num">
                                      <p:cBhvr>
                                        <p:cTn id="3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14"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914162" y="228600"/>
            <a:ext cx="10360501" cy="609600"/>
          </a:xfrm>
        </p:spPr>
        <p:txBody>
          <a:bodyPr>
            <a:normAutofit fontScale="90000"/>
          </a:bodyPr>
          <a:lstStyle/>
          <a:p>
            <a:r>
              <a:rPr lang="en-US" altLang="en-US" dirty="0" smtClean="0"/>
              <a:t>The Blank Correction Equation</a:t>
            </a:r>
          </a:p>
        </p:txBody>
      </p:sp>
      <p:graphicFrame>
        <p:nvGraphicFramePr>
          <p:cNvPr id="11267" name="Object 3"/>
          <p:cNvGraphicFramePr>
            <a:graphicFrameLocks noChangeAspect="1"/>
          </p:cNvGraphicFramePr>
          <p:nvPr>
            <p:extLst>
              <p:ext uri="{D42A27DB-BD31-4B8C-83A1-F6EECF244321}">
                <p14:modId xmlns:p14="http://schemas.microsoft.com/office/powerpoint/2010/main" val="2512980852"/>
              </p:ext>
            </p:extLst>
          </p:nvPr>
        </p:nvGraphicFramePr>
        <p:xfrm>
          <a:off x="2133044" y="1828800"/>
          <a:ext cx="7414869" cy="909638"/>
        </p:xfrm>
        <a:graphic>
          <a:graphicData uri="http://schemas.openxmlformats.org/presentationml/2006/ole">
            <mc:AlternateContent xmlns:mc="http://schemas.openxmlformats.org/markup-compatibility/2006">
              <mc:Choice xmlns:v="urn:schemas-microsoft-com:vml" Requires="v">
                <p:oleObj spid="_x0000_s1128" name="Equation" r:id="rId3" imgW="2616200" imgH="431800" progId="Equation.3">
                  <p:embed/>
                </p:oleObj>
              </mc:Choice>
              <mc:Fallback>
                <p:oleObj name="Equation" r:id="rId3" imgW="2616200" imgH="431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044" y="1828800"/>
                        <a:ext cx="7414869"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68" name="Text Box 4"/>
          <p:cNvSpPr txBox="1">
            <a:spLocks noChangeArrowheads="1"/>
          </p:cNvSpPr>
          <p:nvPr/>
        </p:nvSpPr>
        <p:spPr bwMode="auto">
          <a:xfrm>
            <a:off x="3122612" y="3883967"/>
            <a:ext cx="528061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dirty="0">
                <a:latin typeface="+mn-lt"/>
              </a:rPr>
              <a:t>Note: Blank level (</a:t>
            </a:r>
            <a:r>
              <a:rPr lang="en-US" altLang="en-US" sz="2400" dirty="0" err="1">
                <a:latin typeface="+mn-lt"/>
              </a:rPr>
              <a:t>C</a:t>
            </a:r>
            <a:r>
              <a:rPr lang="en-US" altLang="en-US" sz="2400" baseline="-25000" dirty="0" err="1">
                <a:latin typeface="+mn-lt"/>
              </a:rPr>
              <a:t>level</a:t>
            </a:r>
            <a:r>
              <a:rPr lang="en-US" altLang="en-US" sz="2400" dirty="0">
                <a:latin typeface="+mn-lt"/>
              </a:rPr>
              <a:t>) can be non-zero</a:t>
            </a:r>
          </a:p>
        </p:txBody>
      </p:sp>
      <p:sp>
        <p:nvSpPr>
          <p:cNvPr id="5" name="Text Box 4"/>
          <p:cNvSpPr txBox="1">
            <a:spLocks noChangeArrowheads="1"/>
          </p:cNvSpPr>
          <p:nvPr/>
        </p:nvSpPr>
        <p:spPr bwMode="auto">
          <a:xfrm>
            <a:off x="379411" y="4648200"/>
            <a:ext cx="1135292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ts val="500"/>
              </a:spcBef>
              <a:spcAft>
                <a:spcPts val="500"/>
              </a:spcAft>
              <a:buFontTx/>
              <a:buNone/>
            </a:pPr>
            <a:r>
              <a:rPr lang="en-US" altLang="en-US" sz="2000" b="1" dirty="0">
                <a:latin typeface="+mn-lt"/>
              </a:rPr>
              <a:t>The "blank" correction is applied iteratively to improve the accuracy of the background calibration within the matrix correction so that the k-ratios </a:t>
            </a:r>
            <a:r>
              <a:rPr lang="en-US" altLang="en-US" sz="2000" b="1" dirty="0" smtClean="0">
                <a:latin typeface="+mn-lt"/>
              </a:rPr>
              <a:t>(and background for MAN) are </a:t>
            </a:r>
            <a:r>
              <a:rPr lang="en-US" altLang="en-US" sz="2000" b="1" dirty="0">
                <a:latin typeface="+mn-lt"/>
              </a:rPr>
              <a:t>properly </a:t>
            </a:r>
            <a:r>
              <a:rPr lang="en-US" altLang="en-US" sz="2000" b="1" dirty="0" smtClean="0">
                <a:latin typeface="+mn-lt"/>
              </a:rPr>
              <a:t>re-calculated.</a:t>
            </a:r>
            <a:endParaRPr lang="en-US" altLang="en-US" sz="2000" b="1" dirty="0">
              <a:latin typeface="+mn-lt"/>
            </a:endParaRPr>
          </a:p>
        </p:txBody>
      </p:sp>
      <p:sp>
        <p:nvSpPr>
          <p:cNvPr id="2" name="TextBox 1"/>
          <p:cNvSpPr txBox="1"/>
          <p:nvPr/>
        </p:nvSpPr>
        <p:spPr>
          <a:xfrm>
            <a:off x="-25118" y="5911334"/>
            <a:ext cx="12161984" cy="369332"/>
          </a:xfrm>
          <a:prstGeom prst="rect">
            <a:avLst/>
          </a:prstGeom>
          <a:noFill/>
        </p:spPr>
        <p:txBody>
          <a:bodyPr wrap="none" rtlCol="0">
            <a:spAutoFit/>
          </a:bodyPr>
          <a:lstStyle/>
          <a:p>
            <a:pPr algn="ctr"/>
            <a:r>
              <a:rPr lang="en-US" sz="1800" dirty="0">
                <a:hlinkClick r:id="rId5"/>
              </a:rPr>
              <a:t>Donovan, et. al., "Improved electron probe microanalysis of trace elements in quartz", American Mineralogist, 96, 274</a:t>
            </a:r>
            <a:r>
              <a:rPr lang="en-US" sz="1800" dirty="0" smtClean="0">
                <a:hlinkClick r:id="rId5"/>
              </a:rPr>
              <a:t>­-282</a:t>
            </a:r>
            <a:r>
              <a:rPr lang="en-US" sz="1800" dirty="0">
                <a:hlinkClick r:id="rId5"/>
              </a:rPr>
              <a:t>, 2011</a:t>
            </a:r>
            <a:endParaRPr lang="en-US" sz="1800" dirty="0"/>
          </a:p>
        </p:txBody>
      </p:sp>
    </p:spTree>
    <p:extLst>
      <p:ext uri="{BB962C8B-B14F-4D97-AF65-F5344CB8AC3E}">
        <p14:creationId xmlns:p14="http://schemas.microsoft.com/office/powerpoint/2010/main" val="10721038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1267"/>
                                        </p:tgtEl>
                                        <p:attrNameLst>
                                          <p:attrName>style.visibility</p:attrName>
                                        </p:attrNameLst>
                                      </p:cBhvr>
                                      <p:to>
                                        <p:strVal val="visible"/>
                                      </p:to>
                                    </p:set>
                                    <p:anim calcmode="lin" valueType="num">
                                      <p:cBhvr additive="base">
                                        <p:cTn id="7" dur="500" fill="hold"/>
                                        <p:tgtEl>
                                          <p:spTgt spid="11267"/>
                                        </p:tgtEl>
                                        <p:attrNameLst>
                                          <p:attrName>ppt_x</p:attrName>
                                        </p:attrNameLst>
                                      </p:cBhvr>
                                      <p:tavLst>
                                        <p:tav tm="0">
                                          <p:val>
                                            <p:strVal val="1+#ppt_w/2"/>
                                          </p:val>
                                        </p:tav>
                                        <p:tav tm="100000">
                                          <p:val>
                                            <p:strVal val="#ppt_x"/>
                                          </p:val>
                                        </p:tav>
                                      </p:tavLst>
                                    </p:anim>
                                    <p:anim calcmode="lin" valueType="num">
                                      <p:cBhvr additive="base">
                                        <p:cTn id="8" dur="500" fill="hold"/>
                                        <p:tgtEl>
                                          <p:spTgt spid="1126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1268">
                                            <p:txEl>
                                              <p:pRg st="0" end="0"/>
                                            </p:txEl>
                                          </p:spTgt>
                                        </p:tgtEl>
                                        <p:attrNameLst>
                                          <p:attrName>style.visibility</p:attrName>
                                        </p:attrNameLst>
                                      </p:cBhvr>
                                      <p:to>
                                        <p:strVal val="visible"/>
                                      </p:to>
                                    </p:set>
                                    <p:anim calcmode="lin" valueType="num">
                                      <p:cBhvr additive="base">
                                        <p:cTn id="13" dur="500" fill="hold"/>
                                        <p:tgtEl>
                                          <p:spTgt spid="11268">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126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autoUpdateAnimBg="0"/>
      <p:bldP spid="5" grpId="0" autoUpdateAnimBg="0"/>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1381" y="609600"/>
            <a:ext cx="6971780" cy="6001643"/>
          </a:xfrm>
          <a:prstGeom prst="rect">
            <a:avLst/>
          </a:prstGeom>
          <a:noFill/>
        </p:spPr>
        <p:txBody>
          <a:bodyPr wrap="none" rtlCol="0">
            <a:spAutoFit/>
          </a:bodyPr>
          <a:lstStyle/>
          <a:p>
            <a:r>
              <a:rPr lang="fr-FR" sz="1200" b="1" dirty="0">
                <a:latin typeface="Courier New" panose="02070309020205020404" pitchFamily="49" charset="0"/>
                <a:cs typeface="Courier New" panose="02070309020205020404" pitchFamily="49" charset="0"/>
              </a:rPr>
              <a:t>Un   30 960 sec on SiO2</a:t>
            </a:r>
          </a:p>
          <a:p>
            <a:r>
              <a:rPr lang="en-US" sz="1200" b="1" dirty="0">
                <a:latin typeface="Courier New" panose="02070309020205020404" pitchFamily="49" charset="0"/>
                <a:cs typeface="Courier New" panose="02070309020205020404" pitchFamily="49" charset="0"/>
              </a:rPr>
              <a:t>TakeOff = 40.0  KiloVolt = 20.0  Beam Current = 200.  Beam Size =   20</a:t>
            </a:r>
          </a:p>
          <a:p>
            <a:r>
              <a:rPr lang="en-US" sz="1200" b="1" dirty="0" smtClean="0">
                <a:latin typeface="Courier New" panose="02070309020205020404" pitchFamily="49" charset="0"/>
                <a:cs typeface="Courier New" panose="02070309020205020404" pitchFamily="49" charset="0"/>
              </a:rPr>
              <a:t> </a:t>
            </a:r>
            <a:endParaRPr lang="en-US" sz="1200" b="1" dirty="0">
              <a:latin typeface="Courier New" panose="02070309020205020404" pitchFamily="49" charset="0"/>
              <a:cs typeface="Courier New" panose="02070309020205020404" pitchFamily="49" charset="0"/>
            </a:endParaRPr>
          </a:p>
          <a:p>
            <a:r>
              <a:rPr lang="it-IT" sz="1200" b="1" dirty="0">
                <a:latin typeface="Courier New" panose="02070309020205020404" pitchFamily="49" charset="0"/>
                <a:cs typeface="Courier New" panose="02070309020205020404" pitchFamily="49" charset="0"/>
              </a:rPr>
              <a:t>ELEM:       Ti      Ti      Ti      Ti      Ti      Si       O</a:t>
            </a:r>
          </a:p>
          <a:p>
            <a:r>
              <a:rPr lang="en-US" sz="1200" b="1" dirty="0">
                <a:latin typeface="Courier New" panose="02070309020205020404" pitchFamily="49" charset="0"/>
                <a:cs typeface="Courier New" panose="02070309020205020404" pitchFamily="49" charset="0"/>
              </a:rPr>
              <a:t>TYPE:     ANAL    </a:t>
            </a:r>
            <a:r>
              <a:rPr lang="en-US" sz="1200" b="1" dirty="0" err="1">
                <a:latin typeface="Courier New" panose="02070309020205020404" pitchFamily="49" charset="0"/>
                <a:cs typeface="Courier New" panose="02070309020205020404" pitchFamily="49" charset="0"/>
              </a:rPr>
              <a:t>ANAL</a:t>
            </a:r>
            <a:r>
              <a:rPr lang="en-US" sz="1200" b="1"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ANAL</a:t>
            </a:r>
            <a:r>
              <a:rPr lang="en-US" sz="1200" b="1"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ANAL</a:t>
            </a:r>
            <a:r>
              <a:rPr lang="en-US" sz="1200" b="1"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ANAL</a:t>
            </a:r>
            <a:r>
              <a:rPr lang="en-US" sz="1200" b="1" dirty="0">
                <a:latin typeface="Courier New" panose="02070309020205020404" pitchFamily="49" charset="0"/>
                <a:cs typeface="Courier New" panose="02070309020205020404" pitchFamily="49" charset="0"/>
              </a:rPr>
              <a:t>    SPEC    CALC</a:t>
            </a:r>
          </a:p>
          <a:p>
            <a:r>
              <a:rPr lang="fi-FI" sz="1200" b="1" dirty="0">
                <a:latin typeface="Courier New" panose="02070309020205020404" pitchFamily="49" charset="0"/>
                <a:cs typeface="Courier New" panose="02070309020205020404" pitchFamily="49" charset="0"/>
              </a:rPr>
              <a:t>BGDS:      LIN     LIN     LIN     LIN     LIN</a:t>
            </a:r>
          </a:p>
          <a:p>
            <a:r>
              <a:rPr lang="en-US" sz="1200" b="1" dirty="0">
                <a:latin typeface="Courier New" panose="02070309020205020404" pitchFamily="49" charset="0"/>
                <a:cs typeface="Courier New" panose="02070309020205020404" pitchFamily="49" charset="0"/>
              </a:rPr>
              <a:t>TIME:   960.00  960.00  960.00  960.00  960.00     ---     ---</a:t>
            </a:r>
          </a:p>
          <a:p>
            <a:r>
              <a:rPr lang="de-DE" sz="1200" b="1" dirty="0">
                <a:latin typeface="Courier New" panose="02070309020205020404" pitchFamily="49" charset="0"/>
                <a:cs typeface="Courier New" panose="02070309020205020404" pitchFamily="49" charset="0"/>
              </a:rPr>
              <a:t>BEAM:   199.56  199.56  199.56  199.56  199.56     ---     ---</a:t>
            </a:r>
          </a:p>
          <a:p>
            <a:endParaRPr lang="en-US" sz="1200" b="1" dirty="0">
              <a:latin typeface="Courier New" panose="02070309020205020404" pitchFamily="49" charset="0"/>
              <a:cs typeface="Courier New" panose="02070309020205020404" pitchFamily="49" charset="0"/>
            </a:endParaRPr>
          </a:p>
          <a:p>
            <a:r>
              <a:rPr lang="it-IT" sz="1200" b="1" dirty="0">
                <a:latin typeface="Courier New" panose="02070309020205020404" pitchFamily="49" charset="0"/>
                <a:cs typeface="Courier New" panose="02070309020205020404" pitchFamily="49" charset="0"/>
              </a:rPr>
              <a:t>ELEM:       Ti      Ti      Ti      Ti      Ti      Si       O   SUM  </a:t>
            </a:r>
          </a:p>
          <a:p>
            <a:r>
              <a:rPr lang="fi-FI" sz="1200" b="1" dirty="0">
                <a:latin typeface="Courier New" panose="02070309020205020404" pitchFamily="49" charset="0"/>
                <a:cs typeface="Courier New" panose="02070309020205020404" pitchFamily="49" charset="0"/>
              </a:rPr>
              <a:t>XRAY:     (ka)    (ka)    (ka)    (ka)    (ka)      ()      ()</a:t>
            </a:r>
          </a:p>
          <a:p>
            <a:r>
              <a:rPr lang="en-US" sz="1200" b="1" dirty="0">
                <a:latin typeface="Courier New" panose="02070309020205020404" pitchFamily="49" charset="0"/>
                <a:cs typeface="Courier New" panose="02070309020205020404" pitchFamily="49" charset="0"/>
              </a:rPr>
              <a:t>   266  .00008  .00021  .00051 -.00028  .00041 46.7430 53.2576 100.002</a:t>
            </a:r>
          </a:p>
          <a:p>
            <a:r>
              <a:rPr lang="en-US" sz="1200" b="1" dirty="0">
                <a:latin typeface="Courier New" panose="02070309020205020404" pitchFamily="49" charset="0"/>
                <a:cs typeface="Courier New" panose="02070309020205020404" pitchFamily="49" charset="0"/>
              </a:rPr>
              <a:t>   267  .00095 -.00021 -.00026  .00047  .00041 46.7430 53.2579 100.002</a:t>
            </a:r>
          </a:p>
          <a:p>
            <a:r>
              <a:rPr lang="en-US" sz="1200" b="1" dirty="0">
                <a:latin typeface="Courier New" panose="02070309020205020404" pitchFamily="49" charset="0"/>
                <a:cs typeface="Courier New" panose="02070309020205020404" pitchFamily="49" charset="0"/>
              </a:rPr>
              <a:t>   268  .00010  .00032 -.00014  .00006  .00045 46.7430 53.2575 100.001</a:t>
            </a:r>
          </a:p>
          <a:p>
            <a:r>
              <a:rPr lang="en-US" sz="1200" b="1" dirty="0">
                <a:latin typeface="Courier New" panose="02070309020205020404" pitchFamily="49" charset="0"/>
                <a:cs typeface="Courier New" panose="02070309020205020404" pitchFamily="49" charset="0"/>
              </a:rPr>
              <a:t>   269  .00047  .00036  .00007  .00088  .00013 46.7430 53.2583 100.003</a:t>
            </a:r>
          </a:p>
          <a:p>
            <a:r>
              <a:rPr lang="en-US" sz="1200" b="1" dirty="0">
                <a:latin typeface="Courier New" panose="02070309020205020404" pitchFamily="49" charset="0"/>
                <a:cs typeface="Courier New" panose="02070309020205020404" pitchFamily="49" charset="0"/>
              </a:rPr>
              <a:t>   270  .00011  .00046  .00042  .00083  .00026 46.7430 53.2584 100.004</a:t>
            </a:r>
          </a:p>
          <a:p>
            <a:endParaRPr lang="en-US" sz="1200" b="1" dirty="0">
              <a:latin typeface="Courier New" panose="02070309020205020404" pitchFamily="49" charset="0"/>
              <a:cs typeface="Courier New" panose="02070309020205020404" pitchFamily="49" charset="0"/>
            </a:endParaRPr>
          </a:p>
          <a:p>
            <a:r>
              <a:rPr lang="it-IT" sz="1200" b="1" dirty="0">
                <a:latin typeface="Courier New" panose="02070309020205020404" pitchFamily="49" charset="0"/>
                <a:cs typeface="Courier New" panose="02070309020205020404" pitchFamily="49" charset="0"/>
              </a:rPr>
              <a:t>AVER:   .00034  .00023  .00012  .00039  .00033  46.743  53.258 100.002</a:t>
            </a:r>
          </a:p>
          <a:p>
            <a:r>
              <a:rPr lang="en-US" sz="1200" b="1" dirty="0">
                <a:latin typeface="Courier New" panose="02070309020205020404" pitchFamily="49" charset="0"/>
                <a:cs typeface="Courier New" panose="02070309020205020404" pitchFamily="49" charset="0"/>
              </a:rPr>
              <a:t>SDEV:   .00038  .00026  .00034  .00050  .00013    .000    .000  .00096</a:t>
            </a:r>
          </a:p>
          <a:p>
            <a:r>
              <a:rPr lang="de-DE" sz="1200" b="1" dirty="0">
                <a:latin typeface="Courier New" panose="02070309020205020404" pitchFamily="49" charset="0"/>
                <a:cs typeface="Courier New" panose="02070309020205020404" pitchFamily="49" charset="0"/>
              </a:rPr>
              <a:t>SERR:   .00017  .00012  .00015  .00022  .00006  .00000  .00017</a:t>
            </a:r>
          </a:p>
          <a:p>
            <a:endParaRPr lang="en-US" sz="1200" b="1" dirty="0" smtClean="0">
              <a:latin typeface="Courier New" panose="02070309020205020404" pitchFamily="49" charset="0"/>
              <a:cs typeface="Courier New" panose="02070309020205020404" pitchFamily="49" charset="0"/>
            </a:endParaRPr>
          </a:p>
          <a:p>
            <a:r>
              <a:rPr lang="en-US" sz="1200" b="1" dirty="0" smtClean="0">
                <a:latin typeface="Courier New" panose="02070309020205020404" pitchFamily="49" charset="0"/>
                <a:cs typeface="Courier New" panose="02070309020205020404" pitchFamily="49" charset="0"/>
              </a:rPr>
              <a:t>BLNK</a:t>
            </a:r>
            <a:r>
              <a:rPr lang="en-US" sz="1200" b="1" dirty="0">
                <a:latin typeface="Courier New" panose="02070309020205020404" pitchFamily="49" charset="0"/>
                <a:cs typeface="Courier New" panose="02070309020205020404" pitchFamily="49" charset="0"/>
              </a:rPr>
              <a:t>#:      26      26      26      26      26     ---     ---</a:t>
            </a:r>
          </a:p>
          <a:p>
            <a:r>
              <a:rPr lang="en-US" sz="1200" b="1" dirty="0">
                <a:latin typeface="Courier New" panose="02070309020205020404" pitchFamily="49" charset="0"/>
                <a:cs typeface="Courier New" panose="02070309020205020404" pitchFamily="49" charset="0"/>
              </a:rPr>
              <a:t>BLNKL: .000142 .000142 .000142 .000142 .000142     ---     ---</a:t>
            </a:r>
          </a:p>
          <a:p>
            <a:r>
              <a:rPr lang="en-US" sz="1200" b="1" dirty="0">
                <a:latin typeface="Courier New" panose="02070309020205020404" pitchFamily="49" charset="0"/>
                <a:cs typeface="Courier New" panose="02070309020205020404" pitchFamily="49" charset="0"/>
              </a:rPr>
              <a:t>BLNKV: -.00008 -.00118 -.00282 .000450 -.00033     ---     ---</a:t>
            </a:r>
          </a:p>
          <a:p>
            <a:endParaRPr lang="en-US" sz="1200" b="1" dirty="0">
              <a:latin typeface="Courier New" panose="02070309020205020404" pitchFamily="49" charset="0"/>
              <a:cs typeface="Courier New" panose="02070309020205020404" pitchFamily="49" charset="0"/>
            </a:endParaRPr>
          </a:p>
          <a:p>
            <a:r>
              <a:rPr lang="en-US" sz="1200" b="1" dirty="0">
                <a:latin typeface="Courier New" panose="02070309020205020404" pitchFamily="49" charset="0"/>
                <a:cs typeface="Courier New" panose="02070309020205020404" pitchFamily="49" charset="0"/>
              </a:rPr>
              <a:t>Detection Limit (t-test) in Elemental Weight Percent (Average of Sample</a:t>
            </a:r>
            <a:r>
              <a:rPr lang="en-US" sz="1200" b="1" dirty="0" smtClean="0">
                <a:latin typeface="Courier New" panose="02070309020205020404" pitchFamily="49" charset="0"/>
                <a:cs typeface="Courier New" panose="02070309020205020404" pitchFamily="49" charset="0"/>
              </a:rPr>
              <a:t>):</a:t>
            </a:r>
            <a:endParaRPr lang="en-US" sz="1200" b="1" dirty="0">
              <a:latin typeface="Courier New" panose="02070309020205020404" pitchFamily="49" charset="0"/>
              <a:cs typeface="Courier New" panose="02070309020205020404" pitchFamily="49" charset="0"/>
            </a:endParaRPr>
          </a:p>
          <a:p>
            <a:r>
              <a:rPr lang="en-US" sz="1200" b="1" dirty="0">
                <a:latin typeface="Courier New" panose="02070309020205020404" pitchFamily="49" charset="0"/>
                <a:cs typeface="Courier New" panose="02070309020205020404" pitchFamily="49" charset="0"/>
              </a:rPr>
              <a:t>ELEM:       </a:t>
            </a:r>
            <a:r>
              <a:rPr lang="en-US" sz="1200" b="1" dirty="0" err="1">
                <a:latin typeface="Courier New" panose="02070309020205020404" pitchFamily="49" charset="0"/>
                <a:cs typeface="Courier New" panose="02070309020205020404" pitchFamily="49" charset="0"/>
              </a:rPr>
              <a:t>Ti</a:t>
            </a:r>
            <a:r>
              <a:rPr lang="en-US" sz="1200" b="1"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Ti</a:t>
            </a:r>
            <a:r>
              <a:rPr lang="en-US" sz="1200" b="1"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Ti</a:t>
            </a:r>
            <a:r>
              <a:rPr lang="en-US" sz="1200" b="1"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Ti</a:t>
            </a:r>
            <a:r>
              <a:rPr lang="en-US" sz="1200" b="1"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Ti</a:t>
            </a:r>
            <a:endParaRPr lang="en-US" sz="1200" b="1" dirty="0">
              <a:latin typeface="Courier New" panose="02070309020205020404" pitchFamily="49" charset="0"/>
              <a:cs typeface="Courier New" panose="02070309020205020404" pitchFamily="49" charset="0"/>
            </a:endParaRPr>
          </a:p>
          <a:p>
            <a:r>
              <a:rPr lang="it-IT" sz="1200" b="1" dirty="0">
                <a:latin typeface="Courier New" panose="02070309020205020404" pitchFamily="49" charset="0"/>
                <a:cs typeface="Courier New" panose="02070309020205020404" pitchFamily="49" charset="0"/>
              </a:rPr>
              <a:t>  60ci  .00022  .00010  .00016  .00005  .00017</a:t>
            </a:r>
          </a:p>
          <a:p>
            <a:r>
              <a:rPr lang="it-IT" sz="1200" b="1" dirty="0">
                <a:latin typeface="Courier New" panose="02070309020205020404" pitchFamily="49" charset="0"/>
                <a:cs typeface="Courier New" panose="02070309020205020404" pitchFamily="49" charset="0"/>
              </a:rPr>
              <a:t>  80ci  .00036  .00017  .00026  .00007  .00028</a:t>
            </a:r>
          </a:p>
          <a:p>
            <a:r>
              <a:rPr lang="it-IT" sz="1200" b="1" dirty="0">
                <a:latin typeface="Courier New" panose="02070309020205020404" pitchFamily="49" charset="0"/>
                <a:cs typeface="Courier New" panose="02070309020205020404" pitchFamily="49" charset="0"/>
              </a:rPr>
              <a:t>  90ci  .00050  .00023  .00036  .00010  .00039</a:t>
            </a:r>
          </a:p>
          <a:p>
            <a:r>
              <a:rPr lang="it-IT" sz="1200" b="1" dirty="0">
                <a:latin typeface="Courier New" panose="02070309020205020404" pitchFamily="49" charset="0"/>
                <a:cs typeface="Courier New" panose="02070309020205020404" pitchFamily="49" charset="0"/>
              </a:rPr>
              <a:t>  95ci  .00065  .00030  .00047  .00014  .00051</a:t>
            </a:r>
          </a:p>
          <a:p>
            <a:r>
              <a:rPr lang="it-IT" sz="1200" b="1" dirty="0">
                <a:latin typeface="Courier New" panose="02070309020205020404" pitchFamily="49" charset="0"/>
                <a:cs typeface="Courier New" panose="02070309020205020404" pitchFamily="49" charset="0"/>
              </a:rPr>
              <a:t>  99ci  .00107  .00050  .00078  .00023  .</a:t>
            </a:r>
            <a:r>
              <a:rPr lang="it-IT" sz="1200" b="1" dirty="0" smtClean="0">
                <a:latin typeface="Courier New" panose="02070309020205020404" pitchFamily="49" charset="0"/>
                <a:cs typeface="Courier New" panose="02070309020205020404" pitchFamily="49" charset="0"/>
              </a:rPr>
              <a:t>00084</a:t>
            </a:r>
            <a:endParaRPr lang="it-IT" sz="1200" b="1" dirty="0">
              <a:latin typeface="Courier New" panose="02070309020205020404" pitchFamily="49" charset="0"/>
              <a:cs typeface="Courier New" panose="02070309020205020404" pitchFamily="49" charset="0"/>
            </a:endParaRPr>
          </a:p>
        </p:txBody>
      </p:sp>
      <p:sp>
        <p:nvSpPr>
          <p:cNvPr id="3" name="Rectangle 2"/>
          <p:cNvSpPr txBox="1">
            <a:spLocks noChangeArrowheads="1"/>
          </p:cNvSpPr>
          <p:nvPr/>
        </p:nvSpPr>
        <p:spPr>
          <a:xfrm>
            <a:off x="227012" y="0"/>
            <a:ext cx="11657092" cy="609600"/>
          </a:xfrm>
          <a:prstGeom prst="rect">
            <a:avLst/>
          </a:prstGeom>
        </p:spPr>
        <p:txBody>
          <a:bodyPr>
            <a:normAutofit fontScale="97500" lnSpcReduction="10000"/>
          </a:bodyPr>
          <a:lstStyle>
            <a:lvl1pPr algn="ctr" defTabSz="1218888" rtl="0" eaLnBrk="1" latinLnBrk="0" hangingPunct="1">
              <a:spcBef>
                <a:spcPct val="0"/>
              </a:spcBef>
              <a:buNone/>
              <a:defRPr sz="5800" kern="1200">
                <a:solidFill>
                  <a:schemeClr val="tx1"/>
                </a:solidFill>
                <a:latin typeface="+mj-lt"/>
                <a:ea typeface="+mj-ea"/>
                <a:cs typeface="+mj-cs"/>
              </a:defRPr>
            </a:lvl1pPr>
          </a:lstStyle>
          <a:p>
            <a:r>
              <a:rPr lang="en-US" altLang="en-US" sz="3600" dirty="0" smtClean="0"/>
              <a:t>Blank Correction Applied</a:t>
            </a:r>
            <a:endParaRPr lang="en-US" altLang="en-US" dirty="0" smtClean="0"/>
          </a:p>
        </p:txBody>
      </p:sp>
      <p:sp>
        <p:nvSpPr>
          <p:cNvPr id="4" name="TextBox 3"/>
          <p:cNvSpPr txBox="1"/>
          <p:nvPr/>
        </p:nvSpPr>
        <p:spPr>
          <a:xfrm>
            <a:off x="341381" y="380999"/>
            <a:ext cx="1286314" cy="307777"/>
          </a:xfrm>
          <a:prstGeom prst="rect">
            <a:avLst/>
          </a:prstGeom>
          <a:noFill/>
        </p:spPr>
        <p:txBody>
          <a:bodyPr wrap="none" rtlCol="0">
            <a:spAutoFit/>
          </a:bodyPr>
          <a:lstStyle/>
          <a:p>
            <a:r>
              <a:rPr lang="en-US" sz="1400" dirty="0" smtClean="0"/>
              <a:t>Results in wt.%</a:t>
            </a:r>
            <a:endParaRPr lang="en-US" sz="1400" dirty="0"/>
          </a:p>
        </p:txBody>
      </p:sp>
      <p:sp>
        <p:nvSpPr>
          <p:cNvPr id="5" name="Rectangle 4"/>
          <p:cNvSpPr/>
          <p:nvPr/>
        </p:nvSpPr>
        <p:spPr>
          <a:xfrm>
            <a:off x="290950" y="4386699"/>
            <a:ext cx="6795940" cy="685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90950" y="5181599"/>
            <a:ext cx="6795940" cy="142964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75120" y="3617162"/>
            <a:ext cx="6795940" cy="685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Box 4"/>
          <p:cNvSpPr txBox="1">
            <a:spLocks noChangeArrowheads="1"/>
          </p:cNvSpPr>
          <p:nvPr/>
        </p:nvSpPr>
        <p:spPr bwMode="auto">
          <a:xfrm>
            <a:off x="7499278" y="762000"/>
            <a:ext cx="4419599" cy="3524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ts val="500"/>
              </a:spcBef>
              <a:spcAft>
                <a:spcPts val="500"/>
              </a:spcAft>
              <a:buFontTx/>
              <a:buNone/>
            </a:pPr>
            <a:r>
              <a:rPr lang="en-US" altLang="en-US" sz="1800" b="1" dirty="0"/>
              <a:t>Analysis of pure synthetic </a:t>
            </a:r>
            <a:r>
              <a:rPr lang="en-US" altLang="en-US" sz="1800" b="1" dirty="0" smtClean="0"/>
              <a:t>SiO2 with the quantitative (matrix corrected) blank correction applied (from a different sample measurement).</a:t>
            </a:r>
          </a:p>
          <a:p>
            <a:pPr>
              <a:spcBef>
                <a:spcPts val="500"/>
              </a:spcBef>
              <a:spcAft>
                <a:spcPts val="500"/>
              </a:spcAft>
              <a:buFontTx/>
              <a:buNone/>
            </a:pPr>
            <a:r>
              <a:rPr lang="en-US" altLang="en-US" sz="1800" b="1" dirty="0" smtClean="0"/>
              <a:t>Note </a:t>
            </a:r>
            <a:r>
              <a:rPr lang="en-US" altLang="en-US" sz="1800" b="1" dirty="0"/>
              <a:t>that different spectrometers </a:t>
            </a:r>
            <a:r>
              <a:rPr lang="en-US" altLang="en-US" sz="1800" b="1" dirty="0" smtClean="0"/>
              <a:t>now give statistically similar average values</a:t>
            </a:r>
            <a:endParaRPr lang="en-US" altLang="en-US" sz="1800" b="1" dirty="0"/>
          </a:p>
          <a:p>
            <a:pPr>
              <a:spcBef>
                <a:spcPts val="500"/>
              </a:spcBef>
              <a:spcAft>
                <a:spcPts val="500"/>
              </a:spcAft>
              <a:buFontTx/>
              <a:buNone/>
            </a:pPr>
            <a:r>
              <a:rPr lang="en-US" altLang="en-US" sz="1800" b="1" dirty="0"/>
              <a:t>The </a:t>
            </a:r>
            <a:r>
              <a:rPr lang="en-US" altLang="en-US" sz="1800" b="1" dirty="0" smtClean="0"/>
              <a:t>variances and 99% CI t-test values are exactly the same as without the blank correction, but the averages are now in close agreement.</a:t>
            </a:r>
          </a:p>
          <a:p>
            <a:pPr>
              <a:spcBef>
                <a:spcPts val="500"/>
              </a:spcBef>
              <a:spcAft>
                <a:spcPts val="500"/>
              </a:spcAft>
              <a:buFontTx/>
              <a:buNone/>
            </a:pPr>
            <a:r>
              <a:rPr lang="en-US" altLang="en-US" sz="1800" b="1" dirty="0" smtClean="0"/>
              <a:t>But can we do even better?</a:t>
            </a:r>
            <a:endParaRPr lang="en-US" altLang="en-US" sz="1600" dirty="0"/>
          </a:p>
        </p:txBody>
      </p:sp>
      <p:grpSp>
        <p:nvGrpSpPr>
          <p:cNvPr id="13" name="Group 12"/>
          <p:cNvGrpSpPr/>
          <p:nvPr/>
        </p:nvGrpSpPr>
        <p:grpSpPr>
          <a:xfrm>
            <a:off x="4722812" y="4610834"/>
            <a:ext cx="7196066" cy="1789966"/>
            <a:chOff x="4722812" y="4610834"/>
            <a:chExt cx="7196066" cy="1789966"/>
          </a:xfrm>
        </p:grpSpPr>
        <p:sp>
          <p:nvSpPr>
            <p:cNvPr id="9" name="TextBox 8"/>
            <p:cNvSpPr txBox="1"/>
            <p:nvPr/>
          </p:nvSpPr>
          <p:spPr>
            <a:xfrm>
              <a:off x="8035574" y="4610834"/>
              <a:ext cx="3883304" cy="830997"/>
            </a:xfrm>
            <a:prstGeom prst="rect">
              <a:avLst/>
            </a:prstGeom>
            <a:noFill/>
          </p:spPr>
          <p:txBody>
            <a:bodyPr wrap="square" rtlCol="0">
              <a:spAutoFit/>
            </a:bodyPr>
            <a:lstStyle/>
            <a:p>
              <a:r>
                <a:rPr lang="en-US" dirty="0" smtClean="0"/>
                <a:t>~10 ppm t-test sensitivity for all 5 spectrometers</a:t>
              </a:r>
              <a:endParaRPr lang="en-US" dirty="0"/>
            </a:p>
          </p:txBody>
        </p:sp>
        <p:cxnSp>
          <p:nvCxnSpPr>
            <p:cNvPr id="10" name="Straight Arrow Connector 9"/>
            <p:cNvCxnSpPr/>
            <p:nvPr/>
          </p:nvCxnSpPr>
          <p:spPr bwMode="auto">
            <a:xfrm flipH="1">
              <a:off x="4722812" y="4841666"/>
              <a:ext cx="3147747" cy="1559134"/>
            </a:xfrm>
            <a:prstGeom prst="straightConnector1">
              <a:avLst/>
            </a:prstGeom>
            <a:solidFill>
              <a:schemeClr val="accent1"/>
            </a:solidFill>
            <a:ln w="254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2057931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04721" y="0"/>
            <a:ext cx="11680957" cy="762000"/>
          </a:xfrm>
        </p:spPr>
        <p:txBody>
          <a:bodyPr/>
          <a:lstStyle/>
          <a:p>
            <a:r>
              <a:rPr lang="en-US" altLang="en-US" sz="3600" dirty="0" smtClean="0"/>
              <a:t>Aggregate Intensities for Improved Sensitivity</a:t>
            </a:r>
            <a:endParaRPr lang="en-US" altLang="en-US" dirty="0" smtClean="0"/>
          </a:p>
        </p:txBody>
      </p:sp>
      <p:grpSp>
        <p:nvGrpSpPr>
          <p:cNvPr id="12" name="Group 11"/>
          <p:cNvGrpSpPr/>
          <p:nvPr/>
        </p:nvGrpSpPr>
        <p:grpSpPr>
          <a:xfrm>
            <a:off x="406294" y="374372"/>
            <a:ext cx="6971780" cy="6481863"/>
            <a:chOff x="406294" y="374372"/>
            <a:chExt cx="6971780" cy="6481863"/>
          </a:xfrm>
        </p:grpSpPr>
        <p:sp>
          <p:nvSpPr>
            <p:cNvPr id="12291" name="Text Box 3"/>
            <p:cNvSpPr txBox="1">
              <a:spLocks noChangeArrowheads="1"/>
            </p:cNvSpPr>
            <p:nvPr/>
          </p:nvSpPr>
          <p:spPr bwMode="auto">
            <a:xfrm>
              <a:off x="406294" y="669926"/>
              <a:ext cx="6971780" cy="618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ts val="0"/>
                </a:spcBef>
                <a:buNone/>
              </a:pPr>
              <a:r>
                <a:rPr lang="fr-FR" sz="1200" b="1" dirty="0">
                  <a:latin typeface="Courier New" panose="02070309020205020404" pitchFamily="49" charset="0"/>
                  <a:cs typeface="Courier New" panose="02070309020205020404" pitchFamily="49" charset="0"/>
                </a:rPr>
                <a:t>Un   30 960 sec on SiO2</a:t>
              </a:r>
            </a:p>
            <a:p>
              <a:pPr>
                <a:spcBef>
                  <a:spcPts val="0"/>
                </a:spcBef>
                <a:buNone/>
              </a:pPr>
              <a:r>
                <a:rPr lang="en-US" sz="1200" b="1" dirty="0" smtClean="0">
                  <a:latin typeface="Courier New" panose="02070309020205020404" pitchFamily="49" charset="0"/>
                  <a:cs typeface="Courier New" panose="02070309020205020404" pitchFamily="49" charset="0"/>
                </a:rPr>
                <a:t> </a:t>
              </a:r>
              <a:endParaRPr lang="en-US" sz="1200" b="1" dirty="0">
                <a:latin typeface="Courier New" panose="02070309020205020404" pitchFamily="49" charset="0"/>
                <a:cs typeface="Courier New" panose="02070309020205020404" pitchFamily="49" charset="0"/>
              </a:endParaRPr>
            </a:p>
            <a:p>
              <a:pPr>
                <a:spcBef>
                  <a:spcPts val="0"/>
                </a:spcBef>
                <a:buNone/>
              </a:pPr>
              <a:r>
                <a:rPr lang="it-IT" sz="1200" b="1" dirty="0">
                  <a:latin typeface="Courier New" panose="02070309020205020404" pitchFamily="49" charset="0"/>
                  <a:cs typeface="Courier New" panose="02070309020205020404" pitchFamily="49" charset="0"/>
                </a:rPr>
                <a:t>ELEM:       Ti      Ti      Ti      Ti      Ti      Si       O</a:t>
              </a:r>
            </a:p>
            <a:p>
              <a:pPr>
                <a:spcBef>
                  <a:spcPts val="0"/>
                </a:spcBef>
                <a:buNone/>
              </a:pPr>
              <a:r>
                <a:rPr lang="en-US" sz="1200" b="1" dirty="0">
                  <a:latin typeface="Courier New" panose="02070309020205020404" pitchFamily="49" charset="0"/>
                  <a:cs typeface="Courier New" panose="02070309020205020404" pitchFamily="49" charset="0"/>
                </a:rPr>
                <a:t>TYPE:     ANAL    </a:t>
              </a:r>
              <a:r>
                <a:rPr lang="en-US" sz="1200" b="1" dirty="0" err="1">
                  <a:latin typeface="Courier New" panose="02070309020205020404" pitchFamily="49" charset="0"/>
                  <a:cs typeface="Courier New" panose="02070309020205020404" pitchFamily="49" charset="0"/>
                </a:rPr>
                <a:t>ANAL</a:t>
              </a:r>
              <a:r>
                <a:rPr lang="en-US" sz="1200" b="1"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ANAL</a:t>
              </a:r>
              <a:r>
                <a:rPr lang="en-US" sz="1200" b="1"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ANAL</a:t>
              </a:r>
              <a:r>
                <a:rPr lang="en-US" sz="1200" b="1"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ANAL</a:t>
              </a:r>
              <a:r>
                <a:rPr lang="en-US" sz="1200" b="1" dirty="0">
                  <a:latin typeface="Courier New" panose="02070309020205020404" pitchFamily="49" charset="0"/>
                  <a:cs typeface="Courier New" panose="02070309020205020404" pitchFamily="49" charset="0"/>
                </a:rPr>
                <a:t>    SPEC    CALC</a:t>
              </a:r>
            </a:p>
            <a:p>
              <a:pPr>
                <a:spcBef>
                  <a:spcPts val="0"/>
                </a:spcBef>
                <a:buNone/>
              </a:pPr>
              <a:r>
                <a:rPr lang="fi-FI" sz="1200" b="1" dirty="0">
                  <a:latin typeface="Courier New" panose="02070309020205020404" pitchFamily="49" charset="0"/>
                  <a:cs typeface="Courier New" panose="02070309020205020404" pitchFamily="49" charset="0"/>
                </a:rPr>
                <a:t>BGDS:      LIN     LIN     LIN     LIN     LIN</a:t>
              </a:r>
            </a:p>
            <a:p>
              <a:pPr>
                <a:spcBef>
                  <a:spcPts val="0"/>
                </a:spcBef>
                <a:buNone/>
              </a:pPr>
              <a:r>
                <a:rPr lang="en-US" sz="1200" b="1" dirty="0">
                  <a:latin typeface="Courier New" panose="02070309020205020404" pitchFamily="49" charset="0"/>
                  <a:cs typeface="Courier New" panose="02070309020205020404" pitchFamily="49" charset="0"/>
                </a:rPr>
                <a:t>TIME:   960.00     .00     .00     .00     .00     ---     ---</a:t>
              </a:r>
            </a:p>
            <a:p>
              <a:pPr>
                <a:spcBef>
                  <a:spcPts val="0"/>
                </a:spcBef>
                <a:buNone/>
              </a:pPr>
              <a:r>
                <a:rPr lang="de-DE" sz="1200" b="1" dirty="0">
                  <a:latin typeface="Courier New" panose="02070309020205020404" pitchFamily="49" charset="0"/>
                  <a:cs typeface="Courier New" panose="02070309020205020404" pitchFamily="49" charset="0"/>
                </a:rPr>
                <a:t>BEAM:   199.56     .00     .00     .00     .00     ---     ---</a:t>
              </a:r>
            </a:p>
            <a:p>
              <a:pPr>
                <a:spcBef>
                  <a:spcPts val="0"/>
                </a:spcBef>
                <a:buNone/>
              </a:pPr>
              <a:r>
                <a:rPr lang="en-US" sz="1200" b="1" dirty="0">
                  <a:latin typeface="Courier New" panose="02070309020205020404" pitchFamily="49" charset="0"/>
                  <a:cs typeface="Courier New" panose="02070309020205020404" pitchFamily="49" charset="0"/>
                </a:rPr>
                <a:t>AGGR:        5                                     ---     ---</a:t>
              </a:r>
            </a:p>
            <a:p>
              <a:pPr>
                <a:spcBef>
                  <a:spcPts val="0"/>
                </a:spcBef>
                <a:buNone/>
              </a:pPr>
              <a:endParaRPr lang="en-US" sz="1200" b="1" dirty="0">
                <a:latin typeface="Courier New" panose="02070309020205020404" pitchFamily="49" charset="0"/>
                <a:cs typeface="Courier New" panose="02070309020205020404" pitchFamily="49" charset="0"/>
              </a:endParaRPr>
            </a:p>
            <a:p>
              <a:pPr>
                <a:spcBef>
                  <a:spcPts val="0"/>
                </a:spcBef>
                <a:buNone/>
              </a:pPr>
              <a:r>
                <a:rPr lang="it-IT" sz="1200" b="1" dirty="0">
                  <a:latin typeface="Courier New" panose="02070309020205020404" pitchFamily="49" charset="0"/>
                  <a:cs typeface="Courier New" panose="02070309020205020404" pitchFamily="49" charset="0"/>
                </a:rPr>
                <a:t>ELEM:       Ti      Ti      Ti      Ti      Ti      Si       O   SUM  </a:t>
              </a:r>
            </a:p>
            <a:p>
              <a:pPr>
                <a:spcBef>
                  <a:spcPts val="0"/>
                </a:spcBef>
                <a:buNone/>
              </a:pPr>
              <a:r>
                <a:rPr lang="fi-FI" sz="1200" b="1" dirty="0">
                  <a:latin typeface="Courier New" panose="02070309020205020404" pitchFamily="49" charset="0"/>
                  <a:cs typeface="Courier New" panose="02070309020205020404" pitchFamily="49" charset="0"/>
                </a:rPr>
                <a:t>XRAY:     (ka)    (ka)    (ka)    (ka)    (ka)      ()      ()</a:t>
              </a:r>
            </a:p>
            <a:p>
              <a:pPr>
                <a:spcBef>
                  <a:spcPts val="0"/>
                </a:spcBef>
                <a:buNone/>
              </a:pPr>
              <a:r>
                <a:rPr lang="en-US" sz="1200" b="1" dirty="0">
                  <a:latin typeface="Courier New" panose="02070309020205020404" pitchFamily="49" charset="0"/>
                  <a:cs typeface="Courier New" panose="02070309020205020404" pitchFamily="49" charset="0"/>
                </a:rPr>
                <a:t>   266  .00028  .00000  .00000  .00000  .00000 46.7430 53.2572 100.001</a:t>
              </a:r>
            </a:p>
            <a:p>
              <a:pPr>
                <a:spcBef>
                  <a:spcPts val="0"/>
                </a:spcBef>
                <a:buNone/>
              </a:pPr>
              <a:r>
                <a:rPr lang="en-US" sz="1200" b="1" dirty="0">
                  <a:latin typeface="Courier New" panose="02070309020205020404" pitchFamily="49" charset="0"/>
                  <a:cs typeface="Courier New" panose="02070309020205020404" pitchFamily="49" charset="0"/>
                </a:rPr>
                <a:t>   267  .00007  .00000  .00000  .00000  .00000 46.7430 53.2571 100.000</a:t>
              </a:r>
            </a:p>
            <a:p>
              <a:pPr>
                <a:spcBef>
                  <a:spcPts val="0"/>
                </a:spcBef>
                <a:buNone/>
              </a:pPr>
              <a:r>
                <a:rPr lang="en-US" sz="1200" b="1" dirty="0">
                  <a:latin typeface="Courier New" panose="02070309020205020404" pitchFamily="49" charset="0"/>
                  <a:cs typeface="Courier New" panose="02070309020205020404" pitchFamily="49" charset="0"/>
                </a:rPr>
                <a:t>   268  .00013  .00000  .00000  .00000  .00000 46.7430 53.2571 100.000</a:t>
              </a:r>
            </a:p>
            <a:p>
              <a:pPr>
                <a:spcBef>
                  <a:spcPts val="0"/>
                </a:spcBef>
                <a:buNone/>
              </a:pPr>
              <a:r>
                <a:rPr lang="en-US" sz="1200" b="1" dirty="0">
                  <a:latin typeface="Courier New" panose="02070309020205020404" pitchFamily="49" charset="0"/>
                  <a:cs typeface="Courier New" panose="02070309020205020404" pitchFamily="49" charset="0"/>
                </a:rPr>
                <a:t>   269  .00029  .00000  .00000  .00000  .00000 46.7430 53.2572 100.001</a:t>
              </a:r>
            </a:p>
            <a:p>
              <a:pPr>
                <a:spcBef>
                  <a:spcPts val="0"/>
                </a:spcBef>
                <a:buNone/>
              </a:pPr>
              <a:r>
                <a:rPr lang="en-US" sz="1200" b="1" dirty="0">
                  <a:latin typeface="Courier New" panose="02070309020205020404" pitchFamily="49" charset="0"/>
                  <a:cs typeface="Courier New" panose="02070309020205020404" pitchFamily="49" charset="0"/>
                </a:rPr>
                <a:t>   270  .00041  .00000  .00000  .00000  .00000 46.7430 53.2573 100.001</a:t>
              </a:r>
            </a:p>
            <a:p>
              <a:pPr>
                <a:spcBef>
                  <a:spcPts val="0"/>
                </a:spcBef>
                <a:buNone/>
              </a:pPr>
              <a:endParaRPr lang="en-US" sz="1200" b="1" dirty="0">
                <a:latin typeface="Courier New" panose="02070309020205020404" pitchFamily="49" charset="0"/>
                <a:cs typeface="Courier New" panose="02070309020205020404" pitchFamily="49" charset="0"/>
              </a:endParaRPr>
            </a:p>
            <a:p>
              <a:pPr>
                <a:spcBef>
                  <a:spcPts val="0"/>
                </a:spcBef>
                <a:buNone/>
              </a:pPr>
              <a:r>
                <a:rPr lang="it-IT" sz="1200" b="1" dirty="0">
                  <a:latin typeface="Courier New" panose="02070309020205020404" pitchFamily="49" charset="0"/>
                  <a:cs typeface="Courier New" panose="02070309020205020404" pitchFamily="49" charset="0"/>
                </a:rPr>
                <a:t>AVER:   .00024  .00000  .00000  .00000  .00000  46.743  53.257 100.000</a:t>
              </a:r>
            </a:p>
            <a:p>
              <a:pPr>
                <a:spcBef>
                  <a:spcPts val="0"/>
                </a:spcBef>
                <a:buNone/>
              </a:pPr>
              <a:r>
                <a:rPr lang="en-US" sz="1200" b="1" dirty="0">
                  <a:latin typeface="Courier New" panose="02070309020205020404" pitchFamily="49" charset="0"/>
                  <a:cs typeface="Courier New" panose="02070309020205020404" pitchFamily="49" charset="0"/>
                </a:rPr>
                <a:t>SDEV:   .00014  .00000  .00000  .00000  .00000    .000    .000  .00023</a:t>
              </a:r>
            </a:p>
            <a:p>
              <a:pPr>
                <a:spcBef>
                  <a:spcPts val="0"/>
                </a:spcBef>
                <a:buNone/>
              </a:pPr>
              <a:r>
                <a:rPr lang="de-DE" sz="1200" b="1" dirty="0">
                  <a:latin typeface="Courier New" panose="02070309020205020404" pitchFamily="49" charset="0"/>
                  <a:cs typeface="Courier New" panose="02070309020205020404" pitchFamily="49" charset="0"/>
                </a:rPr>
                <a:t>SERR:   .00006  .00000  .00000  .00000  .00000  .00000  .00004</a:t>
              </a:r>
            </a:p>
            <a:p>
              <a:pPr>
                <a:spcBef>
                  <a:spcPts val="0"/>
                </a:spcBef>
                <a:buNone/>
              </a:pPr>
              <a:endParaRPr lang="en-US" sz="1200" b="1" dirty="0" smtClean="0">
                <a:latin typeface="Courier New" panose="02070309020205020404" pitchFamily="49" charset="0"/>
                <a:cs typeface="Courier New" panose="02070309020205020404" pitchFamily="49" charset="0"/>
              </a:endParaRPr>
            </a:p>
            <a:p>
              <a:pPr>
                <a:spcBef>
                  <a:spcPts val="0"/>
                </a:spcBef>
                <a:buNone/>
              </a:pPr>
              <a:r>
                <a:rPr lang="en-US" sz="1200" b="1" dirty="0" smtClean="0">
                  <a:latin typeface="Courier New" panose="02070309020205020404" pitchFamily="49" charset="0"/>
                  <a:cs typeface="Courier New" panose="02070309020205020404" pitchFamily="49" charset="0"/>
                </a:rPr>
                <a:t>BLNK</a:t>
              </a:r>
              <a:r>
                <a:rPr lang="en-US" sz="1200" b="1" dirty="0">
                  <a:latin typeface="Courier New" panose="02070309020205020404" pitchFamily="49" charset="0"/>
                  <a:cs typeface="Courier New" panose="02070309020205020404" pitchFamily="49" charset="0"/>
                </a:rPr>
                <a:t>#:      26       0       0       0       0     ---     ---</a:t>
              </a:r>
            </a:p>
            <a:p>
              <a:pPr>
                <a:spcBef>
                  <a:spcPts val="0"/>
                </a:spcBef>
                <a:buNone/>
              </a:pPr>
              <a:r>
                <a:rPr lang="en-US" sz="1200" b="1" dirty="0">
                  <a:latin typeface="Courier New" panose="02070309020205020404" pitchFamily="49" charset="0"/>
                  <a:cs typeface="Courier New" panose="02070309020205020404" pitchFamily="49" charset="0"/>
                </a:rPr>
                <a:t>BLNKL: .000142       0       0       0       0     ---     ---</a:t>
              </a:r>
            </a:p>
            <a:p>
              <a:pPr>
                <a:spcBef>
                  <a:spcPts val="0"/>
                </a:spcBef>
                <a:buNone/>
              </a:pPr>
              <a:r>
                <a:rPr lang="en-US" sz="1200" b="1" dirty="0">
                  <a:latin typeface="Courier New" panose="02070309020205020404" pitchFamily="49" charset="0"/>
                  <a:cs typeface="Courier New" panose="02070309020205020404" pitchFamily="49" charset="0"/>
                </a:rPr>
                <a:t>BLNKV: -.00133       0       0       0       0     ---     ---</a:t>
              </a:r>
            </a:p>
            <a:p>
              <a:pPr>
                <a:spcBef>
                  <a:spcPts val="0"/>
                </a:spcBef>
                <a:buNone/>
              </a:pPr>
              <a:endParaRPr lang="en-US" sz="1200" b="1" dirty="0">
                <a:latin typeface="Courier New" panose="02070309020205020404" pitchFamily="49" charset="0"/>
                <a:cs typeface="Courier New" panose="02070309020205020404" pitchFamily="49" charset="0"/>
              </a:endParaRPr>
            </a:p>
            <a:p>
              <a:pPr>
                <a:spcBef>
                  <a:spcPts val="0"/>
                </a:spcBef>
                <a:buNone/>
              </a:pPr>
              <a:r>
                <a:rPr lang="en-US" sz="1200" b="1" dirty="0" smtClean="0">
                  <a:latin typeface="Courier New" panose="02070309020205020404" pitchFamily="49" charset="0"/>
                  <a:cs typeface="Courier New" panose="02070309020205020404" pitchFamily="49" charset="0"/>
                </a:rPr>
                <a:t>Detection </a:t>
              </a:r>
              <a:r>
                <a:rPr lang="en-US" sz="1200" b="1" dirty="0">
                  <a:latin typeface="Courier New" panose="02070309020205020404" pitchFamily="49" charset="0"/>
                  <a:cs typeface="Courier New" panose="02070309020205020404" pitchFamily="49" charset="0"/>
                </a:rPr>
                <a:t>Limit (t-test) in Elemental Weight Percent (Average of Sample</a:t>
              </a:r>
              <a:r>
                <a:rPr lang="en-US" sz="1200" b="1" dirty="0" smtClean="0">
                  <a:latin typeface="Courier New" panose="02070309020205020404" pitchFamily="49" charset="0"/>
                  <a:cs typeface="Courier New" panose="02070309020205020404" pitchFamily="49" charset="0"/>
                </a:rPr>
                <a:t>):</a:t>
              </a:r>
              <a:endParaRPr lang="en-US" sz="1200" b="1" dirty="0">
                <a:latin typeface="Courier New" panose="02070309020205020404" pitchFamily="49" charset="0"/>
                <a:cs typeface="Courier New" panose="02070309020205020404" pitchFamily="49" charset="0"/>
              </a:endParaRPr>
            </a:p>
            <a:p>
              <a:pPr>
                <a:spcBef>
                  <a:spcPts val="0"/>
                </a:spcBef>
                <a:buNone/>
              </a:pPr>
              <a:r>
                <a:rPr lang="en-US" sz="1200" b="1" dirty="0">
                  <a:latin typeface="Courier New" panose="02070309020205020404" pitchFamily="49" charset="0"/>
                  <a:cs typeface="Courier New" panose="02070309020205020404" pitchFamily="49" charset="0"/>
                </a:rPr>
                <a:t>ELEM:       </a:t>
              </a:r>
              <a:r>
                <a:rPr lang="en-US" sz="1200" b="1" dirty="0" err="1">
                  <a:latin typeface="Courier New" panose="02070309020205020404" pitchFamily="49" charset="0"/>
                  <a:cs typeface="Courier New" panose="02070309020205020404" pitchFamily="49" charset="0"/>
                </a:rPr>
                <a:t>Ti</a:t>
              </a:r>
              <a:r>
                <a:rPr lang="en-US" sz="1200" b="1"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Ti</a:t>
              </a:r>
              <a:r>
                <a:rPr lang="en-US" sz="1200" b="1"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Ti</a:t>
              </a:r>
              <a:r>
                <a:rPr lang="en-US" sz="1200" b="1"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Ti</a:t>
              </a:r>
              <a:r>
                <a:rPr lang="en-US" sz="1200" b="1" dirty="0">
                  <a:latin typeface="Courier New" panose="02070309020205020404" pitchFamily="49" charset="0"/>
                  <a:cs typeface="Courier New" panose="02070309020205020404" pitchFamily="49" charset="0"/>
                </a:rPr>
                <a:t>      </a:t>
              </a:r>
              <a:r>
                <a:rPr lang="en-US" sz="1200" b="1" dirty="0" err="1">
                  <a:latin typeface="Courier New" panose="02070309020205020404" pitchFamily="49" charset="0"/>
                  <a:cs typeface="Courier New" panose="02070309020205020404" pitchFamily="49" charset="0"/>
                </a:rPr>
                <a:t>Ti</a:t>
              </a:r>
              <a:endParaRPr lang="en-US" sz="1200" b="1" dirty="0">
                <a:latin typeface="Courier New" panose="02070309020205020404" pitchFamily="49" charset="0"/>
                <a:cs typeface="Courier New" panose="02070309020205020404" pitchFamily="49" charset="0"/>
              </a:endParaRPr>
            </a:p>
            <a:p>
              <a:pPr>
                <a:spcBef>
                  <a:spcPts val="0"/>
                </a:spcBef>
                <a:buNone/>
              </a:pPr>
              <a:r>
                <a:rPr lang="en-US" sz="1200" b="1" dirty="0">
                  <a:latin typeface="Courier New" panose="02070309020205020404" pitchFamily="49" charset="0"/>
                  <a:cs typeface="Courier New" panose="02070309020205020404" pitchFamily="49" charset="0"/>
                </a:rPr>
                <a:t>  60ci  .00006     ---     ---     ---     ---</a:t>
              </a:r>
            </a:p>
            <a:p>
              <a:pPr>
                <a:spcBef>
                  <a:spcPts val="0"/>
                </a:spcBef>
                <a:buNone/>
              </a:pPr>
              <a:r>
                <a:rPr lang="en-US" sz="1200" b="1" dirty="0">
                  <a:latin typeface="Courier New" panose="02070309020205020404" pitchFamily="49" charset="0"/>
                  <a:cs typeface="Courier New" panose="02070309020205020404" pitchFamily="49" charset="0"/>
                </a:rPr>
                <a:t>  80ci  .00010     ---     ---     ---     ---</a:t>
              </a:r>
            </a:p>
            <a:p>
              <a:pPr>
                <a:spcBef>
                  <a:spcPts val="0"/>
                </a:spcBef>
                <a:buNone/>
              </a:pPr>
              <a:r>
                <a:rPr lang="en-US" sz="1200" b="1" dirty="0">
                  <a:latin typeface="Courier New" panose="02070309020205020404" pitchFamily="49" charset="0"/>
                  <a:cs typeface="Courier New" panose="02070309020205020404" pitchFamily="49" charset="0"/>
                </a:rPr>
                <a:t>  90ci  .00015     ---     ---     ---     ---</a:t>
              </a:r>
            </a:p>
            <a:p>
              <a:pPr>
                <a:spcBef>
                  <a:spcPts val="0"/>
                </a:spcBef>
                <a:buNone/>
              </a:pPr>
              <a:r>
                <a:rPr lang="en-US" sz="1200" b="1" dirty="0">
                  <a:latin typeface="Courier New" panose="02070309020205020404" pitchFamily="49" charset="0"/>
                  <a:cs typeface="Courier New" panose="02070309020205020404" pitchFamily="49" charset="0"/>
                </a:rPr>
                <a:t>  95ci  .00019     ---     ---     ---     ---</a:t>
              </a:r>
            </a:p>
            <a:p>
              <a:pPr>
                <a:spcBef>
                  <a:spcPts val="0"/>
                </a:spcBef>
                <a:buNone/>
              </a:pPr>
              <a:r>
                <a:rPr lang="en-US" sz="1200" b="1" dirty="0">
                  <a:latin typeface="Courier New" panose="02070309020205020404" pitchFamily="49" charset="0"/>
                  <a:cs typeface="Courier New" panose="02070309020205020404" pitchFamily="49" charset="0"/>
                </a:rPr>
                <a:t>  99ci  .00031     ---     ---     ---     </a:t>
              </a:r>
              <a:r>
                <a:rPr lang="en-US" sz="1200" b="1" dirty="0" smtClean="0">
                  <a:latin typeface="Courier New" panose="02070309020205020404" pitchFamily="49" charset="0"/>
                  <a:cs typeface="Courier New" panose="02070309020205020404" pitchFamily="49" charset="0"/>
                </a:rPr>
                <a:t>---</a:t>
              </a:r>
              <a:endParaRPr lang="en-US" sz="1200" b="1" dirty="0">
                <a:latin typeface="Courier New" panose="02070309020205020404" pitchFamily="49" charset="0"/>
                <a:cs typeface="Courier New" panose="02070309020205020404" pitchFamily="49" charset="0"/>
              </a:endParaRPr>
            </a:p>
          </p:txBody>
        </p:sp>
        <p:sp>
          <p:nvSpPr>
            <p:cNvPr id="9" name="TextBox 8"/>
            <p:cNvSpPr txBox="1"/>
            <p:nvPr/>
          </p:nvSpPr>
          <p:spPr>
            <a:xfrm>
              <a:off x="406294" y="374372"/>
              <a:ext cx="1286314" cy="307777"/>
            </a:xfrm>
            <a:prstGeom prst="rect">
              <a:avLst/>
            </a:prstGeom>
            <a:noFill/>
          </p:spPr>
          <p:txBody>
            <a:bodyPr wrap="none" rtlCol="0">
              <a:spAutoFit/>
            </a:bodyPr>
            <a:lstStyle/>
            <a:p>
              <a:r>
                <a:rPr lang="en-US" sz="1400" dirty="0" smtClean="0"/>
                <a:t>Results in wt.%</a:t>
              </a:r>
              <a:endParaRPr lang="en-US" sz="1400" dirty="0"/>
            </a:p>
          </p:txBody>
        </p:sp>
      </p:grpSp>
      <p:grpSp>
        <p:nvGrpSpPr>
          <p:cNvPr id="7" name="Group 6"/>
          <p:cNvGrpSpPr/>
          <p:nvPr/>
        </p:nvGrpSpPr>
        <p:grpSpPr>
          <a:xfrm>
            <a:off x="1903411" y="3886200"/>
            <a:ext cx="10159975" cy="2457748"/>
            <a:chOff x="1903411" y="3886200"/>
            <a:chExt cx="10159975" cy="2457748"/>
          </a:xfrm>
        </p:grpSpPr>
        <p:cxnSp>
          <p:nvCxnSpPr>
            <p:cNvPr id="11" name="Straight Arrow Connector 10"/>
            <p:cNvCxnSpPr/>
            <p:nvPr/>
          </p:nvCxnSpPr>
          <p:spPr bwMode="auto">
            <a:xfrm flipH="1" flipV="1">
              <a:off x="1903411" y="3886200"/>
              <a:ext cx="6068722" cy="990600"/>
            </a:xfrm>
            <a:prstGeom prst="straightConnector1">
              <a:avLst/>
            </a:prstGeom>
            <a:solidFill>
              <a:schemeClr val="accent1"/>
            </a:solidFill>
            <a:ln w="254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TextBox 1"/>
            <p:cNvSpPr txBox="1"/>
            <p:nvPr/>
          </p:nvSpPr>
          <p:spPr>
            <a:xfrm>
              <a:off x="7972133" y="4343400"/>
              <a:ext cx="4091253" cy="2000548"/>
            </a:xfrm>
            <a:prstGeom prst="rect">
              <a:avLst/>
            </a:prstGeom>
            <a:noFill/>
          </p:spPr>
          <p:txBody>
            <a:bodyPr wrap="square" rtlCol="0">
              <a:spAutoFit/>
            </a:bodyPr>
            <a:lstStyle/>
            <a:p>
              <a:pPr>
                <a:spcBef>
                  <a:spcPct val="0"/>
                </a:spcBef>
                <a:buFontTx/>
                <a:buNone/>
              </a:pPr>
              <a:r>
                <a:rPr lang="en-US" altLang="en-US" sz="2000" b="1" dirty="0"/>
                <a:t>Actual </a:t>
              </a:r>
              <a:r>
                <a:rPr lang="en-US" altLang="en-US" sz="2000" b="1" dirty="0" err="1"/>
                <a:t>Ti</a:t>
              </a:r>
              <a:r>
                <a:rPr lang="en-US" altLang="en-US" sz="2000" b="1" dirty="0"/>
                <a:t> content of this synthetic SiO2 from ICP-MS is 1.42 PPM!  </a:t>
              </a:r>
            </a:p>
            <a:p>
              <a:pPr>
                <a:spcBef>
                  <a:spcPct val="0"/>
                </a:spcBef>
                <a:buFontTx/>
                <a:buNone/>
              </a:pPr>
              <a:endParaRPr lang="en-US" altLang="en-US" sz="2000" b="1" dirty="0"/>
            </a:p>
            <a:p>
              <a:pPr>
                <a:spcBef>
                  <a:spcPct val="0"/>
                </a:spcBef>
                <a:buFontTx/>
                <a:buNone/>
              </a:pPr>
              <a:r>
                <a:rPr lang="en-US" altLang="en-US" sz="2000" b="1" dirty="0"/>
                <a:t>We are within 1 standard deviation of this value!</a:t>
              </a:r>
            </a:p>
            <a:p>
              <a:endParaRPr lang="en-US" sz="2000" dirty="0"/>
            </a:p>
          </p:txBody>
        </p:sp>
      </p:grpSp>
      <p:sp>
        <p:nvSpPr>
          <p:cNvPr id="12292" name="Text Box 4"/>
          <p:cNvSpPr txBox="1">
            <a:spLocks noChangeArrowheads="1"/>
          </p:cNvSpPr>
          <p:nvPr/>
        </p:nvSpPr>
        <p:spPr bwMode="auto">
          <a:xfrm>
            <a:off x="7972132" y="914399"/>
            <a:ext cx="398967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000" b="1" dirty="0" smtClean="0">
                <a:latin typeface="+mn-lt"/>
              </a:rPr>
              <a:t>Blank </a:t>
            </a:r>
            <a:r>
              <a:rPr lang="en-US" altLang="en-US" sz="2000" b="1" dirty="0">
                <a:latin typeface="+mn-lt"/>
              </a:rPr>
              <a:t>correction combined with the aggregate intensity calculation option where duplicate elements on multiple spectrometers are combined for even better </a:t>
            </a:r>
            <a:r>
              <a:rPr lang="en-US" altLang="en-US" sz="2000" b="1" dirty="0" smtClean="0">
                <a:latin typeface="+mn-lt"/>
              </a:rPr>
              <a:t>sensitivity.</a:t>
            </a:r>
          </a:p>
        </p:txBody>
      </p:sp>
      <p:grpSp>
        <p:nvGrpSpPr>
          <p:cNvPr id="13" name="Group 12"/>
          <p:cNvGrpSpPr/>
          <p:nvPr/>
        </p:nvGrpSpPr>
        <p:grpSpPr>
          <a:xfrm>
            <a:off x="1903411" y="2978250"/>
            <a:ext cx="10058400" cy="3498750"/>
            <a:chOff x="1903411" y="2978250"/>
            <a:chExt cx="10058400" cy="3498750"/>
          </a:xfrm>
        </p:grpSpPr>
        <p:cxnSp>
          <p:nvCxnSpPr>
            <p:cNvPr id="3" name="Straight Arrow Connector 2"/>
            <p:cNvCxnSpPr/>
            <p:nvPr/>
          </p:nvCxnSpPr>
          <p:spPr bwMode="auto">
            <a:xfrm flipH="1">
              <a:off x="1903411" y="3886200"/>
              <a:ext cx="5967148" cy="2590800"/>
            </a:xfrm>
            <a:prstGeom prst="straightConnector1">
              <a:avLst/>
            </a:prstGeom>
            <a:solidFill>
              <a:schemeClr val="accent1"/>
            </a:solidFill>
            <a:ln w="254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TextBox 7"/>
            <p:cNvSpPr txBox="1"/>
            <p:nvPr/>
          </p:nvSpPr>
          <p:spPr>
            <a:xfrm>
              <a:off x="7972132" y="2978250"/>
              <a:ext cx="3989679" cy="1015663"/>
            </a:xfrm>
            <a:prstGeom prst="rect">
              <a:avLst/>
            </a:prstGeom>
            <a:noFill/>
          </p:spPr>
          <p:txBody>
            <a:bodyPr wrap="square" rtlCol="0">
              <a:spAutoFit/>
            </a:bodyPr>
            <a:lstStyle/>
            <a:p>
              <a:r>
                <a:rPr lang="en-US" altLang="en-US" sz="2000" b="1" dirty="0"/>
                <a:t>Now get 3.1 PPM </a:t>
              </a:r>
              <a:r>
                <a:rPr lang="en-US" altLang="en-US" sz="2000" b="1" dirty="0" smtClean="0"/>
                <a:t>t-test detection </a:t>
              </a:r>
              <a:r>
                <a:rPr lang="en-US" altLang="en-US" sz="2000" b="1" dirty="0"/>
                <a:t>at 99% confidence and 1.9 PPM at 95% confidence</a:t>
              </a:r>
              <a:r>
                <a:rPr lang="en-US" altLang="en-US" sz="2000" b="1" dirty="0" smtClean="0"/>
                <a:t>!</a:t>
              </a:r>
              <a:endParaRPr lang="en-US" altLang="en-US" sz="2000" b="1" dirty="0"/>
            </a:p>
          </p:txBody>
        </p:sp>
      </p:grpSp>
      <p:sp>
        <p:nvSpPr>
          <p:cNvPr id="17" name="Rectangle 16"/>
          <p:cNvSpPr/>
          <p:nvPr/>
        </p:nvSpPr>
        <p:spPr>
          <a:xfrm>
            <a:off x="1979612" y="2362201"/>
            <a:ext cx="2819400" cy="424904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4580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292"/>
                                        </p:tgtEl>
                                        <p:attrNameLst>
                                          <p:attrName>style.visibility</p:attrName>
                                        </p:attrNameLst>
                                      </p:cBhvr>
                                      <p:to>
                                        <p:strVal val="visible"/>
                                      </p:to>
                                    </p:set>
                                    <p:animEffect transition="in" filter="fade">
                                      <p:cBhvr>
                                        <p:cTn id="14" dur="1000"/>
                                        <p:tgtEl>
                                          <p:spTgt spid="12292"/>
                                        </p:tgtEl>
                                      </p:cBhvr>
                                    </p:animEffect>
                                    <p:anim calcmode="lin" valueType="num">
                                      <p:cBhvr>
                                        <p:cTn id="15" dur="1000" fill="hold"/>
                                        <p:tgtEl>
                                          <p:spTgt spid="12292"/>
                                        </p:tgtEl>
                                        <p:attrNameLst>
                                          <p:attrName>ppt_x</p:attrName>
                                        </p:attrNameLst>
                                      </p:cBhvr>
                                      <p:tavLst>
                                        <p:tav tm="0">
                                          <p:val>
                                            <p:strVal val="#ppt_x"/>
                                          </p:val>
                                        </p:tav>
                                        <p:tav tm="100000">
                                          <p:val>
                                            <p:strVal val="#ppt_x"/>
                                          </p:val>
                                        </p:tav>
                                      </p:tavLst>
                                    </p:anim>
                                    <p:anim calcmode="lin" valueType="num">
                                      <p:cBhvr>
                                        <p:cTn id="16" dur="1000" fill="hold"/>
                                        <p:tgtEl>
                                          <p:spTgt spid="1229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p:bldP spid="1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6329579"/>
            <a:ext cx="3491533" cy="338554"/>
          </a:xfrm>
          <a:prstGeom prst="rect">
            <a:avLst/>
          </a:prstGeom>
          <a:noFill/>
        </p:spPr>
        <p:txBody>
          <a:bodyPr wrap="none" rtlCol="0">
            <a:spAutoFit/>
          </a:bodyPr>
          <a:lstStyle/>
          <a:p>
            <a:r>
              <a:rPr lang="en-US" sz="1600" dirty="0"/>
              <a:t>From </a:t>
            </a:r>
            <a:r>
              <a:rPr lang="en-US" sz="1600" dirty="0" err="1"/>
              <a:t>Mcfadden</a:t>
            </a:r>
            <a:r>
              <a:rPr lang="en-US" sz="1600" dirty="0"/>
              <a:t>, </a:t>
            </a:r>
            <a:r>
              <a:rPr lang="en-US" sz="1600" dirty="0" smtClean="0"/>
              <a:t>University of Adelaide</a:t>
            </a:r>
            <a:endParaRPr lang="en-US" sz="1600" dirty="0"/>
          </a:p>
        </p:txBody>
      </p:sp>
      <p:sp>
        <p:nvSpPr>
          <p:cNvPr id="3" name="TextBox 2"/>
          <p:cNvSpPr txBox="1"/>
          <p:nvPr/>
        </p:nvSpPr>
        <p:spPr>
          <a:xfrm>
            <a:off x="2819400" y="53940"/>
            <a:ext cx="6416180" cy="461665"/>
          </a:xfrm>
          <a:prstGeom prst="rect">
            <a:avLst/>
          </a:prstGeom>
          <a:noFill/>
        </p:spPr>
        <p:txBody>
          <a:bodyPr wrap="none" rtlCol="0">
            <a:spAutoFit/>
          </a:bodyPr>
          <a:lstStyle/>
          <a:p>
            <a:r>
              <a:rPr lang="en-US" dirty="0"/>
              <a:t>Intensity aggregation from multiple spectrometers</a:t>
            </a:r>
          </a:p>
        </p:txBody>
      </p:sp>
      <p:grpSp>
        <p:nvGrpSpPr>
          <p:cNvPr id="4" name="Group 3"/>
          <p:cNvGrpSpPr/>
          <p:nvPr/>
        </p:nvGrpSpPr>
        <p:grpSpPr>
          <a:xfrm>
            <a:off x="304800" y="575733"/>
            <a:ext cx="8325590" cy="4503738"/>
            <a:chOff x="121578" y="609600"/>
            <a:chExt cx="8325590" cy="4503738"/>
          </a:xfrm>
        </p:grpSpPr>
        <p:pic>
          <p:nvPicPr>
            <p:cNvPr id="5" name="Picture 2" descr="https://probesoftware.com/smf/proxy.php?request=http%3A%2F%2Fprobesoftware.com%2Fsmf%2Foldpics%2Fi60.tinypic.com%2F2cghe79.jpg&amp;hash=58d11e2d0d099fe2312e05492bb3d3f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578" y="609600"/>
              <a:ext cx="5691536" cy="450373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813114" y="990600"/>
              <a:ext cx="2634054" cy="830997"/>
            </a:xfrm>
            <a:prstGeom prst="rect">
              <a:avLst/>
            </a:prstGeom>
            <a:noFill/>
          </p:spPr>
          <p:txBody>
            <a:bodyPr wrap="none" rtlCol="0">
              <a:spAutoFit/>
            </a:bodyPr>
            <a:lstStyle/>
            <a:p>
              <a:pPr algn="ctr"/>
              <a:r>
                <a:rPr lang="en-US" dirty="0"/>
                <a:t>Single spectrometer</a:t>
              </a:r>
            </a:p>
            <a:p>
              <a:pPr algn="ctr"/>
              <a:r>
                <a:rPr lang="en-US" dirty="0"/>
                <a:t>(raw data)</a:t>
              </a:r>
            </a:p>
          </p:txBody>
        </p:sp>
      </p:grpSp>
      <p:grpSp>
        <p:nvGrpSpPr>
          <p:cNvPr id="7" name="Group 6"/>
          <p:cNvGrpSpPr/>
          <p:nvPr/>
        </p:nvGrpSpPr>
        <p:grpSpPr>
          <a:xfrm>
            <a:off x="1467811" y="2021245"/>
            <a:ext cx="10397909" cy="4703066"/>
            <a:chOff x="-1356748" y="2057400"/>
            <a:chExt cx="10397909" cy="4703066"/>
          </a:xfrm>
        </p:grpSpPr>
        <p:pic>
          <p:nvPicPr>
            <p:cNvPr id="8" name="Picture 4" descr="https://probesoftware.com/smf/proxy.php?request=http%3A%2F%2Fprobesoftware.com%2Fsmf%2Foldpics%2Fi57.tinypic.com%2F29dh5qo.jpg&amp;hash=8135c2f4aeed994e5c1a73e8e43ffe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2057400"/>
              <a:ext cx="5688361" cy="470306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356748" y="5491809"/>
              <a:ext cx="4657044" cy="830997"/>
            </a:xfrm>
            <a:prstGeom prst="rect">
              <a:avLst/>
            </a:prstGeom>
            <a:noFill/>
          </p:spPr>
          <p:txBody>
            <a:bodyPr wrap="none" rtlCol="0">
              <a:spAutoFit/>
            </a:bodyPr>
            <a:lstStyle/>
            <a:p>
              <a:pPr algn="ctr"/>
              <a:r>
                <a:rPr lang="en-US" dirty="0"/>
                <a:t>Multiple </a:t>
              </a:r>
              <a:r>
                <a:rPr lang="en-US" dirty="0" smtClean="0"/>
                <a:t>(aggregated) spectrometers</a:t>
              </a:r>
              <a:endParaRPr lang="en-US" dirty="0"/>
            </a:p>
            <a:p>
              <a:pPr algn="ctr"/>
              <a:r>
                <a:rPr lang="en-US" dirty="0"/>
                <a:t>(quantitative)</a:t>
              </a:r>
            </a:p>
          </p:txBody>
        </p:sp>
      </p:grpSp>
    </p:spTree>
    <p:extLst>
      <p:ext uri="{BB962C8B-B14F-4D97-AF65-F5344CB8AC3E}">
        <p14:creationId xmlns:p14="http://schemas.microsoft.com/office/powerpoint/2010/main" val="1023299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68422"/>
            <a:ext cx="9040424" cy="523220"/>
          </a:xfrm>
          <a:prstGeom prst="rect">
            <a:avLst/>
          </a:prstGeom>
          <a:noFill/>
        </p:spPr>
        <p:txBody>
          <a:bodyPr wrap="none" rtlCol="0">
            <a:spAutoFit/>
          </a:bodyPr>
          <a:lstStyle/>
          <a:p>
            <a:r>
              <a:rPr lang="en-US" sz="2800" dirty="0" smtClean="0"/>
              <a:t>Thank-you!      Some proposed solutions to improve EPMA…</a:t>
            </a:r>
            <a:endParaRPr lang="en-US" sz="2800" dirty="0"/>
          </a:p>
        </p:txBody>
      </p:sp>
      <p:sp>
        <p:nvSpPr>
          <p:cNvPr id="6" name="TextBox 5"/>
          <p:cNvSpPr txBox="1"/>
          <p:nvPr/>
        </p:nvSpPr>
        <p:spPr>
          <a:xfrm>
            <a:off x="152400" y="685800"/>
            <a:ext cx="11885612" cy="5940088"/>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High purity metals, stoichiometric, synthetic, oxide and minerals standards which are globally distributed. </a:t>
            </a:r>
            <a:r>
              <a:rPr lang="en-US" sz="2000" dirty="0"/>
              <a:t>See: </a:t>
            </a:r>
            <a:r>
              <a:rPr lang="en-US" sz="2000" dirty="0">
                <a:hlinkClick r:id="rId2"/>
              </a:rPr>
              <a:t>https://</a:t>
            </a:r>
            <a:r>
              <a:rPr lang="en-US" sz="2000" dirty="0" smtClean="0">
                <a:hlinkClick r:id="rId2"/>
              </a:rPr>
              <a:t>probesoftware.com/smf/index.php?topic=1415.0</a:t>
            </a:r>
            <a:r>
              <a:rPr lang="en-US" sz="2000" dirty="0" smtClean="0"/>
              <a:t>  and High </a:t>
            </a:r>
            <a:r>
              <a:rPr lang="en-US" sz="2000" dirty="0"/>
              <a:t>Purity Secondary Standards to check accuracy (also as </a:t>
            </a:r>
            <a:r>
              <a:rPr lang="en-US" sz="2000" dirty="0" smtClean="0"/>
              <a:t>interference, MAN </a:t>
            </a:r>
            <a:r>
              <a:rPr lang="en-US" sz="2000" dirty="0"/>
              <a:t>and blank correction standards)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Perform K-Ratio </a:t>
            </a:r>
            <a:r>
              <a:rPr lang="en-US" sz="2000" dirty="0"/>
              <a:t>Consensus </a:t>
            </a:r>
            <a:r>
              <a:rPr lang="en-US" sz="2000" dirty="0" smtClean="0"/>
              <a:t>measurements (intra </a:t>
            </a:r>
            <a:r>
              <a:rPr lang="en-US" sz="2000" dirty="0"/>
              <a:t>and inter laboratory testing), improved Matrix Corrections (Z based backscatter </a:t>
            </a:r>
            <a:r>
              <a:rPr lang="en-US" sz="2000" dirty="0" smtClean="0"/>
              <a:t>) and </a:t>
            </a:r>
            <a:r>
              <a:rPr lang="en-US" sz="2000" dirty="0"/>
              <a:t>Mass Absorption </a:t>
            </a:r>
            <a:r>
              <a:rPr lang="en-US" sz="2000" dirty="0" smtClean="0"/>
              <a:t>Coefficients </a:t>
            </a:r>
            <a:r>
              <a:rPr lang="en-US" sz="2000" dirty="0"/>
              <a:t>(modern FFAST</a:t>
            </a:r>
            <a:r>
              <a:rPr lang="en-US" sz="2000" dirty="0" smtClean="0"/>
              <a: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Improve our Dead </a:t>
            </a:r>
            <a:r>
              <a:rPr lang="en-US" sz="2000" dirty="0"/>
              <a:t>Time calibrations and corrections </a:t>
            </a:r>
            <a:r>
              <a:rPr lang="en-US" sz="2000" dirty="0" smtClean="0"/>
              <a:t>(use log expression correction </a:t>
            </a:r>
            <a:r>
              <a:rPr lang="en-US" sz="2000" dirty="0"/>
              <a:t>for non-linear effects in </a:t>
            </a:r>
            <a:r>
              <a:rPr lang="en-US" sz="2000" dirty="0" smtClean="0"/>
              <a:t>PHA electronics) </a:t>
            </a:r>
            <a:r>
              <a:rPr lang="en-US" sz="2000" dirty="0">
                <a:hlinkClick r:id="rId3"/>
              </a:rPr>
              <a:t>https://</a:t>
            </a:r>
            <a:r>
              <a:rPr lang="en-US" sz="2000" dirty="0" smtClean="0">
                <a:hlinkClick r:id="rId3"/>
              </a:rPr>
              <a:t>probesoftware.com/smf/index.php?topic=1466.msg11173#msg11173</a:t>
            </a:r>
            <a:endParaRPr lang="en-US" sz="2000" dirty="0" smtClean="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Use Time Dependent Intensity (TDI) corrections for beam sensitive samples (standards *and* unknowns)</a:t>
            </a:r>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Flexible </a:t>
            </a:r>
            <a:r>
              <a:rPr lang="en-US" sz="2000" dirty="0"/>
              <a:t>Background Modeling </a:t>
            </a:r>
            <a:r>
              <a:rPr lang="en-US" sz="2000" dirty="0" smtClean="0"/>
              <a:t>(we need </a:t>
            </a:r>
            <a:r>
              <a:rPr lang="en-US" sz="2000" dirty="0"/>
              <a:t>curved backgrounds, MAN and MPB methods)</a:t>
            </a:r>
          </a:p>
          <a:p>
            <a:endParaRPr lang="en-US" sz="2000" dirty="0"/>
          </a:p>
          <a:p>
            <a:pPr marL="342900" indent="-342900">
              <a:buFont typeface="Arial" panose="020B0604020202020204" pitchFamily="34" charset="0"/>
              <a:buChar char="•"/>
            </a:pPr>
            <a:r>
              <a:rPr lang="en-US" sz="2000" dirty="0" smtClean="0"/>
              <a:t>Modified PHA tuning procedures (with </a:t>
            </a:r>
            <a:r>
              <a:rPr lang="en-US" sz="2000" dirty="0"/>
              <a:t>large area Bragg crystals we need to re-think our traditional approach!)</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Quantitative </a:t>
            </a:r>
            <a:r>
              <a:rPr lang="en-US" sz="2000" dirty="0"/>
              <a:t>matrix iterated </a:t>
            </a:r>
            <a:r>
              <a:rPr lang="en-US" sz="2000" dirty="0" smtClean="0"/>
              <a:t>spectral interference </a:t>
            </a:r>
            <a:r>
              <a:rPr lang="en-US" sz="2000" dirty="0"/>
              <a:t>and </a:t>
            </a:r>
            <a:r>
              <a:rPr lang="en-US" sz="2000" dirty="0" smtClean="0"/>
              <a:t>zero blank corrections for trace elements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Contact me (</a:t>
            </a:r>
            <a:r>
              <a:rPr lang="en-US" sz="2000" dirty="0" smtClean="0">
                <a:hlinkClick r:id="rId4"/>
              </a:rPr>
              <a:t>donovan@uoregon.edu</a:t>
            </a:r>
            <a:r>
              <a:rPr lang="en-US" sz="2000" dirty="0" smtClean="0"/>
              <a:t> or </a:t>
            </a:r>
            <a:r>
              <a:rPr lang="en-US" sz="2000" dirty="0" smtClean="0">
                <a:hlinkClick r:id="rId5"/>
              </a:rPr>
              <a:t>donovan@probesoftware.com</a:t>
            </a:r>
            <a:r>
              <a:rPr lang="en-US" sz="2000" dirty="0" smtClean="0"/>
              <a:t>) for </a:t>
            </a:r>
            <a:r>
              <a:rPr lang="en-US" sz="2000" dirty="0"/>
              <a:t>more information. </a:t>
            </a:r>
          </a:p>
        </p:txBody>
      </p:sp>
    </p:spTree>
    <p:extLst>
      <p:ext uri="{BB962C8B-B14F-4D97-AF65-F5344CB8AC3E}">
        <p14:creationId xmlns:p14="http://schemas.microsoft.com/office/powerpoint/2010/main" val="15782228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2315</TotalTime>
  <Words>6880</Words>
  <Application>Microsoft Office PowerPoint</Application>
  <PresentationFormat>Custom</PresentationFormat>
  <Paragraphs>538</Paragraphs>
  <Slides>58</Slides>
  <Notes>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58</vt:i4>
      </vt:variant>
    </vt:vector>
  </HeadingPairs>
  <TitlesOfParts>
    <vt:vector size="61" baseType="lpstr">
      <vt:lpstr>Office Theme</vt:lpstr>
      <vt:lpstr>Document</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Best Practices for Major Element Analysis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Best Practices for Trace Elements</vt:lpstr>
      <vt:lpstr>PowerPoint Presentation</vt:lpstr>
      <vt:lpstr>PowerPoint Presentation</vt:lpstr>
      <vt:lpstr>PowerPoint Presentation</vt:lpstr>
      <vt:lpstr>PowerPoint Presentation</vt:lpstr>
      <vt:lpstr>PowerPoint Presentation</vt:lpstr>
      <vt:lpstr>Alternative Methods for Background Determination</vt:lpstr>
      <vt:lpstr>PowerPoint Presentation</vt:lpstr>
      <vt:lpstr>PowerPoint Presentation</vt:lpstr>
      <vt:lpstr>Measuring Trace Ti in Synthetic SiO2</vt:lpstr>
      <vt:lpstr>The Blank Correction Equation</vt:lpstr>
      <vt:lpstr>PowerPoint Presentation</vt:lpstr>
      <vt:lpstr>Aggregate Intensities for Improved Sensitivity</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jdonovan</dc:creator>
  <cp:lastModifiedBy>John Donovan</cp:lastModifiedBy>
  <cp:revision>235</cp:revision>
  <dcterms:created xsi:type="dcterms:W3CDTF">2006-08-16T00:00:00Z</dcterms:created>
  <dcterms:modified xsi:type="dcterms:W3CDTF">2024-03-25T12:31:00Z</dcterms:modified>
</cp:coreProperties>
</file>