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61" r:id="rId4"/>
    <p:sldId id="262" r:id="rId5"/>
    <p:sldId id="263" r:id="rId6"/>
    <p:sldId id="259" r:id="rId7"/>
    <p:sldId id="271" r:id="rId8"/>
    <p:sldId id="260" r:id="rId9"/>
    <p:sldId id="272" r:id="rId10"/>
    <p:sldId id="268" r:id="rId11"/>
    <p:sldId id="266" r:id="rId12"/>
    <p:sldId id="265" r:id="rId13"/>
    <p:sldId id="257" r:id="rId14"/>
    <p:sldId id="264" r:id="rId15"/>
    <p:sldId id="26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BD5704-52BA-417E-B308-C6FD96AF2FE8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5B6589-C464-41E2-BC76-2E42A9840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189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29FF3-2A68-416E-B8A3-3AAFDB8F9127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110B2-B7F4-4217-B68A-1E86483C9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342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29FF3-2A68-416E-B8A3-3AAFDB8F9127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110B2-B7F4-4217-B68A-1E86483C9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768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29FF3-2A68-416E-B8A3-3AAFDB8F9127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110B2-B7F4-4217-B68A-1E86483C9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720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29FF3-2A68-416E-B8A3-3AAFDB8F9127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110B2-B7F4-4217-B68A-1E86483C9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441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29FF3-2A68-416E-B8A3-3AAFDB8F9127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110B2-B7F4-4217-B68A-1E86483C9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88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29FF3-2A68-416E-B8A3-3AAFDB8F9127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110B2-B7F4-4217-B68A-1E86483C9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116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29FF3-2A68-416E-B8A3-3AAFDB8F9127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110B2-B7F4-4217-B68A-1E86483C9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558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29FF3-2A68-416E-B8A3-3AAFDB8F9127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110B2-B7F4-4217-B68A-1E86483C9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383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29FF3-2A68-416E-B8A3-3AAFDB8F9127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110B2-B7F4-4217-B68A-1E86483C9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34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29FF3-2A68-416E-B8A3-3AAFDB8F9127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110B2-B7F4-4217-B68A-1E86483C9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780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29FF3-2A68-416E-B8A3-3AAFDB8F9127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110B2-B7F4-4217-B68A-1E86483C9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960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29FF3-2A68-416E-B8A3-3AAFDB8F9127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110B2-B7F4-4217-B68A-1E86483C9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42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8076" y="245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to evaluate/treat and random/systematic errors in EPMA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6096000"/>
            <a:ext cx="8534400" cy="533400"/>
          </a:xfrm>
        </p:spPr>
        <p:txBody>
          <a:bodyPr>
            <a:normAutofit/>
          </a:bodyPr>
          <a:lstStyle/>
          <a:p>
            <a:r>
              <a:rPr lang="de-DE" sz="2400" dirty="0" smtClean="0">
                <a:solidFill>
                  <a:schemeClr val="tx1"/>
                </a:solidFill>
              </a:rPr>
              <a:t>John J. Donovan</a:t>
            </a:r>
            <a:r>
              <a:rPr lang="en-US" sz="2400" dirty="0" smtClean="0">
                <a:solidFill>
                  <a:schemeClr val="tx1"/>
                </a:solidFill>
              </a:rPr>
              <a:t>, CAMCOR, University of Oregon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s://probesoftware.com/smf/gallery/395_16_08_16_10_06_39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8" y="1371600"/>
            <a:ext cx="5160633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s://probesoftware.com/smf/gallery/395_16_08_16_10_06_55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468" y="2008206"/>
            <a:ext cx="5124054" cy="378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462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085" y="120134"/>
            <a:ext cx="89986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Our random errors are described by simple photon counting statistics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762000"/>
            <a:ext cx="396239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Since we cannot count less than zero photons, these statistics are best described by Poisson statistics…</a:t>
            </a:r>
          </a:p>
          <a:p>
            <a:endParaRPr lang="en-US" dirty="0"/>
          </a:p>
          <a:p>
            <a:r>
              <a:rPr lang="en-US" dirty="0" smtClean="0"/>
              <a:t>However, these calculations involve an exponential and a factorial which are cumbersome to handle, so we therefore choose to describe our photon counting statistics using Gaussian (also known as normal) statistics…</a:t>
            </a:r>
          </a:p>
          <a:p>
            <a:endParaRPr lang="en-US" dirty="0"/>
          </a:p>
          <a:p>
            <a:r>
              <a:rPr lang="en-US" dirty="0" smtClean="0"/>
              <a:t>Which is described by simply taking the square root of the raw count variance…</a:t>
            </a:r>
            <a:endParaRPr lang="en-US" dirty="0"/>
          </a:p>
        </p:txBody>
      </p:sp>
      <p:pic>
        <p:nvPicPr>
          <p:cNvPr id="1026" name="Picture 2" descr="a) Mass distribution functions of Poisson distributions with varying  expectation value N0, plus their Gaussian counterparts - Medical Imaging  Systems - NCBI Bookshel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544990"/>
            <a:ext cx="3931367" cy="3036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6" descr="Poisson vs Gaussi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361" y="3733800"/>
            <a:ext cx="3933825" cy="2952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33401" y="5025153"/>
                <a:ext cx="2999091" cy="4277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Standard deviation </a:t>
                </a:r>
                <a:r>
                  <a:rPr lang="en-US" dirty="0" smtClean="0"/>
                  <a:t>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</a:rPr>
                          <m:t>𝑠𝑖𝑔𝑚𝑎</m:t>
                        </m:r>
                      </m:e>
                    </m:ra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1" y="5025153"/>
                <a:ext cx="2999091" cy="427746"/>
              </a:xfrm>
              <a:prstGeom prst="rect">
                <a:avLst/>
              </a:prstGeom>
              <a:blipFill rotWithShape="1">
                <a:blip r:embed="rId4"/>
                <a:stretch>
                  <a:fillRect l="-1833" b="-16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145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4" name="Group 2053"/>
          <p:cNvGrpSpPr/>
          <p:nvPr/>
        </p:nvGrpSpPr>
        <p:grpSpPr>
          <a:xfrm>
            <a:off x="228600" y="541175"/>
            <a:ext cx="4868811" cy="4599008"/>
            <a:chOff x="228600" y="541175"/>
            <a:chExt cx="4868811" cy="4599008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541175"/>
              <a:ext cx="4868811" cy="4107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1295400" y="4770851"/>
              <a:ext cx="23568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K-ratio vs. acquisition #</a:t>
              </a:r>
              <a:endParaRPr lang="en-US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-23595" y="0"/>
            <a:ext cx="90471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/>
              <a:t>Errors in precision or sensitivity can always be </a:t>
            </a:r>
            <a:r>
              <a:rPr lang="en-US" sz="2400" smtClean="0"/>
              <a:t>improved by: </a:t>
            </a:r>
            <a:endParaRPr lang="en-US" sz="2400" dirty="0" smtClean="0"/>
          </a:p>
          <a:p>
            <a:pPr algn="r"/>
            <a:r>
              <a:rPr lang="en-US" sz="2400" dirty="0" smtClean="0"/>
              <a:t>averaging more measurements</a:t>
            </a:r>
          </a:p>
          <a:p>
            <a:pPr algn="r"/>
            <a:r>
              <a:rPr lang="en-US" sz="2400" dirty="0" smtClean="0"/>
              <a:t>or counting longer!</a:t>
            </a:r>
            <a:endParaRPr lang="en-US" sz="2400" dirty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914400" y="2819400"/>
            <a:ext cx="3733800" cy="16002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838200" y="506343"/>
            <a:ext cx="3810000" cy="1398657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53" name="Group 2052"/>
          <p:cNvGrpSpPr/>
          <p:nvPr/>
        </p:nvGrpSpPr>
        <p:grpSpPr>
          <a:xfrm>
            <a:off x="4343400" y="2438400"/>
            <a:ext cx="4703763" cy="4316352"/>
            <a:chOff x="4343400" y="2438400"/>
            <a:chExt cx="4703763" cy="4316352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3400" y="2786951"/>
              <a:ext cx="4703763" cy="3967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5715000" y="2438400"/>
              <a:ext cx="2684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Sensitivity vs. acquisition #</a:t>
              </a:r>
              <a:endParaRPr lang="en-US" dirty="0"/>
            </a:p>
          </p:txBody>
        </p:sp>
      </p:grpSp>
      <p:grpSp>
        <p:nvGrpSpPr>
          <p:cNvPr id="2049" name="Group 2048"/>
          <p:cNvGrpSpPr/>
          <p:nvPr/>
        </p:nvGrpSpPr>
        <p:grpSpPr>
          <a:xfrm>
            <a:off x="4953000" y="3124200"/>
            <a:ext cx="2875398" cy="1371600"/>
            <a:chOff x="4953000" y="3124200"/>
            <a:chExt cx="2875398" cy="1371600"/>
          </a:xfrm>
        </p:grpSpPr>
        <p:cxnSp>
          <p:nvCxnSpPr>
            <p:cNvPr id="17" name="Straight Arrow Connector 16"/>
            <p:cNvCxnSpPr/>
            <p:nvPr/>
          </p:nvCxnSpPr>
          <p:spPr>
            <a:xfrm>
              <a:off x="4953000" y="3124200"/>
              <a:ext cx="914400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6019800" y="3124200"/>
              <a:ext cx="0" cy="13716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983825" y="3187799"/>
              <a:ext cx="8835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2x time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156787" y="3557131"/>
              <a:ext cx="16716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SQRT sensitivity</a:t>
              </a:r>
              <a:endParaRPr lang="en-US" dirty="0"/>
            </a:p>
          </p:txBody>
        </p:sp>
      </p:grpSp>
      <p:grpSp>
        <p:nvGrpSpPr>
          <p:cNvPr id="2052" name="Group 2051"/>
          <p:cNvGrpSpPr/>
          <p:nvPr/>
        </p:nvGrpSpPr>
        <p:grpSpPr>
          <a:xfrm>
            <a:off x="4800600" y="3124200"/>
            <a:ext cx="4234273" cy="2444309"/>
            <a:chOff x="4800600" y="3124200"/>
            <a:chExt cx="4234273" cy="2444309"/>
          </a:xfrm>
        </p:grpSpPr>
        <p:cxnSp>
          <p:nvCxnSpPr>
            <p:cNvPr id="26" name="Straight Arrow Connector 25"/>
            <p:cNvCxnSpPr/>
            <p:nvPr/>
          </p:nvCxnSpPr>
          <p:spPr>
            <a:xfrm>
              <a:off x="4800600" y="5174596"/>
              <a:ext cx="1894681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7833492" y="3124200"/>
              <a:ext cx="0" cy="22098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5273212" y="5199177"/>
              <a:ext cx="8835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4x time</a:t>
              </a:r>
              <a:endParaRPr lang="en-US" dirty="0"/>
            </a:p>
          </p:txBody>
        </p:sp>
        <p:sp>
          <p:nvSpPr>
            <p:cNvPr id="2048" name="TextBox 2047"/>
            <p:cNvSpPr txBox="1"/>
            <p:nvPr/>
          </p:nvSpPr>
          <p:spPr>
            <a:xfrm>
              <a:off x="7912450" y="3960876"/>
              <a:ext cx="112242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2x </a:t>
              </a:r>
            </a:p>
            <a:p>
              <a:pPr algn="ctr"/>
              <a:r>
                <a:rPr lang="en-US" dirty="0" smtClean="0"/>
                <a:t>sensitivity</a:t>
              </a:r>
              <a:endParaRPr lang="en-US" dirty="0"/>
            </a:p>
          </p:txBody>
        </p:sp>
      </p:grpSp>
      <p:sp>
        <p:nvSpPr>
          <p:cNvPr id="2055" name="TextBox 2054"/>
          <p:cNvSpPr txBox="1"/>
          <p:nvPr/>
        </p:nvSpPr>
        <p:spPr>
          <a:xfrm>
            <a:off x="1143000" y="685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267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916" y="139799"/>
            <a:ext cx="6862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We see the same trends by increasing beam currents:</a:t>
            </a:r>
            <a:endParaRPr lang="en-US" sz="2400" dirty="0"/>
          </a:p>
        </p:txBody>
      </p:sp>
      <p:grpSp>
        <p:nvGrpSpPr>
          <p:cNvPr id="3" name="Group 2"/>
          <p:cNvGrpSpPr/>
          <p:nvPr/>
        </p:nvGrpSpPr>
        <p:grpSpPr>
          <a:xfrm>
            <a:off x="152400" y="609600"/>
            <a:ext cx="5334000" cy="5029200"/>
            <a:chOff x="152400" y="609600"/>
            <a:chExt cx="4702175" cy="4530583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609600"/>
              <a:ext cx="4702175" cy="3966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325055" y="4770851"/>
              <a:ext cx="23568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K-ratio vs. acquisition #</a:t>
              </a:r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786461" y="1828800"/>
            <a:ext cx="5260701" cy="4894800"/>
            <a:chOff x="3786461" y="1828800"/>
            <a:chExt cx="5260701" cy="4894800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6461" y="2286000"/>
              <a:ext cx="5260701" cy="4437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5791200" y="1828800"/>
              <a:ext cx="2684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Sensitivity vs. acquisition #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50424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28600"/>
            <a:ext cx="38557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“takeaway” from all this?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312606" y="2133600"/>
            <a:ext cx="641800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Double your counting time </a:t>
            </a:r>
          </a:p>
          <a:p>
            <a:pPr algn="ctr"/>
            <a:endParaRPr lang="en-US" sz="3200" dirty="0" smtClean="0"/>
          </a:p>
          <a:p>
            <a:pPr algn="ctr"/>
            <a:r>
              <a:rPr lang="en-US" sz="3200" dirty="0" smtClean="0"/>
              <a:t>and double your beam current </a:t>
            </a:r>
          </a:p>
          <a:p>
            <a:pPr algn="ctr"/>
            <a:endParaRPr lang="en-US" sz="3200" dirty="0" smtClean="0"/>
          </a:p>
          <a:p>
            <a:pPr algn="ctr"/>
            <a:r>
              <a:rPr lang="en-US" sz="3200" dirty="0" smtClean="0"/>
              <a:t>to double your sensitivity!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4337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fW-StdDev.jpg                                                 0000D715&#10; Electron2 Go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0"/>
            <a:ext cx="5888037" cy="2308560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PfW-StdErr.jpg                                                 0000D715&#10; Electron2 Go                  ABA78158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509" y="3048000"/>
            <a:ext cx="5906451" cy="2133600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264219" y="5791200"/>
            <a:ext cx="8631237" cy="4616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 smtClean="0"/>
              <a:t>We should use </a:t>
            </a:r>
            <a:r>
              <a:rPr lang="en-US" altLang="en-US" dirty="0" err="1" smtClean="0"/>
              <a:t>std</a:t>
            </a:r>
            <a:r>
              <a:rPr lang="en-US" altLang="en-US" dirty="0" smtClean="0"/>
              <a:t> dev for single data points, </a:t>
            </a:r>
            <a:r>
              <a:rPr lang="en-US" altLang="en-US" dirty="0" err="1" smtClean="0"/>
              <a:t>std</a:t>
            </a:r>
            <a:r>
              <a:rPr lang="en-US" altLang="en-US" dirty="0" smtClean="0"/>
              <a:t> err for averages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40084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52400" y="76200"/>
            <a:ext cx="8915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800" dirty="0" smtClean="0"/>
              <a:t>Exception for t-test: use </a:t>
            </a:r>
            <a:r>
              <a:rPr lang="en-US" altLang="en-US" sz="2800" dirty="0" err="1" smtClean="0"/>
              <a:t>Std</a:t>
            </a:r>
            <a:r>
              <a:rPr lang="en-US" altLang="en-US" sz="2800" dirty="0" smtClean="0"/>
              <a:t> Deviation!</a:t>
            </a:r>
            <a:endParaRPr lang="en-US" altLang="en-US" sz="2800" dirty="0"/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65" y="533400"/>
            <a:ext cx="6898451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806" y="2160832"/>
            <a:ext cx="5867400" cy="126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1107156" y="3505200"/>
            <a:ext cx="5854700" cy="3140938"/>
            <a:chOff x="1107156" y="3505200"/>
            <a:chExt cx="5854700" cy="3140938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7156" y="3505200"/>
              <a:ext cx="5854700" cy="31409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2133600" y="5257800"/>
              <a:ext cx="4724400" cy="3810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20292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133600" y="9268"/>
            <a:ext cx="4343400" cy="46513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2800" dirty="0" smtClean="0"/>
              <a:t>Systematic (accuracy) errors</a:t>
            </a:r>
            <a:endParaRPr lang="en-US" alt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01256" y="533400"/>
            <a:ext cx="86868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incorrect values for composition of standards 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instrumental instability (temperature effect on crystal 2d, stage Z drift as it heats up</a:t>
            </a:r>
            <a:r>
              <a:rPr lang="en-US" sz="20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inappropriate matrix corrections, </a:t>
            </a:r>
            <a:r>
              <a:rPr lang="en-US" sz="2000" dirty="0" smtClean="0"/>
              <a:t>“unanalyzed” </a:t>
            </a:r>
            <a:r>
              <a:rPr lang="en-US" sz="2000" dirty="0"/>
              <a:t>(</a:t>
            </a:r>
            <a:r>
              <a:rPr lang="en-US" sz="2000" dirty="0" smtClean="0"/>
              <a:t>missing or excess) elements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poor electrical ground of standard and/or </a:t>
            </a:r>
            <a:r>
              <a:rPr lang="en-US" sz="2000" dirty="0" smtClean="0"/>
              <a:t>unknown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carbon coat variation (2 effects- one for soft x-ray, another for hard x-rays</a:t>
            </a:r>
            <a:r>
              <a:rPr lang="en-US" sz="20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beam change/damage to unknown (e.g. TDI effects for Na, K in glass</a:t>
            </a:r>
            <a:r>
              <a:rPr lang="en-US" sz="20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difference in peak shape/position for light elements (standard vs unknown</a:t>
            </a:r>
            <a:r>
              <a:rPr lang="en-US" sz="20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on-peak or background (off-peak) spectral </a:t>
            </a:r>
            <a:r>
              <a:rPr lang="en-US" sz="2000" dirty="0" smtClean="0"/>
              <a:t>interferences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pulse height depression on standards, pulse height gain on </a:t>
            </a:r>
            <a:r>
              <a:rPr lang="en-US" sz="2000" dirty="0" smtClean="0"/>
              <a:t>traces, </a:t>
            </a:r>
            <a:r>
              <a:rPr lang="en-US" sz="2000" b="1" dirty="0" smtClean="0"/>
              <a:t>dead time calibrations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fluorescence across observed phase boundaries (e.g. diffusion couple</a:t>
            </a:r>
            <a:r>
              <a:rPr lang="en-US" sz="20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inaccurate calibration of accelerating </a:t>
            </a:r>
            <a:r>
              <a:rPr lang="en-US" sz="2000" dirty="0" smtClean="0"/>
              <a:t>voltage (use Duane-Hunt limit)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01369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3780" y="457200"/>
            <a:ext cx="7613019" cy="5867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6200" y="3124200"/>
            <a:ext cx="997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Intensity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86200" y="6381078"/>
            <a:ext cx="1519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Concentration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073781" y="457200"/>
            <a:ext cx="7613018" cy="54102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244154" y="5784605"/>
            <a:ext cx="2555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Background (subtraction)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645703" y="533400"/>
            <a:ext cx="3309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Primary </a:t>
            </a:r>
            <a:r>
              <a:rPr lang="en-US" dirty="0" smtClean="0"/>
              <a:t>standard  </a:t>
            </a:r>
            <a:r>
              <a:rPr lang="en-US" dirty="0" smtClean="0"/>
              <a:t>(multiplicative)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705600" y="1933702"/>
            <a:ext cx="18572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Dominant effects: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Standard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Matrix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Deadtime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093446" y="3810000"/>
            <a:ext cx="18572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Dominant effects: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Background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Interferences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42468" y="638107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418937" y="6384657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100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15589" y="613993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82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33400"/>
            <a:ext cx="7848600" cy="5725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0" y="29497"/>
            <a:ext cx="3281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Spectral Interference Corrections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114395"/>
            <a:ext cx="7716837" cy="5629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166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106" y="766464"/>
            <a:ext cx="4287846" cy="5939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63233" y="102320"/>
            <a:ext cx="4810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Errors due to “unanalyzed” elements!</a:t>
            </a:r>
          </a:p>
        </p:txBody>
      </p:sp>
      <p:sp>
        <p:nvSpPr>
          <p:cNvPr id="4" name="Rectangle 3"/>
          <p:cNvSpPr/>
          <p:nvPr/>
        </p:nvSpPr>
        <p:spPr bwMode="auto">
          <a:xfrm flipV="1">
            <a:off x="4953000" y="5105400"/>
            <a:ext cx="3962400" cy="38100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8982" y="766464"/>
            <a:ext cx="44033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Examples: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Excess oxygen when ferric iron is present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8982" y="3212098"/>
            <a:ext cx="27077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Carbon in carbonates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Boron, lithium, etc.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175438" y="2211802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When water </a:t>
            </a:r>
            <a:r>
              <a:rPr lang="en-US" sz="2000" dirty="0" smtClean="0"/>
              <a:t>or hydroxyl are </a:t>
            </a:r>
            <a:r>
              <a:rPr lang="en-US" sz="2000" dirty="0"/>
              <a:t>present in minerals and glasses</a:t>
            </a:r>
          </a:p>
        </p:txBody>
      </p:sp>
      <p:sp>
        <p:nvSpPr>
          <p:cNvPr id="8" name="Rectangle 7"/>
          <p:cNvSpPr/>
          <p:nvPr/>
        </p:nvSpPr>
        <p:spPr bwMode="auto">
          <a:xfrm flipV="1">
            <a:off x="4953000" y="4306640"/>
            <a:ext cx="3962400" cy="79876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914400" y="5432298"/>
            <a:ext cx="7335838" cy="1273301"/>
            <a:chOff x="914400" y="5432298"/>
            <a:chExt cx="7335838" cy="1273301"/>
          </a:xfrm>
        </p:grpSpPr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400" y="5709297"/>
              <a:ext cx="7335838" cy="996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914400" y="5432298"/>
              <a:ext cx="15007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Fournelle et al., 2020</a:t>
              </a:r>
              <a:endParaRPr lang="en-US" sz="1200" dirty="0"/>
            </a:p>
          </p:txBody>
        </p:sp>
      </p:grpSp>
      <p:sp>
        <p:nvSpPr>
          <p:cNvPr id="12" name="Rectangle 11"/>
          <p:cNvSpPr/>
          <p:nvPr/>
        </p:nvSpPr>
        <p:spPr bwMode="auto">
          <a:xfrm flipV="1">
            <a:off x="990600" y="6477000"/>
            <a:ext cx="7259638" cy="228599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620419" y="581705"/>
            <a:ext cx="3934157" cy="3265182"/>
            <a:chOff x="4620419" y="581705"/>
            <a:chExt cx="3934157" cy="3265182"/>
          </a:xfrm>
        </p:grpSpPr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0419" y="581705"/>
              <a:ext cx="3934157" cy="3234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7352003" y="3592971"/>
              <a:ext cx="1202573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 smtClean="0"/>
                <a:t>Roman et al., 2006</a:t>
              </a:r>
              <a:endParaRPr lang="en-US"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548486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probesoftware.com/smf/oldpics/i39.tinypic.com/2zdujp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4638675" cy="486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52999" y="318516"/>
            <a:ext cx="41910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“Trace” Ti in quartz adjacent to rutile (not chemical diffusion!)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40234" y="1828800"/>
            <a:ext cx="8941841" cy="4867276"/>
            <a:chOff x="40234" y="1828800"/>
            <a:chExt cx="8941841" cy="4867276"/>
          </a:xfrm>
        </p:grpSpPr>
        <p:pic>
          <p:nvPicPr>
            <p:cNvPr id="3" name="Picture 4" descr="https://probesoftware.com/smf/oldpics/i44.tinypic.com/2w65gf4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3400" y="1828800"/>
              <a:ext cx="4638675" cy="4867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40234" y="5486400"/>
              <a:ext cx="430316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“Trace” Co in copper adjacent to </a:t>
              </a:r>
            </a:p>
            <a:p>
              <a:r>
                <a:rPr lang="en-US" dirty="0" smtClean="0"/>
                <a:t>cobalt (not chemical diffusion!)</a:t>
              </a:r>
              <a:endParaRPr lang="en-US" dirty="0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62000" y="2743200"/>
            <a:ext cx="7454173" cy="138499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 err="1" smtClean="0"/>
              <a:t>Borisova</a:t>
            </a:r>
            <a:r>
              <a:rPr lang="en-US" sz="2800" u="sng" dirty="0" smtClean="0"/>
              <a:t> et al., Secondary </a:t>
            </a:r>
            <a:r>
              <a:rPr lang="en-US" sz="2800" u="sng" dirty="0"/>
              <a:t>Fluorescence effects in </a:t>
            </a:r>
            <a:r>
              <a:rPr lang="en-US" sz="2800" u="sng" dirty="0" err="1"/>
              <a:t>microbeam</a:t>
            </a:r>
            <a:r>
              <a:rPr lang="en-US" sz="2800" u="sng" dirty="0"/>
              <a:t> analysis, Chemical Geology, 490, 22-29, (2018)</a:t>
            </a:r>
          </a:p>
        </p:txBody>
      </p:sp>
    </p:spTree>
    <p:extLst>
      <p:ext uri="{BB962C8B-B14F-4D97-AF65-F5344CB8AC3E}">
        <p14:creationId xmlns:p14="http://schemas.microsoft.com/office/powerpoint/2010/main" val="1368844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19200"/>
            <a:ext cx="7519601" cy="5489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04800" y="76200"/>
            <a:ext cx="8686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 dirty="0" smtClean="0"/>
              <a:t>Accuracy Check!</a:t>
            </a:r>
            <a:endParaRPr lang="en-US" alt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828800" y="709295"/>
            <a:ext cx="5486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Trace</a:t>
            </a:r>
            <a:r>
              <a:rPr lang="en-US" dirty="0" smtClean="0"/>
              <a:t> Accuracy: How accurately can you measure zero?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4648200" y="2470412"/>
            <a:ext cx="2248705" cy="2086537"/>
            <a:chOff x="4648200" y="2470412"/>
            <a:chExt cx="2248705" cy="2086537"/>
          </a:xfrm>
        </p:grpSpPr>
        <p:cxnSp>
          <p:nvCxnSpPr>
            <p:cNvPr id="9" name="Straight Arrow Connector 8"/>
            <p:cNvCxnSpPr/>
            <p:nvPr/>
          </p:nvCxnSpPr>
          <p:spPr bwMode="auto">
            <a:xfrm flipH="1">
              <a:off x="4648200" y="3276600"/>
              <a:ext cx="1066800" cy="655699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Arrow Connector 9"/>
            <p:cNvCxnSpPr/>
            <p:nvPr/>
          </p:nvCxnSpPr>
          <p:spPr bwMode="auto">
            <a:xfrm flipH="1">
              <a:off x="5105400" y="3429000"/>
              <a:ext cx="685800" cy="1127949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" name="TextBox 10"/>
            <p:cNvSpPr txBox="1"/>
            <p:nvPr/>
          </p:nvSpPr>
          <p:spPr>
            <a:xfrm>
              <a:off x="4876800" y="2470412"/>
              <a:ext cx="202010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“Holes” in the </a:t>
              </a:r>
            </a:p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continuum!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753791" y="4876800"/>
            <a:ext cx="274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Requires a “blank” correction for high accuracy traces!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81600" y="1676400"/>
            <a:ext cx="2042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Ti</a:t>
            </a:r>
            <a:r>
              <a:rPr lang="en-US" dirty="0" smtClean="0"/>
              <a:t> ka in Quartz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594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31381" y="228600"/>
            <a:ext cx="84582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 dirty="0"/>
              <a:t>Sample/standard Error: </a:t>
            </a:r>
            <a:r>
              <a:rPr lang="en-US" altLang="en-US" sz="2800" dirty="0" smtClean="0"/>
              <a:t>Beam Sensitivity, cont’d</a:t>
            </a:r>
            <a:endParaRPr lang="en-US" altLang="en-US" sz="2800" dirty="0"/>
          </a:p>
        </p:txBody>
      </p:sp>
      <p:grpSp>
        <p:nvGrpSpPr>
          <p:cNvPr id="3" name="Group 2"/>
          <p:cNvGrpSpPr/>
          <p:nvPr/>
        </p:nvGrpSpPr>
        <p:grpSpPr>
          <a:xfrm>
            <a:off x="151606" y="815268"/>
            <a:ext cx="6402388" cy="4760021"/>
            <a:chOff x="2666206" y="1196268"/>
            <a:chExt cx="6402388" cy="4760021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6206" y="1196268"/>
              <a:ext cx="6402388" cy="44179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2680383" y="5617735"/>
              <a:ext cx="4572000" cy="33855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pt-BR" sz="1600" dirty="0"/>
                <a:t>SRM K-1718 20 nA, 0 um, 1 sec intervals, Na Ka</a:t>
              </a:r>
              <a:endParaRPr lang="en-US" sz="1600" dirty="0"/>
            </a:p>
          </p:txBody>
        </p:sp>
      </p:grpSp>
      <p:cxnSp>
        <p:nvCxnSpPr>
          <p:cNvPr id="6" name="Straight Connector 5"/>
          <p:cNvCxnSpPr/>
          <p:nvPr/>
        </p:nvCxnSpPr>
        <p:spPr bwMode="auto">
          <a:xfrm>
            <a:off x="381000" y="914400"/>
            <a:ext cx="685800" cy="29718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1295400" y="3810000"/>
            <a:ext cx="51054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" name="Group 7"/>
          <p:cNvGrpSpPr/>
          <p:nvPr/>
        </p:nvGrpSpPr>
        <p:grpSpPr>
          <a:xfrm>
            <a:off x="3359888" y="2489791"/>
            <a:ext cx="5633941" cy="4222548"/>
            <a:chOff x="3352800" y="2505952"/>
            <a:chExt cx="5633941" cy="4222548"/>
          </a:xfrm>
        </p:grpSpPr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2800" y="2844506"/>
              <a:ext cx="5628626" cy="38839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Rectangle 9"/>
            <p:cNvSpPr/>
            <p:nvPr/>
          </p:nvSpPr>
          <p:spPr>
            <a:xfrm>
              <a:off x="4648200" y="2505952"/>
              <a:ext cx="433854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1600" dirty="0"/>
                <a:t>SRM K-1718 20 nA, 0 um, 1 sec intervals, </a:t>
              </a:r>
              <a:r>
                <a:rPr lang="pt-BR" sz="1600" dirty="0" smtClean="0"/>
                <a:t>Si </a:t>
              </a:r>
              <a:r>
                <a:rPr lang="pt-BR" sz="1600" dirty="0"/>
                <a:t>Ka</a:t>
              </a:r>
              <a:endParaRPr lang="en-US" sz="1600" dirty="0"/>
            </a:p>
          </p:txBody>
        </p:sp>
      </p:grpSp>
      <p:cxnSp>
        <p:nvCxnSpPr>
          <p:cNvPr id="11" name="Straight Connector 10"/>
          <p:cNvCxnSpPr/>
          <p:nvPr/>
        </p:nvCxnSpPr>
        <p:spPr bwMode="auto">
          <a:xfrm flipH="1">
            <a:off x="3581400" y="4114800"/>
            <a:ext cx="838200" cy="2438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/>
          <p:cNvCxnSpPr/>
          <p:nvPr/>
        </p:nvCxnSpPr>
        <p:spPr bwMode="auto">
          <a:xfrm flipH="1">
            <a:off x="4191000" y="3200400"/>
            <a:ext cx="4495801" cy="1041147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TextBox 12"/>
          <p:cNvSpPr txBox="1"/>
          <p:nvPr/>
        </p:nvSpPr>
        <p:spPr>
          <a:xfrm>
            <a:off x="6650029" y="1752600"/>
            <a:ext cx="2359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 axis: Log Scale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19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robesoftware.com/smf/gallery/1_31_03_17_8_30_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74" y="762000"/>
            <a:ext cx="8481391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6996" y="257145"/>
            <a:ext cx="79327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Time Dependent Intensity (TDI ) Corrections in Quantitative X-ray mapping</a:t>
            </a:r>
            <a:endParaRPr lang="en-US" sz="2000" dirty="0"/>
          </a:p>
        </p:txBody>
      </p:sp>
      <p:grpSp>
        <p:nvGrpSpPr>
          <p:cNvPr id="5" name="Group 4"/>
          <p:cNvGrpSpPr/>
          <p:nvPr/>
        </p:nvGrpSpPr>
        <p:grpSpPr>
          <a:xfrm>
            <a:off x="153117" y="2472190"/>
            <a:ext cx="4329404" cy="4228648"/>
            <a:chOff x="153117" y="2472190"/>
            <a:chExt cx="4329404" cy="4228648"/>
          </a:xfrm>
        </p:grpSpPr>
        <p:pic>
          <p:nvPicPr>
            <p:cNvPr id="1028" name="Picture 4" descr="https://probesoftware.com/smf/gallery/1_30_03_17_6_02_49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117" y="2971800"/>
              <a:ext cx="4329404" cy="37290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1256071" y="2472190"/>
              <a:ext cx="23421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Without TDI correction</a:t>
              </a:r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623496" y="2472190"/>
            <a:ext cx="4368104" cy="4228648"/>
            <a:chOff x="4623496" y="2472190"/>
            <a:chExt cx="4368104" cy="4228648"/>
          </a:xfrm>
        </p:grpSpPr>
        <p:pic>
          <p:nvPicPr>
            <p:cNvPr id="1030" name="Picture 6" descr="https://probesoftware.com/smf/gallery/1_30_03_17_5_24_30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3496" y="2964060"/>
              <a:ext cx="4368104" cy="3736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5796758" y="2472190"/>
              <a:ext cx="20215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With TDI correction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2636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554</Words>
  <Application>Microsoft Office PowerPoint</Application>
  <PresentationFormat>On-screen Show (4:3)</PresentationFormat>
  <Paragraphs>94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How to evaluate/treat and random/systematic errors in EPMA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Probe Software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evaluate/treat and random/systematic errors in EPMA</dc:title>
  <dc:creator>John Donovan</dc:creator>
  <cp:lastModifiedBy>John Donovan</cp:lastModifiedBy>
  <cp:revision>31</cp:revision>
  <dcterms:created xsi:type="dcterms:W3CDTF">2022-10-13T21:50:14Z</dcterms:created>
  <dcterms:modified xsi:type="dcterms:W3CDTF">2023-03-28T20:12:49Z</dcterms:modified>
</cp:coreProperties>
</file>